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4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36.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28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62.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426.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notesSlides/notesSlide90.xml" ContentType="application/vnd.openxmlformats-officedocument.presentationml.notesSlide+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heme/themeOverride1.xml" ContentType="application/vnd.openxmlformats-officedocument.themeOverr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ags/tag567.xml" ContentType="application/vnd.openxmlformats-officedocument.presentationml.tag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notesSlides/notesSlide121.xml" ContentType="application/vnd.openxmlformats-officedocument.presentationml.notesSlide+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51"/>
  </p:notesMasterIdLst>
  <p:handoutMasterIdLst>
    <p:handoutMasterId r:id="rId152"/>
  </p:handoutMasterIdLst>
  <p:sldIdLst>
    <p:sldId id="1069" r:id="rId3"/>
    <p:sldId id="1165" r:id="rId4"/>
    <p:sldId id="1235" r:id="rId5"/>
    <p:sldId id="1236" r:id="rId6"/>
    <p:sldId id="1070" r:id="rId7"/>
    <p:sldId id="257" r:id="rId8"/>
    <p:sldId id="705" r:id="rId9"/>
    <p:sldId id="1079" r:id="rId10"/>
    <p:sldId id="1099" r:id="rId11"/>
    <p:sldId id="1100" r:id="rId12"/>
    <p:sldId id="1203" r:id="rId13"/>
    <p:sldId id="1204" r:id="rId14"/>
    <p:sldId id="1205" r:id="rId15"/>
    <p:sldId id="1206" r:id="rId16"/>
    <p:sldId id="1200" r:id="rId17"/>
    <p:sldId id="1201" r:id="rId18"/>
    <p:sldId id="1202" r:id="rId19"/>
    <p:sldId id="1080" r:id="rId20"/>
    <p:sldId id="1207" r:id="rId21"/>
    <p:sldId id="1139" r:id="rId22"/>
    <p:sldId id="1208" r:id="rId23"/>
    <p:sldId id="1210" r:id="rId24"/>
    <p:sldId id="1140" r:id="rId25"/>
    <p:sldId id="1211" r:id="rId26"/>
    <p:sldId id="1081" r:id="rId27"/>
    <p:sldId id="1144" r:id="rId28"/>
    <p:sldId id="1101" r:id="rId29"/>
    <p:sldId id="1145" r:id="rId30"/>
    <p:sldId id="1146" r:id="rId31"/>
    <p:sldId id="1147" r:id="rId32"/>
    <p:sldId id="1148" r:id="rId33"/>
    <p:sldId id="1082" r:id="rId34"/>
    <p:sldId id="1102" r:id="rId35"/>
    <p:sldId id="1254" r:id="rId36"/>
    <p:sldId id="1071" r:id="rId37"/>
    <p:sldId id="1103" r:id="rId38"/>
    <p:sldId id="1104" r:id="rId39"/>
    <p:sldId id="1212" r:id="rId40"/>
    <p:sldId id="1105" r:id="rId41"/>
    <p:sldId id="1213" r:id="rId42"/>
    <p:sldId id="1106" r:id="rId43"/>
    <p:sldId id="1214" r:id="rId44"/>
    <p:sldId id="1149" r:id="rId45"/>
    <p:sldId id="1150" r:id="rId46"/>
    <p:sldId id="1215" r:id="rId47"/>
    <p:sldId id="1216" r:id="rId48"/>
    <p:sldId id="1217" r:id="rId49"/>
    <p:sldId id="1220" r:id="rId50"/>
    <p:sldId id="1219" r:id="rId51"/>
    <p:sldId id="1218" r:id="rId52"/>
    <p:sldId id="1221" r:id="rId53"/>
    <p:sldId id="1108" r:id="rId54"/>
    <p:sldId id="1109" r:id="rId55"/>
    <p:sldId id="1151" r:id="rId56"/>
    <p:sldId id="1152" r:id="rId57"/>
    <p:sldId id="1153" r:id="rId58"/>
    <p:sldId id="1154" r:id="rId59"/>
    <p:sldId id="1110" r:id="rId60"/>
    <p:sldId id="1141" r:id="rId61"/>
    <p:sldId id="1255" r:id="rId62"/>
    <p:sldId id="1073" r:id="rId63"/>
    <p:sldId id="1112" r:id="rId64"/>
    <p:sldId id="1113" r:id="rId65"/>
    <p:sldId id="1114" r:id="rId66"/>
    <p:sldId id="1155" r:id="rId67"/>
    <p:sldId id="1115" r:id="rId68"/>
    <p:sldId id="1224" r:id="rId69"/>
    <p:sldId id="1116" r:id="rId70"/>
    <p:sldId id="1222" r:id="rId71"/>
    <p:sldId id="1228" r:id="rId72"/>
    <p:sldId id="1223" r:id="rId73"/>
    <p:sldId id="1225" r:id="rId74"/>
    <p:sldId id="1226" r:id="rId75"/>
    <p:sldId id="1227" r:id="rId76"/>
    <p:sldId id="1229" r:id="rId77"/>
    <p:sldId id="1230" r:id="rId78"/>
    <p:sldId id="1231" r:id="rId79"/>
    <p:sldId id="1232" r:id="rId80"/>
    <p:sldId id="1233" r:id="rId81"/>
    <p:sldId id="1117" r:id="rId82"/>
    <p:sldId id="1118" r:id="rId83"/>
    <p:sldId id="1156" r:id="rId84"/>
    <p:sldId id="1157" r:id="rId85"/>
    <p:sldId id="1158" r:id="rId86"/>
    <p:sldId id="1159" r:id="rId87"/>
    <p:sldId id="1119" r:id="rId88"/>
    <p:sldId id="1142" r:id="rId89"/>
    <p:sldId id="1256" r:id="rId90"/>
    <p:sldId id="1075" r:id="rId91"/>
    <p:sldId id="1160" r:id="rId92"/>
    <p:sldId id="1161" r:id="rId93"/>
    <p:sldId id="1162" r:id="rId94"/>
    <p:sldId id="1234" r:id="rId95"/>
    <p:sldId id="1164" r:id="rId96"/>
    <p:sldId id="1237" r:id="rId97"/>
    <p:sldId id="1175" r:id="rId98"/>
    <p:sldId id="1238" r:id="rId99"/>
    <p:sldId id="1177" r:id="rId100"/>
    <p:sldId id="1239" r:id="rId101"/>
    <p:sldId id="1241" r:id="rId102"/>
    <p:sldId id="1242" r:id="rId103"/>
    <p:sldId id="1240" r:id="rId104"/>
    <p:sldId id="1178" r:id="rId105"/>
    <p:sldId id="1243" r:id="rId106"/>
    <p:sldId id="1244" r:id="rId107"/>
    <p:sldId id="1179" r:id="rId108"/>
    <p:sldId id="1245" r:id="rId109"/>
    <p:sldId id="1166" r:id="rId110"/>
    <p:sldId id="1167" r:id="rId111"/>
    <p:sldId id="1180" r:id="rId112"/>
    <p:sldId id="1181" r:id="rId113"/>
    <p:sldId id="1182" r:id="rId114"/>
    <p:sldId id="1183" r:id="rId115"/>
    <p:sldId id="1184" r:id="rId116"/>
    <p:sldId id="1185" r:id="rId117"/>
    <p:sldId id="1186" r:id="rId118"/>
    <p:sldId id="1172" r:id="rId119"/>
    <p:sldId id="1173" r:id="rId120"/>
    <p:sldId id="1257" r:id="rId121"/>
    <p:sldId id="1077" r:id="rId122"/>
    <p:sldId id="1130" r:id="rId123"/>
    <p:sldId id="1131" r:id="rId124"/>
    <p:sldId id="1132" r:id="rId125"/>
    <p:sldId id="1134" r:id="rId126"/>
    <p:sldId id="1133" r:id="rId127"/>
    <p:sldId id="1246" r:id="rId128"/>
    <p:sldId id="1247" r:id="rId129"/>
    <p:sldId id="1188" r:id="rId130"/>
    <p:sldId id="1248" r:id="rId131"/>
    <p:sldId id="1249" r:id="rId132"/>
    <p:sldId id="1252" r:id="rId133"/>
    <p:sldId id="1253" r:id="rId134"/>
    <p:sldId id="1250" r:id="rId135"/>
    <p:sldId id="1251" r:id="rId136"/>
    <p:sldId id="1135" r:id="rId137"/>
    <p:sldId id="1136" r:id="rId138"/>
    <p:sldId id="1191" r:id="rId139"/>
    <p:sldId id="1192" r:id="rId140"/>
    <p:sldId id="1193" r:id="rId141"/>
    <p:sldId id="1194" r:id="rId142"/>
    <p:sldId id="1195" r:id="rId143"/>
    <p:sldId id="1196" r:id="rId144"/>
    <p:sldId id="1197" r:id="rId145"/>
    <p:sldId id="1198" r:id="rId146"/>
    <p:sldId id="1199" r:id="rId147"/>
    <p:sldId id="1137" r:id="rId148"/>
    <p:sldId id="1138" r:id="rId149"/>
    <p:sldId id="296" r:id="rId150"/>
  </p:sldIdLst>
  <p:sldSz cx="12192000" cy="6858000"/>
  <p:notesSz cx="6858000" cy="9144000"/>
  <p:custDataLst>
    <p:tags r:id="rId1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4AB"/>
    <a:srgbClr val="7F7F7F"/>
    <a:srgbClr val="D0CECE"/>
    <a:srgbClr val="044875"/>
    <a:srgbClr val="000000"/>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94" autoAdjust="0"/>
    <p:restoredTop sz="94694" autoAdjust="0"/>
  </p:normalViewPr>
  <p:slideViewPr>
    <p:cSldViewPr showGuides="1">
      <p:cViewPr varScale="1">
        <p:scale>
          <a:sx n="108" d="100"/>
          <a:sy n="108" d="100"/>
        </p:scale>
        <p:origin x="216" y="472"/>
      </p:cViewPr>
      <p:guideLst>
        <p:guide orient="horz" pos="2442"/>
        <p:guide pos="3840"/>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notesMaster" Target="notesMasters/notesMaster1.xml"/><Relationship Id="rId156"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tags" Target="tags/tag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commentAuthors" Target="commentAuthor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panose="020B0503020204020204" charset="-122"/>
              <a:ea typeface="Microsoft YaHei"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crosoft YaHei" panose="020B0503020204020204" charset="-122"/>
                <a:ea typeface="Microsoft YaHei" panose="020B0503020204020204" charset="-122"/>
              </a:rPr>
              <a:t>2024/9/17</a:t>
            </a:fld>
            <a:endParaRPr lang="zh-CN" altLang="en-US">
              <a:latin typeface="Microsoft YaHei" panose="020B0503020204020204" charset="-122"/>
              <a:ea typeface="Microsoft YaHei"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panose="020B0503020204020204" charset="-122"/>
              <a:ea typeface="Microsoft YaHei"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crosoft YaHei" panose="020B0503020204020204" charset="-122"/>
                <a:ea typeface="Microsoft YaHei" panose="020B0503020204020204" charset="-122"/>
              </a:rPr>
              <a:t>‹#›</a:t>
            </a:fld>
            <a:endParaRPr lang="zh-CN" altLang="en-US">
              <a:latin typeface="Microsoft YaHei" panose="020B0503020204020204" charset="-122"/>
              <a:ea typeface="Microsoft YaHei"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panose="020B0503020204020204" charset="-122"/>
                <a:ea typeface="Microsoft YaHei"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panose="020B0503020204020204" charset="-122"/>
                <a:ea typeface="Microsoft YaHei" panose="020B0503020204020204" charset="-122"/>
              </a:defRPr>
            </a:lvl1pPr>
          </a:lstStyle>
          <a:p>
            <a:fld id="{1AC49D05-6128-4D0D-A32A-06A5E73B386C}" type="datetimeFigureOut">
              <a:rPr lang="zh-CN" altLang="en-US" smtClean="0"/>
              <a:t>2024/9/17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panose="020B0503020204020204" charset="-122"/>
                <a:ea typeface="Microsoft YaHei"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panose="020B0503020204020204" charset="-122"/>
                <a:ea typeface="Microsoft YaHei"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icrosoft YaHei" panose="020B0503020204020204" charset="-122"/>
        <a:ea typeface="Microsoft YaHei" panose="020B0503020204020204" charset="-122"/>
        <a:cs typeface="+mn-cs"/>
      </a:defRPr>
    </a:lvl1pPr>
    <a:lvl2pPr marL="4572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2pPr>
    <a:lvl3pPr marL="9144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3pPr>
    <a:lvl4pPr marL="13716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4pPr>
    <a:lvl5pPr marL="18288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71C94-8A68-7AC9-526D-E3F16D66CF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CD66B9-03AE-D03C-33FA-10BD06C18D2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84E4850-C794-B3CF-1925-8EBC0C34BB2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16F91BA9-8BEC-03B0-6354-61F442E19E76}"/>
              </a:ext>
            </a:extLst>
          </p:cNvPr>
          <p:cNvSpPr>
            <a:spLocks noGrp="1"/>
          </p:cNvSpPr>
          <p:nvPr>
            <p:ph type="sldNum" sz="quarter" idx="10"/>
          </p:nvPr>
        </p:nvSpPr>
        <p:spPr/>
        <p:txBody>
          <a:bodyPr/>
          <a:lstStyle/>
          <a:p>
            <a:fld id="{677A2CBA-E486-4DC8-8696-C7854B0A28FD}" type="slidenum">
              <a:rPr lang="zh-CN" altLang="en-US" smtClean="0"/>
              <a:t>100</a:t>
            </a:fld>
            <a:endParaRPr lang="zh-CN" altLang="en-US"/>
          </a:p>
        </p:txBody>
      </p:sp>
    </p:spTree>
    <p:extLst>
      <p:ext uri="{BB962C8B-B14F-4D97-AF65-F5344CB8AC3E}">
        <p14:creationId xmlns:p14="http://schemas.microsoft.com/office/powerpoint/2010/main" val="22112887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CA62-3CC2-0C25-62F2-2B4C4E2024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CA8AC9-B4A4-361C-6369-3876466C8B1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5021531-3EEE-9F6E-61B6-E83D14496F6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6B668558-A575-E465-23CC-2CA85337EF15}"/>
              </a:ext>
            </a:extLst>
          </p:cNvPr>
          <p:cNvSpPr>
            <a:spLocks noGrp="1"/>
          </p:cNvSpPr>
          <p:nvPr>
            <p:ph type="sldNum" sz="quarter" idx="10"/>
          </p:nvPr>
        </p:nvSpPr>
        <p:spPr/>
        <p:txBody>
          <a:bodyPr/>
          <a:lstStyle/>
          <a:p>
            <a:fld id="{677A2CBA-E486-4DC8-8696-C7854B0A28FD}" type="slidenum">
              <a:rPr lang="zh-CN" altLang="en-US" smtClean="0"/>
              <a:t>101</a:t>
            </a:fld>
            <a:endParaRPr lang="zh-CN" altLang="en-US"/>
          </a:p>
        </p:txBody>
      </p:sp>
    </p:spTree>
    <p:extLst>
      <p:ext uri="{BB962C8B-B14F-4D97-AF65-F5344CB8AC3E}">
        <p14:creationId xmlns:p14="http://schemas.microsoft.com/office/powerpoint/2010/main" val="25846874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60845-78D7-EB0C-5521-64F52773DF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48710C-8101-2692-6C25-FE41644C6A3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6F73B5E-0A0F-33EF-DA68-FEA873E1058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B5D33F95-CEEF-A6AE-B690-1E9C8240889A}"/>
              </a:ext>
            </a:extLst>
          </p:cNvPr>
          <p:cNvSpPr>
            <a:spLocks noGrp="1"/>
          </p:cNvSpPr>
          <p:nvPr>
            <p:ph type="sldNum" sz="quarter" idx="10"/>
          </p:nvPr>
        </p:nvSpPr>
        <p:spPr/>
        <p:txBody>
          <a:bodyPr/>
          <a:lstStyle/>
          <a:p>
            <a:fld id="{677A2CBA-E486-4DC8-8696-C7854B0A28FD}" type="slidenum">
              <a:rPr lang="zh-CN" altLang="en-US" smtClean="0"/>
              <a:t>102</a:t>
            </a:fld>
            <a:endParaRPr lang="zh-CN" altLang="en-US"/>
          </a:p>
        </p:txBody>
      </p:sp>
    </p:spTree>
    <p:extLst>
      <p:ext uri="{BB962C8B-B14F-4D97-AF65-F5344CB8AC3E}">
        <p14:creationId xmlns:p14="http://schemas.microsoft.com/office/powerpoint/2010/main" val="42486219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86CD-CC79-B2D6-2C67-430A0921B5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E94524-60A5-DFB1-3306-671F3381DFC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B774DDE-AF15-43E6-EE05-97248B377C2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BB92995D-5A01-E5A1-7400-DA5CB2D48683}"/>
              </a:ext>
            </a:extLst>
          </p:cNvPr>
          <p:cNvSpPr>
            <a:spLocks noGrp="1"/>
          </p:cNvSpPr>
          <p:nvPr>
            <p:ph type="sldNum" sz="quarter" idx="10"/>
          </p:nvPr>
        </p:nvSpPr>
        <p:spPr/>
        <p:txBody>
          <a:bodyPr/>
          <a:lstStyle/>
          <a:p>
            <a:fld id="{677A2CBA-E486-4DC8-8696-C7854B0A28FD}" type="slidenum">
              <a:rPr lang="zh-CN" altLang="en-US" smtClean="0"/>
              <a:t>104</a:t>
            </a:fld>
            <a:endParaRPr lang="zh-CN" altLang="en-US"/>
          </a:p>
        </p:txBody>
      </p:sp>
    </p:spTree>
    <p:extLst>
      <p:ext uri="{BB962C8B-B14F-4D97-AF65-F5344CB8AC3E}">
        <p14:creationId xmlns:p14="http://schemas.microsoft.com/office/powerpoint/2010/main" val="38398503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7E9A5-D253-4092-A4A9-59DA5BDE24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3D03B2-DA9B-266B-7CD0-1A6A7F6B1B4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C06DFBF-010C-5379-4DFE-C44AA71AB21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8091F1F3-3DB4-E8F1-1485-5452916A70FF}"/>
              </a:ext>
            </a:extLst>
          </p:cNvPr>
          <p:cNvSpPr>
            <a:spLocks noGrp="1"/>
          </p:cNvSpPr>
          <p:nvPr>
            <p:ph type="sldNum" sz="quarter" idx="10"/>
          </p:nvPr>
        </p:nvSpPr>
        <p:spPr/>
        <p:txBody>
          <a:bodyPr/>
          <a:lstStyle/>
          <a:p>
            <a:fld id="{677A2CBA-E486-4DC8-8696-C7854B0A28FD}" type="slidenum">
              <a:rPr lang="zh-CN" altLang="en-US" smtClean="0"/>
              <a:t>105</a:t>
            </a:fld>
            <a:endParaRPr lang="zh-CN" altLang="en-US"/>
          </a:p>
        </p:txBody>
      </p:sp>
    </p:spTree>
    <p:extLst>
      <p:ext uri="{BB962C8B-B14F-4D97-AF65-F5344CB8AC3E}">
        <p14:creationId xmlns:p14="http://schemas.microsoft.com/office/powerpoint/2010/main" val="39174726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106</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90DF0-520F-CF37-FF72-ECF7E1D8B7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47D919-3D82-28D8-6A8F-F7343AA63BA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BCEFEEC-CA5A-C857-DF2B-1D01FC57F30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2DF9EE00-D372-2B80-213D-2073F1D35E98}"/>
              </a:ext>
            </a:extLst>
          </p:cNvPr>
          <p:cNvSpPr>
            <a:spLocks noGrp="1"/>
          </p:cNvSpPr>
          <p:nvPr>
            <p:ph type="sldNum" sz="quarter" idx="10"/>
          </p:nvPr>
        </p:nvSpPr>
        <p:spPr/>
        <p:txBody>
          <a:bodyPr/>
          <a:lstStyle/>
          <a:p>
            <a:fld id="{677A2CBA-E486-4DC8-8696-C7854B0A28FD}" type="slidenum">
              <a:rPr lang="zh-CN" altLang="en-US" smtClean="0"/>
              <a:t>107</a:t>
            </a:fld>
            <a:endParaRPr lang="zh-CN" altLang="en-US"/>
          </a:p>
        </p:txBody>
      </p:sp>
    </p:spTree>
    <p:extLst>
      <p:ext uri="{BB962C8B-B14F-4D97-AF65-F5344CB8AC3E}">
        <p14:creationId xmlns:p14="http://schemas.microsoft.com/office/powerpoint/2010/main" val="8387525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108</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110</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111</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112</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113</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114</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115</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116</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117</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118</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4AE83-2ADF-7B8B-02CB-24E56EFB08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E0C421-2540-A1C2-C9CB-F2AC7273C1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26EA035-1FD3-1E19-CBE3-D6397BF0A72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FD85987-EC3C-9424-AA4D-897BFABB6101}"/>
              </a:ext>
            </a:extLst>
          </p:cNvPr>
          <p:cNvSpPr>
            <a:spLocks noGrp="1"/>
          </p:cNvSpPr>
          <p:nvPr>
            <p:ph type="sldNum" sz="quarter" idx="5"/>
          </p:nvPr>
        </p:nvSpPr>
        <p:spPr/>
        <p:txBody>
          <a:bodyPr/>
          <a:lstStyle/>
          <a:p>
            <a:fld id="{5849F42C-2DAE-424C-A4B8-3140182C3E9F}" type="slidenum">
              <a:rPr lang="zh-CN" altLang="en-US" smtClean="0"/>
              <a:t>119</a:t>
            </a:fld>
            <a:endParaRPr lang="zh-CN" altLang="en-US"/>
          </a:p>
        </p:txBody>
      </p:sp>
    </p:spTree>
    <p:extLst>
      <p:ext uri="{BB962C8B-B14F-4D97-AF65-F5344CB8AC3E}">
        <p14:creationId xmlns:p14="http://schemas.microsoft.com/office/powerpoint/2010/main" val="1823752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a:t>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120</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121</a:t>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122</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123</a:t>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124</a:t>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125</a:t>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039A1-E36F-65A6-E91B-D4F60E3D0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DBE702-F256-5CDD-81E9-1A7EC2C8CF5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8BB82A5-405D-1B53-DEEE-AF7D3EE985F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16C3EE34-8879-273F-557F-95FB12B975B9}"/>
              </a:ext>
            </a:extLst>
          </p:cNvPr>
          <p:cNvSpPr>
            <a:spLocks noGrp="1"/>
          </p:cNvSpPr>
          <p:nvPr>
            <p:ph type="sldNum" sz="quarter" idx="10"/>
          </p:nvPr>
        </p:nvSpPr>
        <p:spPr/>
        <p:txBody>
          <a:bodyPr/>
          <a:lstStyle/>
          <a:p>
            <a:fld id="{677A2CBA-E486-4DC8-8696-C7854B0A28FD}" type="slidenum">
              <a:rPr lang="zh-CN" altLang="en-US" smtClean="0"/>
              <a:t>126</a:t>
            </a:fld>
            <a:endParaRPr lang="zh-CN" altLang="en-US"/>
          </a:p>
        </p:txBody>
      </p:sp>
    </p:spTree>
    <p:extLst>
      <p:ext uri="{BB962C8B-B14F-4D97-AF65-F5344CB8AC3E}">
        <p14:creationId xmlns:p14="http://schemas.microsoft.com/office/powerpoint/2010/main" val="10555198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C18B7-C5B1-AD0A-19E4-383BA8543D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81F86A-C51E-CD73-DE0F-AC8B534513B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4740DC9-9C8D-B6A0-93D9-9D300FCDE11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1D321615-F630-8F0A-1E20-6670C5F61EB2}"/>
              </a:ext>
            </a:extLst>
          </p:cNvPr>
          <p:cNvSpPr>
            <a:spLocks noGrp="1"/>
          </p:cNvSpPr>
          <p:nvPr>
            <p:ph type="sldNum" sz="quarter" idx="10"/>
          </p:nvPr>
        </p:nvSpPr>
        <p:spPr/>
        <p:txBody>
          <a:bodyPr/>
          <a:lstStyle/>
          <a:p>
            <a:fld id="{677A2CBA-E486-4DC8-8696-C7854B0A28FD}" type="slidenum">
              <a:rPr lang="zh-CN" altLang="en-US" smtClean="0"/>
              <a:t>127</a:t>
            </a:fld>
            <a:endParaRPr lang="zh-CN" altLang="en-US"/>
          </a:p>
        </p:txBody>
      </p:sp>
    </p:spTree>
    <p:extLst>
      <p:ext uri="{BB962C8B-B14F-4D97-AF65-F5344CB8AC3E}">
        <p14:creationId xmlns:p14="http://schemas.microsoft.com/office/powerpoint/2010/main" val="415202195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128</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38FF-2DCB-1771-5E5A-7E96C933B1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82E8FC-8C65-3E95-60D6-BAFA5E94CE1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B53D169-7881-D4B0-F468-DE55EDFED92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522C8675-61A8-C19C-653B-FDAF4E851280}"/>
              </a:ext>
            </a:extLst>
          </p:cNvPr>
          <p:cNvSpPr>
            <a:spLocks noGrp="1"/>
          </p:cNvSpPr>
          <p:nvPr>
            <p:ph type="sldNum" sz="quarter" idx="10"/>
          </p:nvPr>
        </p:nvSpPr>
        <p:spPr/>
        <p:txBody>
          <a:bodyPr/>
          <a:lstStyle/>
          <a:p>
            <a:fld id="{677A2CBA-E486-4DC8-8696-C7854B0A28FD}" type="slidenum">
              <a:rPr lang="zh-CN" altLang="en-US" smtClean="0"/>
              <a:t>129</a:t>
            </a:fld>
            <a:endParaRPr lang="zh-CN" altLang="en-US"/>
          </a:p>
        </p:txBody>
      </p:sp>
    </p:spTree>
    <p:extLst>
      <p:ext uri="{BB962C8B-B14F-4D97-AF65-F5344CB8AC3E}">
        <p14:creationId xmlns:p14="http://schemas.microsoft.com/office/powerpoint/2010/main" val="2116111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a:t>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6E4C8-812C-DB4C-648F-7FF8512CDB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073204-E534-389E-0DA2-DCEE0829A61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1DEDA07-625C-5DD3-4728-2EC3656EBF4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0897CF6C-BF65-A0D5-1661-7D94F79E4501}"/>
              </a:ext>
            </a:extLst>
          </p:cNvPr>
          <p:cNvSpPr>
            <a:spLocks noGrp="1"/>
          </p:cNvSpPr>
          <p:nvPr>
            <p:ph type="sldNum" sz="quarter" idx="10"/>
          </p:nvPr>
        </p:nvSpPr>
        <p:spPr/>
        <p:txBody>
          <a:bodyPr/>
          <a:lstStyle/>
          <a:p>
            <a:fld id="{677A2CBA-E486-4DC8-8696-C7854B0A28FD}" type="slidenum">
              <a:rPr lang="zh-CN" altLang="en-US" smtClean="0"/>
              <a:t>130</a:t>
            </a:fld>
            <a:endParaRPr lang="zh-CN" altLang="en-US"/>
          </a:p>
        </p:txBody>
      </p:sp>
    </p:spTree>
    <p:extLst>
      <p:ext uri="{BB962C8B-B14F-4D97-AF65-F5344CB8AC3E}">
        <p14:creationId xmlns:p14="http://schemas.microsoft.com/office/powerpoint/2010/main" val="5872456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47659-C710-145D-1943-2B6F8A54F1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DA7E8D-E2E3-62E7-8D01-89663721BD6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A8D3A92-14B5-4453-46AD-CA5D3DE25D7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817509AE-EA21-D2DB-1FED-68EB7804D5A9}"/>
              </a:ext>
            </a:extLst>
          </p:cNvPr>
          <p:cNvSpPr>
            <a:spLocks noGrp="1"/>
          </p:cNvSpPr>
          <p:nvPr>
            <p:ph type="sldNum" sz="quarter" idx="10"/>
          </p:nvPr>
        </p:nvSpPr>
        <p:spPr/>
        <p:txBody>
          <a:bodyPr/>
          <a:lstStyle/>
          <a:p>
            <a:fld id="{677A2CBA-E486-4DC8-8696-C7854B0A28FD}" type="slidenum">
              <a:rPr lang="zh-CN" altLang="en-US" smtClean="0"/>
              <a:t>131</a:t>
            </a:fld>
            <a:endParaRPr lang="zh-CN" altLang="en-US"/>
          </a:p>
        </p:txBody>
      </p:sp>
    </p:spTree>
    <p:extLst>
      <p:ext uri="{BB962C8B-B14F-4D97-AF65-F5344CB8AC3E}">
        <p14:creationId xmlns:p14="http://schemas.microsoft.com/office/powerpoint/2010/main" val="39662639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777D8-C443-C876-9DFD-7353DC532B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9A4B2F-6DFF-5CC8-FF95-D527215CE2A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DCAFA6E-EC69-CB2E-953C-DF091E30EF5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110179CA-0666-682B-8AF2-BC01E8076FE7}"/>
              </a:ext>
            </a:extLst>
          </p:cNvPr>
          <p:cNvSpPr>
            <a:spLocks noGrp="1"/>
          </p:cNvSpPr>
          <p:nvPr>
            <p:ph type="sldNum" sz="quarter" idx="10"/>
          </p:nvPr>
        </p:nvSpPr>
        <p:spPr/>
        <p:txBody>
          <a:bodyPr/>
          <a:lstStyle/>
          <a:p>
            <a:fld id="{677A2CBA-E486-4DC8-8696-C7854B0A28FD}" type="slidenum">
              <a:rPr lang="zh-CN" altLang="en-US" smtClean="0"/>
              <a:t>132</a:t>
            </a:fld>
            <a:endParaRPr lang="zh-CN" altLang="en-US"/>
          </a:p>
        </p:txBody>
      </p:sp>
    </p:spTree>
    <p:extLst>
      <p:ext uri="{BB962C8B-B14F-4D97-AF65-F5344CB8AC3E}">
        <p14:creationId xmlns:p14="http://schemas.microsoft.com/office/powerpoint/2010/main" val="20669814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8A6ED-9A67-CED7-B53C-6E6BB820D0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3D9AB2-B99D-3090-12C2-FFB994F00CD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82D103D-E4D8-0F52-A972-604A0812B8F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270E42A6-738D-FACE-BC4F-DBB07C0D55A1}"/>
              </a:ext>
            </a:extLst>
          </p:cNvPr>
          <p:cNvSpPr>
            <a:spLocks noGrp="1"/>
          </p:cNvSpPr>
          <p:nvPr>
            <p:ph type="sldNum" sz="quarter" idx="10"/>
          </p:nvPr>
        </p:nvSpPr>
        <p:spPr/>
        <p:txBody>
          <a:bodyPr/>
          <a:lstStyle/>
          <a:p>
            <a:fld id="{677A2CBA-E486-4DC8-8696-C7854B0A28FD}" type="slidenum">
              <a:rPr lang="zh-CN" altLang="en-US" smtClean="0"/>
              <a:t>133</a:t>
            </a:fld>
            <a:endParaRPr lang="zh-CN" altLang="en-US"/>
          </a:p>
        </p:txBody>
      </p:sp>
    </p:spTree>
    <p:extLst>
      <p:ext uri="{BB962C8B-B14F-4D97-AF65-F5344CB8AC3E}">
        <p14:creationId xmlns:p14="http://schemas.microsoft.com/office/powerpoint/2010/main" val="92426447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F5BE0-8444-DB7A-3CB6-8E14F88BF7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70B4FC-BEC2-BEF4-C048-25A1837B810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CF36383-ACDB-D99F-6768-33776D07817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C1B330E9-8BBB-DD99-C9CE-6C7FE8354A49}"/>
              </a:ext>
            </a:extLst>
          </p:cNvPr>
          <p:cNvSpPr>
            <a:spLocks noGrp="1"/>
          </p:cNvSpPr>
          <p:nvPr>
            <p:ph type="sldNum" sz="quarter" idx="10"/>
          </p:nvPr>
        </p:nvSpPr>
        <p:spPr/>
        <p:txBody>
          <a:bodyPr/>
          <a:lstStyle/>
          <a:p>
            <a:fld id="{677A2CBA-E486-4DC8-8696-C7854B0A28FD}" type="slidenum">
              <a:rPr lang="zh-CN" altLang="en-US" smtClean="0"/>
              <a:t>134</a:t>
            </a:fld>
            <a:endParaRPr lang="zh-CN" altLang="en-US"/>
          </a:p>
        </p:txBody>
      </p:sp>
    </p:spTree>
    <p:extLst>
      <p:ext uri="{BB962C8B-B14F-4D97-AF65-F5344CB8AC3E}">
        <p14:creationId xmlns:p14="http://schemas.microsoft.com/office/powerpoint/2010/main" val="33178863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135</a:t>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136</a:t>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137</a:t>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138</a:t>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a:t>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140</a:t>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141</a:t>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142</a:t>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143</a:t>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144</a:t>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145</a:t>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146</a:t>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147</a:t>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感谢老师同学观看，请各位老师同学批评指正</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8CDAD-ABF7-991A-595E-94A526D9BD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6C96B5-9665-BF23-5855-8E92AFD32DF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B7AAF26-B4EC-18B7-294E-442BF4BBCB8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BCD95AF2-C7DE-3D2A-59F4-01EEF48642AE}"/>
              </a:ext>
            </a:extLst>
          </p:cNvPr>
          <p:cNvSpPr>
            <a:spLocks noGrp="1"/>
          </p:cNvSpPr>
          <p:nvPr>
            <p:ph type="sldNum" sz="quarter" idx="10"/>
          </p:nvPr>
        </p:nvSpPr>
        <p:spPr/>
        <p:txBody>
          <a:bodyPr/>
          <a:lstStyle/>
          <a:p>
            <a:fld id="{677A2CBA-E486-4DC8-8696-C7854B0A28FD}" type="slidenum">
              <a:rPr lang="zh-CN" altLang="en-US" smtClean="0"/>
              <a:t>19</a:t>
            </a:fld>
            <a:endParaRPr lang="zh-CN" altLang="en-US"/>
          </a:p>
        </p:txBody>
      </p:sp>
    </p:spTree>
    <p:extLst>
      <p:ext uri="{BB962C8B-B14F-4D97-AF65-F5344CB8AC3E}">
        <p14:creationId xmlns:p14="http://schemas.microsoft.com/office/powerpoint/2010/main" val="217336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a:t>
            </a:fld>
            <a:endParaRPr lang="zh-CN" altLang="en-US"/>
          </a:p>
        </p:txBody>
      </p:sp>
    </p:spTree>
    <p:extLst>
      <p:ext uri="{BB962C8B-B14F-4D97-AF65-F5344CB8AC3E}">
        <p14:creationId xmlns:p14="http://schemas.microsoft.com/office/powerpoint/2010/main" val="147004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5E401-CC6F-0E29-F091-D4FC14308B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A42BF2-5B7F-11E0-798B-9925D798193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D0B7AC8-E972-03DC-63A5-8C46F5676F7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6E4D9F2B-D0E3-0A8A-80D3-6195F361A481}"/>
              </a:ext>
            </a:extLst>
          </p:cNvPr>
          <p:cNvSpPr>
            <a:spLocks noGrp="1"/>
          </p:cNvSpPr>
          <p:nvPr>
            <p:ph type="sldNum" sz="quarter" idx="10"/>
          </p:nvPr>
        </p:nvSpPr>
        <p:spPr/>
        <p:txBody>
          <a:bodyPr/>
          <a:lstStyle/>
          <a:p>
            <a:fld id="{677A2CBA-E486-4DC8-8696-C7854B0A28FD}" type="slidenum">
              <a:rPr lang="zh-CN" altLang="en-US" smtClean="0"/>
              <a:t>21</a:t>
            </a:fld>
            <a:endParaRPr lang="zh-CN" altLang="en-US"/>
          </a:p>
        </p:txBody>
      </p:sp>
    </p:spTree>
    <p:extLst>
      <p:ext uri="{BB962C8B-B14F-4D97-AF65-F5344CB8AC3E}">
        <p14:creationId xmlns:p14="http://schemas.microsoft.com/office/powerpoint/2010/main" val="216996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D6E59-0956-070F-1C2E-398A1B9EA6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B36A06-A938-FDFE-18C5-71210895FED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E194753-8E0B-11ED-99B3-906F4CB4C4B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830CAAE8-C61D-D2F5-6969-1F070CC1F1E8}"/>
              </a:ext>
            </a:extLst>
          </p:cNvPr>
          <p:cNvSpPr>
            <a:spLocks noGrp="1"/>
          </p:cNvSpPr>
          <p:nvPr>
            <p:ph type="sldNum" sz="quarter" idx="10"/>
          </p:nvPr>
        </p:nvSpPr>
        <p:spPr/>
        <p:txBody>
          <a:bodyPr/>
          <a:lstStyle/>
          <a:p>
            <a:fld id="{677A2CBA-E486-4DC8-8696-C7854B0A28FD}" type="slidenum">
              <a:rPr lang="zh-CN" altLang="en-US" smtClean="0"/>
              <a:t>22</a:t>
            </a:fld>
            <a:endParaRPr lang="zh-CN" altLang="en-US"/>
          </a:p>
        </p:txBody>
      </p:sp>
    </p:spTree>
    <p:extLst>
      <p:ext uri="{BB962C8B-B14F-4D97-AF65-F5344CB8AC3E}">
        <p14:creationId xmlns:p14="http://schemas.microsoft.com/office/powerpoint/2010/main" val="82239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29448-BA95-8BAE-9426-C82E6C51F4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E50EA4-690E-D882-31DB-788AECCC098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816E899-E3BA-4549-D017-0E0ABCAA716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FD6B7580-F94D-C941-AD7D-FDCB6489654F}"/>
              </a:ext>
            </a:extLst>
          </p:cNvPr>
          <p:cNvSpPr>
            <a:spLocks noGrp="1"/>
          </p:cNvSpPr>
          <p:nvPr>
            <p:ph type="sldNum" sz="quarter" idx="10"/>
          </p:nvPr>
        </p:nvSpPr>
        <p:spPr/>
        <p:txBody>
          <a:bodyPr/>
          <a:lstStyle/>
          <a:p>
            <a:fld id="{677A2CBA-E486-4DC8-8696-C7854B0A28FD}" type="slidenum">
              <a:rPr lang="zh-CN" altLang="en-US" smtClean="0"/>
              <a:t>24</a:t>
            </a:fld>
            <a:endParaRPr lang="zh-CN" altLang="en-US"/>
          </a:p>
        </p:txBody>
      </p:sp>
    </p:spTree>
    <p:extLst>
      <p:ext uri="{BB962C8B-B14F-4D97-AF65-F5344CB8AC3E}">
        <p14:creationId xmlns:p14="http://schemas.microsoft.com/office/powerpoint/2010/main" val="3211065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17CD4-A3B4-B155-25A8-105966CB26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CC22DD-E8EE-AD3F-D3C9-AB8658318E4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23566F9-64F4-65E5-F77C-18C78853047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7F20B452-7629-1FA8-E17E-9E77C8CA8074}"/>
              </a:ext>
            </a:extLst>
          </p:cNvPr>
          <p:cNvSpPr>
            <a:spLocks noGrp="1"/>
          </p:cNvSpPr>
          <p:nvPr>
            <p:ph type="sldNum" sz="quarter" idx="10"/>
          </p:nvPr>
        </p:nvSpPr>
        <p:spPr/>
        <p:txBody>
          <a:bodyPr/>
          <a:lstStyle/>
          <a:p>
            <a:fld id="{677A2CBA-E486-4DC8-8696-C7854B0A28FD}" type="slidenum">
              <a:rPr lang="zh-CN" altLang="en-US" smtClean="0"/>
              <a:t>3</a:t>
            </a:fld>
            <a:endParaRPr lang="zh-CN" altLang="en-US"/>
          </a:p>
        </p:txBody>
      </p:sp>
    </p:spTree>
    <p:extLst>
      <p:ext uri="{BB962C8B-B14F-4D97-AF65-F5344CB8AC3E}">
        <p14:creationId xmlns:p14="http://schemas.microsoft.com/office/powerpoint/2010/main" val="989433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EDC8D-651B-C0AA-CB7B-B1FADB07F7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C01A75-78F2-16DC-AD9B-9369A22E20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527695-9B73-1411-2C9E-E127B5CE8D2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768CA19-3A8C-A0D8-126A-9C899A2E96CE}"/>
              </a:ext>
            </a:extLst>
          </p:cNvPr>
          <p:cNvSpPr>
            <a:spLocks noGrp="1"/>
          </p:cNvSpPr>
          <p:nvPr>
            <p:ph type="sldNum" sz="quarter" idx="5"/>
          </p:nvPr>
        </p:nvSpPr>
        <p:spPr/>
        <p:txBody>
          <a:bodyPr/>
          <a:lstStyle/>
          <a:p>
            <a:fld id="{5849F42C-2DAE-424C-A4B8-3140182C3E9F}" type="slidenum">
              <a:rPr lang="zh-CN" altLang="en-US" smtClean="0"/>
              <a:t>34</a:t>
            </a:fld>
            <a:endParaRPr lang="zh-CN" altLang="en-US"/>
          </a:p>
        </p:txBody>
      </p:sp>
    </p:spTree>
    <p:extLst>
      <p:ext uri="{BB962C8B-B14F-4D97-AF65-F5344CB8AC3E}">
        <p14:creationId xmlns:p14="http://schemas.microsoft.com/office/powerpoint/2010/main" val="34456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F5E13-7582-A04D-D1EA-E5F1903EFB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537E76-AC50-0504-4FAF-FB714E1E2EC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5370930-3B64-F023-1D5A-E1DCBA6C5A9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43BA048C-0F2D-946F-6454-E4897D6BCB99}"/>
              </a:ext>
            </a:extLst>
          </p:cNvPr>
          <p:cNvSpPr>
            <a:spLocks noGrp="1"/>
          </p:cNvSpPr>
          <p:nvPr>
            <p:ph type="sldNum" sz="quarter" idx="10"/>
          </p:nvPr>
        </p:nvSpPr>
        <p:spPr/>
        <p:txBody>
          <a:bodyPr/>
          <a:lstStyle/>
          <a:p>
            <a:fld id="{677A2CBA-E486-4DC8-8696-C7854B0A28FD}" type="slidenum">
              <a:rPr lang="zh-CN" altLang="en-US" smtClean="0"/>
              <a:t>38</a:t>
            </a:fld>
            <a:endParaRPr lang="zh-CN" altLang="en-US"/>
          </a:p>
        </p:txBody>
      </p:sp>
    </p:spTree>
    <p:extLst>
      <p:ext uri="{BB962C8B-B14F-4D97-AF65-F5344CB8AC3E}">
        <p14:creationId xmlns:p14="http://schemas.microsoft.com/office/powerpoint/2010/main" val="8346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025C4-7D4D-F4F2-E908-3EFEEF3A6B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3CAFB6-E8E8-C442-58A3-DD5FD36F83C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AF38B37-D3AD-A4F1-FBFD-5738719785D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539B636F-622F-204A-0E9B-6A411F1553C8}"/>
              </a:ext>
            </a:extLst>
          </p:cNvPr>
          <p:cNvSpPr>
            <a:spLocks noGrp="1"/>
          </p:cNvSpPr>
          <p:nvPr>
            <p:ph type="sldNum" sz="quarter" idx="10"/>
          </p:nvPr>
        </p:nvSpPr>
        <p:spPr/>
        <p:txBody>
          <a:bodyPr/>
          <a:lstStyle/>
          <a:p>
            <a:fld id="{677A2CBA-E486-4DC8-8696-C7854B0A28FD}" type="slidenum">
              <a:rPr lang="zh-CN" altLang="en-US" smtClean="0"/>
              <a:t>4</a:t>
            </a:fld>
            <a:endParaRPr lang="zh-CN" altLang="en-US"/>
          </a:p>
        </p:txBody>
      </p:sp>
    </p:spTree>
    <p:extLst>
      <p:ext uri="{BB962C8B-B14F-4D97-AF65-F5344CB8AC3E}">
        <p14:creationId xmlns:p14="http://schemas.microsoft.com/office/powerpoint/2010/main" val="2507434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94229-C6F0-F61A-ECFA-7C669E7693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A86797-A23A-2E8B-8826-FF8B32A0FDD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363E5A2-68D6-E263-AD7C-491C30A2FDF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86D7B506-D026-AFFF-58F0-B98D1FF15F54}"/>
              </a:ext>
            </a:extLst>
          </p:cNvPr>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344306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A9508-13E1-D745-CBD5-317EF75EAD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0AF04D-7FA7-D0D1-085A-6F6AC33649C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8248564-9FA8-5E31-050A-FE23414BA27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9D6E7081-0ED0-633A-B7F7-6205C2A30A17}"/>
              </a:ext>
            </a:extLst>
          </p:cNvPr>
          <p:cNvSpPr>
            <a:spLocks noGrp="1"/>
          </p:cNvSpPr>
          <p:nvPr>
            <p:ph type="sldNum" sz="quarter" idx="10"/>
          </p:nvPr>
        </p:nvSpPr>
        <p:spPr/>
        <p:txBody>
          <a:bodyPr/>
          <a:lstStyle/>
          <a:p>
            <a:fld id="{677A2CBA-E486-4DC8-8696-C7854B0A28FD}" type="slidenum">
              <a:rPr lang="zh-CN" altLang="en-US" smtClean="0"/>
              <a:t>42</a:t>
            </a:fld>
            <a:endParaRPr lang="zh-CN" altLang="en-US"/>
          </a:p>
        </p:txBody>
      </p:sp>
    </p:spTree>
    <p:extLst>
      <p:ext uri="{BB962C8B-B14F-4D97-AF65-F5344CB8AC3E}">
        <p14:creationId xmlns:p14="http://schemas.microsoft.com/office/powerpoint/2010/main" val="1012157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C2690-7AEB-DCFC-6753-3090BD1DAA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533217-CAD7-5480-0908-CD49CB41FE4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E2124E0-B9D7-A4CA-C34C-DB900D683FD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F446E44B-C67A-3E40-CFAE-204AA245F86F}"/>
              </a:ext>
            </a:extLst>
          </p:cNvPr>
          <p:cNvSpPr>
            <a:spLocks noGrp="1"/>
          </p:cNvSpPr>
          <p:nvPr>
            <p:ph type="sldNum" sz="quarter" idx="10"/>
          </p:nvPr>
        </p:nvSpPr>
        <p:spPr/>
        <p:txBody>
          <a:bodyPr/>
          <a:lstStyle/>
          <a:p>
            <a:fld id="{677A2CBA-E486-4DC8-8696-C7854B0A28FD}" type="slidenum">
              <a:rPr lang="zh-CN" altLang="en-US" smtClean="0"/>
              <a:t>45</a:t>
            </a:fld>
            <a:endParaRPr lang="zh-CN" altLang="en-US"/>
          </a:p>
        </p:txBody>
      </p:sp>
    </p:spTree>
    <p:extLst>
      <p:ext uri="{BB962C8B-B14F-4D97-AF65-F5344CB8AC3E}">
        <p14:creationId xmlns:p14="http://schemas.microsoft.com/office/powerpoint/2010/main" val="2723039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9FB2E-0732-7051-A519-BF61B6C68E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D3C462-8E00-94D6-37D6-6DCFAF34A2E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0F3BB52-5152-D399-640D-660BDDB6648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618427F0-EEFB-44EB-B4A1-2AB18933B4ED}"/>
              </a:ext>
            </a:extLst>
          </p:cNvPr>
          <p:cNvSpPr>
            <a:spLocks noGrp="1"/>
          </p:cNvSpPr>
          <p:nvPr>
            <p:ph type="sldNum" sz="quarter" idx="10"/>
          </p:nvPr>
        </p:nvSpPr>
        <p:spPr/>
        <p:txBody>
          <a:bodyPr/>
          <a:lstStyle/>
          <a:p>
            <a:fld id="{677A2CBA-E486-4DC8-8696-C7854B0A28FD}" type="slidenum">
              <a:rPr lang="zh-CN" altLang="en-US" smtClean="0"/>
              <a:t>46</a:t>
            </a:fld>
            <a:endParaRPr lang="zh-CN" altLang="en-US"/>
          </a:p>
        </p:txBody>
      </p:sp>
    </p:spTree>
    <p:extLst>
      <p:ext uri="{BB962C8B-B14F-4D97-AF65-F5344CB8AC3E}">
        <p14:creationId xmlns:p14="http://schemas.microsoft.com/office/powerpoint/2010/main" val="3887221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0DF6-EF91-1E78-C7E6-9F3D1CBC79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B1E304-E763-274C-45F1-3D36B04C548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EC277D8-FC8D-D7B0-1296-38DD250D7C2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04C45E8A-8287-668F-776F-17395E276AF8}"/>
              </a:ext>
            </a:extLst>
          </p:cNvPr>
          <p:cNvSpPr>
            <a:spLocks noGrp="1"/>
          </p:cNvSpPr>
          <p:nvPr>
            <p:ph type="sldNum" sz="quarter" idx="10"/>
          </p:nvPr>
        </p:nvSpPr>
        <p:spPr/>
        <p:txBody>
          <a:bodyPr/>
          <a:lstStyle/>
          <a:p>
            <a:fld id="{677A2CBA-E486-4DC8-8696-C7854B0A28FD}" type="slidenum">
              <a:rPr lang="zh-CN" altLang="en-US" smtClean="0"/>
              <a:t>47</a:t>
            </a:fld>
            <a:endParaRPr lang="zh-CN" altLang="en-US"/>
          </a:p>
        </p:txBody>
      </p:sp>
    </p:spTree>
    <p:extLst>
      <p:ext uri="{BB962C8B-B14F-4D97-AF65-F5344CB8AC3E}">
        <p14:creationId xmlns:p14="http://schemas.microsoft.com/office/powerpoint/2010/main" val="3648327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756E3-FE87-E00B-00A1-8488C113BE8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81F9F8-4EE4-DDEB-8318-5306F6AC8AE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4EC6852-97B1-5963-8D40-0F49D7DD663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AE62F059-09D3-8E5B-F00E-603C834B4393}"/>
              </a:ext>
            </a:extLst>
          </p:cNvPr>
          <p:cNvSpPr>
            <a:spLocks noGrp="1"/>
          </p:cNvSpPr>
          <p:nvPr>
            <p:ph type="sldNum" sz="quarter" idx="10"/>
          </p:nvPr>
        </p:nvSpPr>
        <p:spPr/>
        <p:txBody>
          <a:bodyPr/>
          <a:lstStyle/>
          <a:p>
            <a:fld id="{677A2CBA-E486-4DC8-8696-C7854B0A28FD}" type="slidenum">
              <a:rPr lang="zh-CN" altLang="en-US" smtClean="0"/>
              <a:t>48</a:t>
            </a:fld>
            <a:endParaRPr lang="zh-CN" altLang="en-US"/>
          </a:p>
        </p:txBody>
      </p:sp>
    </p:spTree>
    <p:extLst>
      <p:ext uri="{BB962C8B-B14F-4D97-AF65-F5344CB8AC3E}">
        <p14:creationId xmlns:p14="http://schemas.microsoft.com/office/powerpoint/2010/main" val="11866498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51ACD-BDEA-0233-76EB-893B93F911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BC9A27-E777-5397-CB0B-6EBC360EC5F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2412D48-DE0E-D746-E816-BC589F088D1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D04A0CB4-193B-7A01-57E1-04A03CE440C8}"/>
              </a:ext>
            </a:extLst>
          </p:cNvPr>
          <p:cNvSpPr>
            <a:spLocks noGrp="1"/>
          </p:cNvSpPr>
          <p:nvPr>
            <p:ph type="sldNum" sz="quarter" idx="10"/>
          </p:nvPr>
        </p:nvSpPr>
        <p:spPr/>
        <p:txBody>
          <a:bodyPr/>
          <a:lstStyle/>
          <a:p>
            <a:fld id="{677A2CBA-E486-4DC8-8696-C7854B0A28FD}" type="slidenum">
              <a:rPr lang="zh-CN" altLang="en-US" smtClean="0"/>
              <a:t>49</a:t>
            </a:fld>
            <a:endParaRPr lang="zh-CN" altLang="en-US"/>
          </a:p>
        </p:txBody>
      </p:sp>
    </p:spTree>
    <p:extLst>
      <p:ext uri="{BB962C8B-B14F-4D97-AF65-F5344CB8AC3E}">
        <p14:creationId xmlns:p14="http://schemas.microsoft.com/office/powerpoint/2010/main" val="2746985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E518A-F601-0EE6-B9F4-002172348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3A56D7-80CC-1CD5-FB2C-B28EBD0624D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E4EB18A-8494-A1B3-F943-CFF94C043CF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7A442D21-C729-7FB3-F8C1-6A36DA664AE2}"/>
              </a:ext>
            </a:extLst>
          </p:cNvPr>
          <p:cNvSpPr>
            <a:spLocks noGrp="1"/>
          </p:cNvSpPr>
          <p:nvPr>
            <p:ph type="sldNum" sz="quarter" idx="10"/>
          </p:nvPr>
        </p:nvSpPr>
        <p:spPr/>
        <p:txBody>
          <a:bodyPr/>
          <a:lstStyle/>
          <a:p>
            <a:fld id="{677A2CBA-E486-4DC8-8696-C7854B0A28FD}" type="slidenum">
              <a:rPr lang="zh-CN" altLang="en-US" smtClean="0"/>
              <a:t>50</a:t>
            </a:fld>
            <a:endParaRPr lang="zh-CN" altLang="en-US"/>
          </a:p>
        </p:txBody>
      </p:sp>
    </p:spTree>
    <p:extLst>
      <p:ext uri="{BB962C8B-B14F-4D97-AF65-F5344CB8AC3E}">
        <p14:creationId xmlns:p14="http://schemas.microsoft.com/office/powerpoint/2010/main" val="3481130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6FEA-7C63-5230-4F4B-BF3BC45838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A15F2E-1D7D-3FF8-D434-072A4F147E1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A6CFB63-C125-58BE-B190-3F2C1ACE7E5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2FA3FB3E-B6B4-3A21-2E37-B1B53B5994F7}"/>
              </a:ext>
            </a:extLst>
          </p:cNvPr>
          <p:cNvSpPr>
            <a:spLocks noGrp="1"/>
          </p:cNvSpPr>
          <p:nvPr>
            <p:ph type="sldNum" sz="quarter" idx="10"/>
          </p:nvPr>
        </p:nvSpPr>
        <p:spPr/>
        <p:txBody>
          <a:bodyPr/>
          <a:lstStyle/>
          <a:p>
            <a:fld id="{677A2CBA-E486-4DC8-8696-C7854B0A28FD}" type="slidenum">
              <a:rPr lang="zh-CN" altLang="en-US" smtClean="0"/>
              <a:t>51</a:t>
            </a:fld>
            <a:endParaRPr lang="zh-CN" altLang="en-US"/>
          </a:p>
        </p:txBody>
      </p:sp>
    </p:spTree>
    <p:extLst>
      <p:ext uri="{BB962C8B-B14F-4D97-AF65-F5344CB8AC3E}">
        <p14:creationId xmlns:p14="http://schemas.microsoft.com/office/powerpoint/2010/main" val="4027765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04546-9581-B0F3-1D76-DC13AEA53B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2AC767-0E20-58C0-DA95-9053DD9D39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E81DF6-9B11-4B0D-6673-490FA6878D5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B63E6A0-F30C-2230-6443-97F21345A558}"/>
              </a:ext>
            </a:extLst>
          </p:cNvPr>
          <p:cNvSpPr>
            <a:spLocks noGrp="1"/>
          </p:cNvSpPr>
          <p:nvPr>
            <p:ph type="sldNum" sz="quarter" idx="5"/>
          </p:nvPr>
        </p:nvSpPr>
        <p:spPr/>
        <p:txBody>
          <a:bodyPr/>
          <a:lstStyle/>
          <a:p>
            <a:fld id="{5849F42C-2DAE-424C-A4B8-3140182C3E9F}" type="slidenum">
              <a:rPr lang="zh-CN" altLang="en-US" smtClean="0"/>
              <a:t>60</a:t>
            </a:fld>
            <a:endParaRPr lang="zh-CN" altLang="en-US"/>
          </a:p>
        </p:txBody>
      </p:sp>
    </p:spTree>
    <p:extLst>
      <p:ext uri="{BB962C8B-B14F-4D97-AF65-F5344CB8AC3E}">
        <p14:creationId xmlns:p14="http://schemas.microsoft.com/office/powerpoint/2010/main" val="3142972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AE31E-FEFC-3E50-95CB-43D7EDAABC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9BEADF-E831-DC81-5300-79725FEAF34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D67CB9C-263E-E516-177F-626BEB7C7EE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1B9ECBE8-A445-F208-06D6-D8FBC0790F99}"/>
              </a:ext>
            </a:extLst>
          </p:cNvPr>
          <p:cNvSpPr>
            <a:spLocks noGrp="1"/>
          </p:cNvSpPr>
          <p:nvPr>
            <p:ph type="sldNum" sz="quarter" idx="10"/>
          </p:nvPr>
        </p:nvSpPr>
        <p:spPr/>
        <p:txBody>
          <a:bodyPr/>
          <a:lstStyle/>
          <a:p>
            <a:fld id="{677A2CBA-E486-4DC8-8696-C7854B0A28FD}" type="slidenum">
              <a:rPr lang="zh-CN" altLang="en-US" smtClean="0"/>
              <a:t>67</a:t>
            </a:fld>
            <a:endParaRPr lang="zh-CN" altLang="en-US"/>
          </a:p>
        </p:txBody>
      </p:sp>
    </p:spTree>
    <p:extLst>
      <p:ext uri="{BB962C8B-B14F-4D97-AF65-F5344CB8AC3E}">
        <p14:creationId xmlns:p14="http://schemas.microsoft.com/office/powerpoint/2010/main" val="27898572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1F60B-23FB-587C-E83D-78C0C2E751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F7B901-1BBE-6AB9-5D36-D91F970CBD2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6BA7830-0803-3287-E2B2-D1255942293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9D9EABA9-6AB4-DE23-D976-94DBBCF976D7}"/>
              </a:ext>
            </a:extLst>
          </p:cNvPr>
          <p:cNvSpPr>
            <a:spLocks noGrp="1"/>
          </p:cNvSpPr>
          <p:nvPr>
            <p:ph type="sldNum" sz="quarter" idx="10"/>
          </p:nvPr>
        </p:nvSpPr>
        <p:spPr/>
        <p:txBody>
          <a:bodyPr/>
          <a:lstStyle/>
          <a:p>
            <a:fld id="{677A2CBA-E486-4DC8-8696-C7854B0A28FD}" type="slidenum">
              <a:rPr lang="zh-CN" altLang="en-US" smtClean="0"/>
              <a:t>69</a:t>
            </a:fld>
            <a:endParaRPr lang="zh-CN" altLang="en-US"/>
          </a:p>
        </p:txBody>
      </p:sp>
    </p:spTree>
    <p:extLst>
      <p:ext uri="{BB962C8B-B14F-4D97-AF65-F5344CB8AC3E}">
        <p14:creationId xmlns:p14="http://schemas.microsoft.com/office/powerpoint/2010/main" val="62644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2F8CF-6C50-87A9-FA80-826969EDC8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C860CE-5AFE-8773-F074-009F036C6DB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0D4AADA-DE87-0682-4B07-1EEA0C54C23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14E41A47-E1DF-1F1B-5B86-B1DEC61C1F82}"/>
              </a:ext>
            </a:extLst>
          </p:cNvPr>
          <p:cNvSpPr>
            <a:spLocks noGrp="1"/>
          </p:cNvSpPr>
          <p:nvPr>
            <p:ph type="sldNum" sz="quarter" idx="10"/>
          </p:nvPr>
        </p:nvSpPr>
        <p:spPr/>
        <p:txBody>
          <a:bodyPr/>
          <a:lstStyle/>
          <a:p>
            <a:fld id="{677A2CBA-E486-4DC8-8696-C7854B0A28FD}" type="slidenum">
              <a:rPr lang="zh-CN" altLang="en-US" smtClean="0"/>
              <a:t>70</a:t>
            </a:fld>
            <a:endParaRPr lang="zh-CN" altLang="en-US"/>
          </a:p>
        </p:txBody>
      </p:sp>
    </p:spTree>
    <p:extLst>
      <p:ext uri="{BB962C8B-B14F-4D97-AF65-F5344CB8AC3E}">
        <p14:creationId xmlns:p14="http://schemas.microsoft.com/office/powerpoint/2010/main" val="35851302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BE662-8BD1-63E2-B100-08778A5836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3731DC-62D9-D7D4-5506-6CF57C16697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357492E-0536-6F7E-2E87-F772B8DEFAB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14E53D15-2346-EA1D-718E-D0B7469F2F90}"/>
              </a:ext>
            </a:extLst>
          </p:cNvPr>
          <p:cNvSpPr>
            <a:spLocks noGrp="1"/>
          </p:cNvSpPr>
          <p:nvPr>
            <p:ph type="sldNum" sz="quarter" idx="10"/>
          </p:nvPr>
        </p:nvSpPr>
        <p:spPr/>
        <p:txBody>
          <a:bodyPr/>
          <a:lstStyle/>
          <a:p>
            <a:fld id="{677A2CBA-E486-4DC8-8696-C7854B0A28FD}" type="slidenum">
              <a:rPr lang="zh-CN" altLang="en-US" smtClean="0"/>
              <a:t>71</a:t>
            </a:fld>
            <a:endParaRPr lang="zh-CN" altLang="en-US"/>
          </a:p>
        </p:txBody>
      </p:sp>
    </p:spTree>
    <p:extLst>
      <p:ext uri="{BB962C8B-B14F-4D97-AF65-F5344CB8AC3E}">
        <p14:creationId xmlns:p14="http://schemas.microsoft.com/office/powerpoint/2010/main" val="42476163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C8B1-21C7-25FF-5150-8320898FE2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D2C3F5-70AF-4440-21CF-76CE5CEB907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31BDD93-FE48-3562-BF06-C4C34ACEB51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DF61894A-492A-8DA8-9F6A-A2431EE8359F}"/>
              </a:ext>
            </a:extLst>
          </p:cNvPr>
          <p:cNvSpPr>
            <a:spLocks noGrp="1"/>
          </p:cNvSpPr>
          <p:nvPr>
            <p:ph type="sldNum" sz="quarter" idx="10"/>
          </p:nvPr>
        </p:nvSpPr>
        <p:spPr/>
        <p:txBody>
          <a:bodyPr/>
          <a:lstStyle/>
          <a:p>
            <a:fld id="{677A2CBA-E486-4DC8-8696-C7854B0A28FD}" type="slidenum">
              <a:rPr lang="zh-CN" altLang="en-US" smtClean="0"/>
              <a:t>72</a:t>
            </a:fld>
            <a:endParaRPr lang="zh-CN" altLang="en-US"/>
          </a:p>
        </p:txBody>
      </p:sp>
    </p:spTree>
    <p:extLst>
      <p:ext uri="{BB962C8B-B14F-4D97-AF65-F5344CB8AC3E}">
        <p14:creationId xmlns:p14="http://schemas.microsoft.com/office/powerpoint/2010/main" val="30373966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024EE-73A1-D844-866C-AFD8E821C5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3EA9EF-43FC-38D2-CA7B-A1B1114C64D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4F98546-7A8E-F1D3-741A-5AE8EDEBFA5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7DBF0690-90E6-888E-015B-3905532BF048}"/>
              </a:ext>
            </a:extLst>
          </p:cNvPr>
          <p:cNvSpPr>
            <a:spLocks noGrp="1"/>
          </p:cNvSpPr>
          <p:nvPr>
            <p:ph type="sldNum" sz="quarter" idx="10"/>
          </p:nvPr>
        </p:nvSpPr>
        <p:spPr/>
        <p:txBody>
          <a:bodyPr/>
          <a:lstStyle/>
          <a:p>
            <a:fld id="{677A2CBA-E486-4DC8-8696-C7854B0A28FD}" type="slidenum">
              <a:rPr lang="zh-CN" altLang="en-US" smtClean="0"/>
              <a:t>73</a:t>
            </a:fld>
            <a:endParaRPr lang="zh-CN" altLang="en-US"/>
          </a:p>
        </p:txBody>
      </p:sp>
    </p:spTree>
    <p:extLst>
      <p:ext uri="{BB962C8B-B14F-4D97-AF65-F5344CB8AC3E}">
        <p14:creationId xmlns:p14="http://schemas.microsoft.com/office/powerpoint/2010/main" val="33237247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EB767-3A95-9E86-881B-D61BDB3611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A985F8-97AA-8EB7-F14D-0B3E63E8A55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965BA1F-14FB-E512-798D-96233DB2462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9A319DE4-EBA7-1D1F-0FD9-98C8AFF20F2C}"/>
              </a:ext>
            </a:extLst>
          </p:cNvPr>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4267136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0B445-98F4-D0F3-07E5-3DBA482F48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B5C1A1-0D10-E0C5-C6C4-67751CA0837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A511787-26D6-CA04-245F-9D814A5033C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E71CFBFB-00EB-B686-E8A2-8ECA1D7E6E2A}"/>
              </a:ext>
            </a:extLst>
          </p:cNvPr>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38087458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2F017-C28B-9040-9254-4D779FE02D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28577C-E435-091B-9638-E475B759039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723F5D8-7106-8173-88CF-7A2F0E14694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7595CC16-EA43-3D08-F846-30F18D311DF8}"/>
              </a:ext>
            </a:extLst>
          </p:cNvPr>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11850119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A30FB-50C5-2EB4-9548-8774E88962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1F7B66-0E8B-A6F9-F6B5-35ED75AA437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21147C4-2EC6-F7C2-E367-DD64DCCA9D2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39CB935E-5600-AAC8-4D99-40672404540D}"/>
              </a:ext>
            </a:extLst>
          </p:cNvPr>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23900637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896AD-4DE0-7EFB-15C6-AC54E0CEB9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05FB04-DCBA-A8BF-46F5-F5944AFD321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07E599F-9DFB-BF97-25FE-56AD96DCF9C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54D269C8-5033-A2C1-0DB9-958B1639D344}"/>
              </a:ext>
            </a:extLst>
          </p:cNvPr>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1441165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644F9-538A-3337-AE56-A037E33D14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30DD85-CE76-377A-0561-6C6D7F0C35C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A5670FA-148D-C4E4-85B9-2298F57B560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905FC7AF-75A9-D568-AD06-1493646534E5}"/>
              </a:ext>
            </a:extLst>
          </p:cNvPr>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13094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D4D82-3D51-E2FE-6625-8A0F1CB1FB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3D4916-E324-FA3C-91B2-A9122D6207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EEAF51-AE59-A2AD-5440-68E5672F8D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CCF7823-F9B2-123A-ED28-8167A0FD22D6}"/>
              </a:ext>
            </a:extLst>
          </p:cNvPr>
          <p:cNvSpPr>
            <a:spLocks noGrp="1"/>
          </p:cNvSpPr>
          <p:nvPr>
            <p:ph type="sldNum" sz="quarter" idx="5"/>
          </p:nvPr>
        </p:nvSpPr>
        <p:spPr/>
        <p:txBody>
          <a:bodyPr/>
          <a:lstStyle/>
          <a:p>
            <a:fld id="{5849F42C-2DAE-424C-A4B8-3140182C3E9F}" type="slidenum">
              <a:rPr lang="zh-CN" altLang="en-US" smtClean="0"/>
              <a:t>88</a:t>
            </a:fld>
            <a:endParaRPr lang="zh-CN" altLang="en-US"/>
          </a:p>
        </p:txBody>
      </p:sp>
    </p:spTree>
    <p:extLst>
      <p:ext uri="{BB962C8B-B14F-4D97-AF65-F5344CB8AC3E}">
        <p14:creationId xmlns:p14="http://schemas.microsoft.com/office/powerpoint/2010/main" val="23470077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D2CA-C48D-A247-CF9C-98A81FC739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943265-B91E-D870-8EBF-C6B653D2881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07A9C42-63BB-4B70-31B9-F757B418246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07C6F695-52D6-51D1-5475-02F223196483}"/>
              </a:ext>
            </a:extLst>
          </p:cNvPr>
          <p:cNvSpPr>
            <a:spLocks noGrp="1"/>
          </p:cNvSpPr>
          <p:nvPr>
            <p:ph type="sldNum" sz="quarter" idx="10"/>
          </p:nvPr>
        </p:nvSpPr>
        <p:spPr/>
        <p:txBody>
          <a:bodyPr/>
          <a:lstStyle/>
          <a:p>
            <a:fld id="{677A2CBA-E486-4DC8-8696-C7854B0A28FD}" type="slidenum">
              <a:rPr lang="zh-CN" altLang="en-US" smtClean="0"/>
              <a:t>93</a:t>
            </a:fld>
            <a:endParaRPr lang="zh-CN" altLang="en-US"/>
          </a:p>
        </p:txBody>
      </p:sp>
    </p:spTree>
    <p:extLst>
      <p:ext uri="{BB962C8B-B14F-4D97-AF65-F5344CB8AC3E}">
        <p14:creationId xmlns:p14="http://schemas.microsoft.com/office/powerpoint/2010/main" val="35518680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5DDF-47DE-C6D8-10C7-F906E5CF05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1C1367-671C-0ED0-026C-E57FBEEC5EA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B3B2617-010E-BDDF-9613-1F3760EF5B7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17DB993D-C4E8-5EF8-DFF9-9E7CE30F7C43}"/>
              </a:ext>
            </a:extLst>
          </p:cNvPr>
          <p:cNvSpPr>
            <a:spLocks noGrp="1"/>
          </p:cNvSpPr>
          <p:nvPr>
            <p:ph type="sldNum" sz="quarter" idx="10"/>
          </p:nvPr>
        </p:nvSpPr>
        <p:spPr/>
        <p:txBody>
          <a:bodyPr/>
          <a:lstStyle/>
          <a:p>
            <a:fld id="{677A2CBA-E486-4DC8-8696-C7854B0A28FD}" type="slidenum">
              <a:rPr lang="zh-CN" altLang="en-US" smtClean="0"/>
              <a:t>95</a:t>
            </a:fld>
            <a:endParaRPr lang="zh-CN" altLang="en-US"/>
          </a:p>
        </p:txBody>
      </p:sp>
    </p:spTree>
    <p:extLst>
      <p:ext uri="{BB962C8B-B14F-4D97-AF65-F5344CB8AC3E}">
        <p14:creationId xmlns:p14="http://schemas.microsoft.com/office/powerpoint/2010/main" val="41962754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2F864-FAB6-59EA-F4F7-952AFAD1CA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DAAD92-37C4-4506-BCD2-C83E384AB62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2C812B2-F163-F816-F510-BAF32C8D810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53071199-98EC-5498-FDF2-1E1A8E328CAE}"/>
              </a:ext>
            </a:extLst>
          </p:cNvPr>
          <p:cNvSpPr>
            <a:spLocks noGrp="1"/>
          </p:cNvSpPr>
          <p:nvPr>
            <p:ph type="sldNum" sz="quarter" idx="10"/>
          </p:nvPr>
        </p:nvSpPr>
        <p:spPr/>
        <p:txBody>
          <a:bodyPr/>
          <a:lstStyle/>
          <a:p>
            <a:fld id="{677A2CBA-E486-4DC8-8696-C7854B0A28FD}" type="slidenum">
              <a:rPr lang="zh-CN" altLang="en-US" smtClean="0"/>
              <a:t>97</a:t>
            </a:fld>
            <a:endParaRPr lang="zh-CN" altLang="en-US"/>
          </a:p>
        </p:txBody>
      </p:sp>
    </p:spTree>
    <p:extLst>
      <p:ext uri="{BB962C8B-B14F-4D97-AF65-F5344CB8AC3E}">
        <p14:creationId xmlns:p14="http://schemas.microsoft.com/office/powerpoint/2010/main" val="39247004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9D36A-03E7-615A-F354-A129EA9F65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4DA736-C374-5E73-47B2-9C181885218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A7E0B9E-069F-2845-2BE5-D67652D2D3D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Microsoft YaHei" panose="020B0503020204020204" charset="-122"/>
              <a:ea typeface="Microsoft YaHei" panose="020B0503020204020204" charset="-122"/>
              <a:cs typeface="+mn-cs"/>
            </a:endParaRPr>
          </a:p>
        </p:txBody>
      </p:sp>
      <p:sp>
        <p:nvSpPr>
          <p:cNvPr id="4" name="灯片编号占位符 3">
            <a:extLst>
              <a:ext uri="{FF2B5EF4-FFF2-40B4-BE49-F238E27FC236}">
                <a16:creationId xmlns:a16="http://schemas.microsoft.com/office/drawing/2014/main" id="{B96F19D1-8787-E951-A197-4E7392EB7F50}"/>
              </a:ext>
            </a:extLst>
          </p:cNvPr>
          <p:cNvSpPr>
            <a:spLocks noGrp="1"/>
          </p:cNvSpPr>
          <p:nvPr>
            <p:ph type="sldNum" sz="quarter" idx="10"/>
          </p:nvPr>
        </p:nvSpPr>
        <p:spPr/>
        <p:txBody>
          <a:bodyPr/>
          <a:lstStyle/>
          <a:p>
            <a:fld id="{677A2CBA-E486-4DC8-8696-C7854B0A28FD}" type="slidenum">
              <a:rPr lang="zh-CN" altLang="en-US" smtClean="0"/>
              <a:t>99</a:t>
            </a:fld>
            <a:endParaRPr lang="zh-CN" altLang="en-US"/>
          </a:p>
        </p:txBody>
      </p:sp>
    </p:spTree>
    <p:extLst>
      <p:ext uri="{BB962C8B-B14F-4D97-AF65-F5344CB8AC3E}">
        <p14:creationId xmlns:p14="http://schemas.microsoft.com/office/powerpoint/2010/main" val="1214635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t>17/09/24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t>17/09/24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t>17/09/24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503050405090304" pitchFamily="18" charset="0"/>
                <a:cs typeface="Times New Roman" panose="02020503050405090304" pitchFamily="18" charset="0"/>
              </a:defRPr>
            </a:lvl1pPr>
          </a:lstStyle>
          <a:p>
            <a:fld id="{8592E714-8771-4256-B120-A1444CD7D5F3}" type="slidenum">
              <a:rPr lang="zh-HK" altLang="en-US" smtClean="0"/>
              <a:t>‹#›</a:t>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t>17/09/24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3FA986A-FE73-4398-9AE5-9B401A3A8672}" type="datetime1">
              <a:rPr lang="zh-HK" altLang="en-US" smtClean="0"/>
              <a:t>17/09/24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t>17/09/24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t>17/09/24</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t>17/09/24</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t>17/09/24</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1BB204-8DBB-4C44-9B30-9DD9D703E0DA}" type="datetime1">
              <a:rPr lang="zh-HK" altLang="en-US" smtClean="0"/>
              <a:t>17/09/24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DC8259E-C15E-44C8-BC29-FA4578202D53}" type="datetime1">
              <a:rPr lang="zh-HK" altLang="en-US" smtClean="0"/>
              <a:t>17/09/24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t>17/09/24</a:t>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17/09/24</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t>‹#›</a:t>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1.xml"/><Relationship Id="rId1" Type="http://schemas.openxmlformats.org/officeDocument/2006/relationships/slideLayout" Target="../slideLayouts/slideLayout18.xml"/><Relationship Id="rId5" Type="http://schemas.openxmlformats.org/officeDocument/2006/relationships/image" Target="../media/image99.png"/><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8.xml"/><Relationship Id="rId1" Type="http://schemas.openxmlformats.org/officeDocument/2006/relationships/themeOverride" Target="../theme/themeOverride1.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4.xml"/><Relationship Id="rId1" Type="http://schemas.openxmlformats.org/officeDocument/2006/relationships/slideLayout" Target="../slideLayouts/slideLayout18.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5.xml"/><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6.xml"/><Relationship Id="rId1" Type="http://schemas.openxmlformats.org/officeDocument/2006/relationships/slideLayout" Target="../slideLayouts/slideLayout18.xml"/><Relationship Id="rId4" Type="http://schemas.openxmlformats.org/officeDocument/2006/relationships/image" Target="../media/image109.png"/></Relationships>
</file>

<file path=ppt/slides/_rels/slide10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8.png"/><Relationship Id="rId7" Type="http://schemas.openxmlformats.org/officeDocument/2006/relationships/image" Target="../media/image113.png"/><Relationship Id="rId2" Type="http://schemas.openxmlformats.org/officeDocument/2006/relationships/notesSlide" Target="../notesSlides/notesSlide107.xml"/><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108.xml.rels><?xml version="1.0" encoding="UTF-8" standalone="yes"?>
<Relationships xmlns="http://schemas.openxmlformats.org/package/2006/relationships"><Relationship Id="rId8" Type="http://schemas.openxmlformats.org/officeDocument/2006/relationships/tags" Target="../tags/tag518.xml"/><Relationship Id="rId13" Type="http://schemas.openxmlformats.org/officeDocument/2006/relationships/tags" Target="../tags/tag523.xml"/><Relationship Id="rId18" Type="http://schemas.openxmlformats.org/officeDocument/2006/relationships/tags" Target="../tags/tag528.xml"/><Relationship Id="rId26" Type="http://schemas.openxmlformats.org/officeDocument/2006/relationships/tags" Target="../tags/tag536.xml"/><Relationship Id="rId3" Type="http://schemas.openxmlformats.org/officeDocument/2006/relationships/tags" Target="../tags/tag513.xml"/><Relationship Id="rId21" Type="http://schemas.openxmlformats.org/officeDocument/2006/relationships/tags" Target="../tags/tag531.xml"/><Relationship Id="rId7" Type="http://schemas.openxmlformats.org/officeDocument/2006/relationships/tags" Target="../tags/tag517.xml"/><Relationship Id="rId12" Type="http://schemas.openxmlformats.org/officeDocument/2006/relationships/tags" Target="../tags/tag522.xml"/><Relationship Id="rId17" Type="http://schemas.openxmlformats.org/officeDocument/2006/relationships/tags" Target="../tags/tag527.xml"/><Relationship Id="rId25" Type="http://schemas.openxmlformats.org/officeDocument/2006/relationships/tags" Target="../tags/tag535.xml"/><Relationship Id="rId2" Type="http://schemas.openxmlformats.org/officeDocument/2006/relationships/tags" Target="../tags/tag512.xml"/><Relationship Id="rId16" Type="http://schemas.openxmlformats.org/officeDocument/2006/relationships/tags" Target="../tags/tag526.xml"/><Relationship Id="rId20" Type="http://schemas.openxmlformats.org/officeDocument/2006/relationships/tags" Target="../tags/tag530.xml"/><Relationship Id="rId29" Type="http://schemas.openxmlformats.org/officeDocument/2006/relationships/slideLayout" Target="../slideLayouts/slideLayout18.xml"/><Relationship Id="rId1" Type="http://schemas.openxmlformats.org/officeDocument/2006/relationships/tags" Target="../tags/tag511.xml"/><Relationship Id="rId6" Type="http://schemas.openxmlformats.org/officeDocument/2006/relationships/tags" Target="../tags/tag516.xml"/><Relationship Id="rId11" Type="http://schemas.openxmlformats.org/officeDocument/2006/relationships/tags" Target="../tags/tag521.xml"/><Relationship Id="rId24" Type="http://schemas.openxmlformats.org/officeDocument/2006/relationships/tags" Target="../tags/tag534.xml"/><Relationship Id="rId32" Type="http://schemas.microsoft.com/office/2007/relationships/hdphoto" Target="../media/hdphoto1.wdp"/><Relationship Id="rId5" Type="http://schemas.openxmlformats.org/officeDocument/2006/relationships/tags" Target="../tags/tag515.xml"/><Relationship Id="rId15" Type="http://schemas.openxmlformats.org/officeDocument/2006/relationships/tags" Target="../tags/tag525.xml"/><Relationship Id="rId23" Type="http://schemas.openxmlformats.org/officeDocument/2006/relationships/tags" Target="../tags/tag533.xml"/><Relationship Id="rId28" Type="http://schemas.openxmlformats.org/officeDocument/2006/relationships/tags" Target="../tags/tag538.xml"/><Relationship Id="rId10" Type="http://schemas.openxmlformats.org/officeDocument/2006/relationships/tags" Target="../tags/tag520.xml"/><Relationship Id="rId19" Type="http://schemas.openxmlformats.org/officeDocument/2006/relationships/tags" Target="../tags/tag529.xml"/><Relationship Id="rId31" Type="http://schemas.openxmlformats.org/officeDocument/2006/relationships/image" Target="../media/image6.png"/><Relationship Id="rId4" Type="http://schemas.openxmlformats.org/officeDocument/2006/relationships/tags" Target="../tags/tag514.xml"/><Relationship Id="rId9" Type="http://schemas.openxmlformats.org/officeDocument/2006/relationships/tags" Target="../tags/tag519.xml"/><Relationship Id="rId14" Type="http://schemas.openxmlformats.org/officeDocument/2006/relationships/tags" Target="../tags/tag524.xml"/><Relationship Id="rId22" Type="http://schemas.openxmlformats.org/officeDocument/2006/relationships/tags" Target="../tags/tag532.xml"/><Relationship Id="rId27" Type="http://schemas.openxmlformats.org/officeDocument/2006/relationships/tags" Target="../tags/tag537.xml"/><Relationship Id="rId30"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610.png"/><Relationship Id="rId5" Type="http://schemas.openxmlformats.org/officeDocument/2006/relationships/image" Target="../media/image8.png"/><Relationship Id="rId4" Type="http://schemas.openxmlformats.org/officeDocument/2006/relationships/image" Target="../media/image4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8" Type="http://schemas.openxmlformats.org/officeDocument/2006/relationships/tags" Target="../tags/tag546.xml"/><Relationship Id="rId13" Type="http://schemas.openxmlformats.org/officeDocument/2006/relationships/tags" Target="../tags/tag551.xml"/><Relationship Id="rId18" Type="http://schemas.openxmlformats.org/officeDocument/2006/relationships/tags" Target="../tags/tag556.xml"/><Relationship Id="rId26" Type="http://schemas.openxmlformats.org/officeDocument/2006/relationships/tags" Target="../tags/tag564.xml"/><Relationship Id="rId3" Type="http://schemas.openxmlformats.org/officeDocument/2006/relationships/tags" Target="../tags/tag541.xml"/><Relationship Id="rId21" Type="http://schemas.openxmlformats.org/officeDocument/2006/relationships/tags" Target="../tags/tag559.xml"/><Relationship Id="rId7" Type="http://schemas.openxmlformats.org/officeDocument/2006/relationships/tags" Target="../tags/tag545.xml"/><Relationship Id="rId12" Type="http://schemas.openxmlformats.org/officeDocument/2006/relationships/tags" Target="../tags/tag550.xml"/><Relationship Id="rId17" Type="http://schemas.openxmlformats.org/officeDocument/2006/relationships/tags" Target="../tags/tag555.xml"/><Relationship Id="rId25" Type="http://schemas.openxmlformats.org/officeDocument/2006/relationships/tags" Target="../tags/tag563.xml"/><Relationship Id="rId2" Type="http://schemas.openxmlformats.org/officeDocument/2006/relationships/tags" Target="../tags/tag540.xml"/><Relationship Id="rId16" Type="http://schemas.openxmlformats.org/officeDocument/2006/relationships/tags" Target="../tags/tag554.xml"/><Relationship Id="rId20" Type="http://schemas.openxmlformats.org/officeDocument/2006/relationships/tags" Target="../tags/tag558.xml"/><Relationship Id="rId29" Type="http://schemas.openxmlformats.org/officeDocument/2006/relationships/slideLayout" Target="../slideLayouts/slideLayout18.xml"/><Relationship Id="rId1" Type="http://schemas.openxmlformats.org/officeDocument/2006/relationships/tags" Target="../tags/tag539.xml"/><Relationship Id="rId6" Type="http://schemas.openxmlformats.org/officeDocument/2006/relationships/tags" Target="../tags/tag544.xml"/><Relationship Id="rId11" Type="http://schemas.openxmlformats.org/officeDocument/2006/relationships/tags" Target="../tags/tag549.xml"/><Relationship Id="rId24" Type="http://schemas.openxmlformats.org/officeDocument/2006/relationships/tags" Target="../tags/tag562.xml"/><Relationship Id="rId32" Type="http://schemas.microsoft.com/office/2007/relationships/hdphoto" Target="../media/hdphoto1.wdp"/><Relationship Id="rId5" Type="http://schemas.openxmlformats.org/officeDocument/2006/relationships/tags" Target="../tags/tag543.xml"/><Relationship Id="rId15" Type="http://schemas.openxmlformats.org/officeDocument/2006/relationships/tags" Target="../tags/tag553.xml"/><Relationship Id="rId23" Type="http://schemas.openxmlformats.org/officeDocument/2006/relationships/tags" Target="../tags/tag561.xml"/><Relationship Id="rId28" Type="http://schemas.openxmlformats.org/officeDocument/2006/relationships/tags" Target="../tags/tag566.xml"/><Relationship Id="rId10" Type="http://schemas.openxmlformats.org/officeDocument/2006/relationships/tags" Target="../tags/tag548.xml"/><Relationship Id="rId19" Type="http://schemas.openxmlformats.org/officeDocument/2006/relationships/tags" Target="../tags/tag557.xml"/><Relationship Id="rId31" Type="http://schemas.openxmlformats.org/officeDocument/2006/relationships/image" Target="../media/image6.png"/><Relationship Id="rId4" Type="http://schemas.openxmlformats.org/officeDocument/2006/relationships/tags" Target="../tags/tag542.xml"/><Relationship Id="rId9" Type="http://schemas.openxmlformats.org/officeDocument/2006/relationships/tags" Target="../tags/tag547.xml"/><Relationship Id="rId14" Type="http://schemas.openxmlformats.org/officeDocument/2006/relationships/tags" Target="../tags/tag552.xml"/><Relationship Id="rId22" Type="http://schemas.openxmlformats.org/officeDocument/2006/relationships/tags" Target="../tags/tag560.xml"/><Relationship Id="rId27" Type="http://schemas.openxmlformats.org/officeDocument/2006/relationships/tags" Target="../tags/tag565.xml"/><Relationship Id="rId30"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2.xml"/><Relationship Id="rId1" Type="http://schemas.openxmlformats.org/officeDocument/2006/relationships/tags" Target="../tags/tag56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710.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8" Type="http://schemas.openxmlformats.org/officeDocument/2006/relationships/tags" Target="../tags/tag575.xml"/><Relationship Id="rId13" Type="http://schemas.openxmlformats.org/officeDocument/2006/relationships/tags" Target="../tags/tag580.xml"/><Relationship Id="rId18" Type="http://schemas.openxmlformats.org/officeDocument/2006/relationships/tags" Target="../tags/tag585.xml"/><Relationship Id="rId26" Type="http://schemas.openxmlformats.org/officeDocument/2006/relationships/tags" Target="../tags/tag593.xml"/><Relationship Id="rId3" Type="http://schemas.openxmlformats.org/officeDocument/2006/relationships/tags" Target="../tags/tag570.xml"/><Relationship Id="rId21" Type="http://schemas.openxmlformats.org/officeDocument/2006/relationships/tags" Target="../tags/tag588.xml"/><Relationship Id="rId7" Type="http://schemas.openxmlformats.org/officeDocument/2006/relationships/tags" Target="../tags/tag574.xml"/><Relationship Id="rId12" Type="http://schemas.openxmlformats.org/officeDocument/2006/relationships/tags" Target="../tags/tag579.xml"/><Relationship Id="rId17" Type="http://schemas.openxmlformats.org/officeDocument/2006/relationships/tags" Target="../tags/tag584.xml"/><Relationship Id="rId25" Type="http://schemas.openxmlformats.org/officeDocument/2006/relationships/tags" Target="../tags/tag592.xml"/><Relationship Id="rId2" Type="http://schemas.openxmlformats.org/officeDocument/2006/relationships/tags" Target="../tags/tag569.xml"/><Relationship Id="rId16" Type="http://schemas.openxmlformats.org/officeDocument/2006/relationships/tags" Target="../tags/tag583.xml"/><Relationship Id="rId20" Type="http://schemas.openxmlformats.org/officeDocument/2006/relationships/tags" Target="../tags/tag587.xml"/><Relationship Id="rId29" Type="http://schemas.openxmlformats.org/officeDocument/2006/relationships/slideLayout" Target="../slideLayouts/slideLayout18.xml"/><Relationship Id="rId1" Type="http://schemas.openxmlformats.org/officeDocument/2006/relationships/tags" Target="../tags/tag568.xml"/><Relationship Id="rId6" Type="http://schemas.openxmlformats.org/officeDocument/2006/relationships/tags" Target="../tags/tag573.xml"/><Relationship Id="rId11" Type="http://schemas.openxmlformats.org/officeDocument/2006/relationships/tags" Target="../tags/tag578.xml"/><Relationship Id="rId24" Type="http://schemas.openxmlformats.org/officeDocument/2006/relationships/tags" Target="../tags/tag591.xml"/><Relationship Id="rId32" Type="http://schemas.microsoft.com/office/2007/relationships/hdphoto" Target="../media/hdphoto1.wdp"/><Relationship Id="rId5" Type="http://schemas.openxmlformats.org/officeDocument/2006/relationships/tags" Target="../tags/tag572.xml"/><Relationship Id="rId15" Type="http://schemas.openxmlformats.org/officeDocument/2006/relationships/tags" Target="../tags/tag582.xml"/><Relationship Id="rId23" Type="http://schemas.openxmlformats.org/officeDocument/2006/relationships/tags" Target="../tags/tag590.xml"/><Relationship Id="rId28" Type="http://schemas.openxmlformats.org/officeDocument/2006/relationships/tags" Target="../tags/tag595.xml"/><Relationship Id="rId10" Type="http://schemas.openxmlformats.org/officeDocument/2006/relationships/tags" Target="../tags/tag577.xml"/><Relationship Id="rId19" Type="http://schemas.openxmlformats.org/officeDocument/2006/relationships/tags" Target="../tags/tag586.xml"/><Relationship Id="rId31" Type="http://schemas.openxmlformats.org/officeDocument/2006/relationships/image" Target="../media/image6.png"/><Relationship Id="rId4" Type="http://schemas.openxmlformats.org/officeDocument/2006/relationships/tags" Target="../tags/tag571.xml"/><Relationship Id="rId9" Type="http://schemas.openxmlformats.org/officeDocument/2006/relationships/tags" Target="../tags/tag576.xml"/><Relationship Id="rId14" Type="http://schemas.openxmlformats.org/officeDocument/2006/relationships/tags" Target="../tags/tag581.xml"/><Relationship Id="rId22" Type="http://schemas.openxmlformats.org/officeDocument/2006/relationships/tags" Target="../tags/tag589.xml"/><Relationship Id="rId27" Type="http://schemas.openxmlformats.org/officeDocument/2006/relationships/tags" Target="../tags/tag594.xml"/><Relationship Id="rId30"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8" Type="http://schemas.openxmlformats.org/officeDocument/2006/relationships/tags" Target="../tags/tag603.xml"/><Relationship Id="rId13" Type="http://schemas.openxmlformats.org/officeDocument/2006/relationships/tags" Target="../tags/tag608.xml"/><Relationship Id="rId18" Type="http://schemas.openxmlformats.org/officeDocument/2006/relationships/tags" Target="../tags/tag613.xml"/><Relationship Id="rId26" Type="http://schemas.openxmlformats.org/officeDocument/2006/relationships/tags" Target="../tags/tag621.xml"/><Relationship Id="rId3" Type="http://schemas.openxmlformats.org/officeDocument/2006/relationships/tags" Target="../tags/tag598.xml"/><Relationship Id="rId21" Type="http://schemas.openxmlformats.org/officeDocument/2006/relationships/tags" Target="../tags/tag616.xml"/><Relationship Id="rId7" Type="http://schemas.openxmlformats.org/officeDocument/2006/relationships/tags" Target="../tags/tag602.xml"/><Relationship Id="rId12" Type="http://schemas.openxmlformats.org/officeDocument/2006/relationships/tags" Target="../tags/tag607.xml"/><Relationship Id="rId17" Type="http://schemas.openxmlformats.org/officeDocument/2006/relationships/tags" Target="../tags/tag612.xml"/><Relationship Id="rId25" Type="http://schemas.openxmlformats.org/officeDocument/2006/relationships/tags" Target="../tags/tag620.xml"/><Relationship Id="rId2" Type="http://schemas.openxmlformats.org/officeDocument/2006/relationships/tags" Target="../tags/tag597.xml"/><Relationship Id="rId16" Type="http://schemas.openxmlformats.org/officeDocument/2006/relationships/tags" Target="../tags/tag611.xml"/><Relationship Id="rId20" Type="http://schemas.openxmlformats.org/officeDocument/2006/relationships/tags" Target="../tags/tag615.xml"/><Relationship Id="rId29" Type="http://schemas.openxmlformats.org/officeDocument/2006/relationships/slideLayout" Target="../slideLayouts/slideLayout18.xml"/><Relationship Id="rId1" Type="http://schemas.openxmlformats.org/officeDocument/2006/relationships/tags" Target="../tags/tag596.xml"/><Relationship Id="rId6" Type="http://schemas.openxmlformats.org/officeDocument/2006/relationships/tags" Target="../tags/tag601.xml"/><Relationship Id="rId11" Type="http://schemas.openxmlformats.org/officeDocument/2006/relationships/tags" Target="../tags/tag606.xml"/><Relationship Id="rId24" Type="http://schemas.openxmlformats.org/officeDocument/2006/relationships/tags" Target="../tags/tag619.xml"/><Relationship Id="rId32" Type="http://schemas.microsoft.com/office/2007/relationships/hdphoto" Target="../media/hdphoto1.wdp"/><Relationship Id="rId5" Type="http://schemas.openxmlformats.org/officeDocument/2006/relationships/tags" Target="../tags/tag600.xml"/><Relationship Id="rId15" Type="http://schemas.openxmlformats.org/officeDocument/2006/relationships/tags" Target="../tags/tag610.xml"/><Relationship Id="rId23" Type="http://schemas.openxmlformats.org/officeDocument/2006/relationships/tags" Target="../tags/tag618.xml"/><Relationship Id="rId28" Type="http://schemas.openxmlformats.org/officeDocument/2006/relationships/tags" Target="../tags/tag623.xml"/><Relationship Id="rId10" Type="http://schemas.openxmlformats.org/officeDocument/2006/relationships/tags" Target="../tags/tag605.xml"/><Relationship Id="rId19" Type="http://schemas.openxmlformats.org/officeDocument/2006/relationships/tags" Target="../tags/tag614.xml"/><Relationship Id="rId31" Type="http://schemas.openxmlformats.org/officeDocument/2006/relationships/image" Target="../media/image6.png"/><Relationship Id="rId4" Type="http://schemas.openxmlformats.org/officeDocument/2006/relationships/tags" Target="../tags/tag599.xml"/><Relationship Id="rId9" Type="http://schemas.openxmlformats.org/officeDocument/2006/relationships/tags" Target="../tags/tag604.xml"/><Relationship Id="rId14" Type="http://schemas.openxmlformats.org/officeDocument/2006/relationships/tags" Target="../tags/tag609.xml"/><Relationship Id="rId22" Type="http://schemas.openxmlformats.org/officeDocument/2006/relationships/tags" Target="../tags/tag617.xml"/><Relationship Id="rId27" Type="http://schemas.openxmlformats.org/officeDocument/2006/relationships/tags" Target="../tags/tag622.xml"/><Relationship Id="rId30"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8" Type="http://schemas.openxmlformats.org/officeDocument/2006/relationships/tags" Target="../tags/tag631.xml"/><Relationship Id="rId13" Type="http://schemas.openxmlformats.org/officeDocument/2006/relationships/tags" Target="../tags/tag636.xml"/><Relationship Id="rId18" Type="http://schemas.openxmlformats.org/officeDocument/2006/relationships/tags" Target="../tags/tag641.xml"/><Relationship Id="rId26" Type="http://schemas.openxmlformats.org/officeDocument/2006/relationships/tags" Target="../tags/tag649.xml"/><Relationship Id="rId3" Type="http://schemas.openxmlformats.org/officeDocument/2006/relationships/tags" Target="../tags/tag626.xml"/><Relationship Id="rId21" Type="http://schemas.openxmlformats.org/officeDocument/2006/relationships/tags" Target="../tags/tag644.xml"/><Relationship Id="rId7" Type="http://schemas.openxmlformats.org/officeDocument/2006/relationships/tags" Target="../tags/tag630.xml"/><Relationship Id="rId12" Type="http://schemas.openxmlformats.org/officeDocument/2006/relationships/tags" Target="../tags/tag635.xml"/><Relationship Id="rId17" Type="http://schemas.openxmlformats.org/officeDocument/2006/relationships/tags" Target="../tags/tag640.xml"/><Relationship Id="rId25" Type="http://schemas.openxmlformats.org/officeDocument/2006/relationships/tags" Target="../tags/tag648.xml"/><Relationship Id="rId2" Type="http://schemas.openxmlformats.org/officeDocument/2006/relationships/tags" Target="../tags/tag625.xml"/><Relationship Id="rId16" Type="http://schemas.openxmlformats.org/officeDocument/2006/relationships/tags" Target="../tags/tag639.xml"/><Relationship Id="rId20" Type="http://schemas.openxmlformats.org/officeDocument/2006/relationships/tags" Target="../tags/tag643.xml"/><Relationship Id="rId29" Type="http://schemas.openxmlformats.org/officeDocument/2006/relationships/slideLayout" Target="../slideLayouts/slideLayout18.xml"/><Relationship Id="rId1" Type="http://schemas.openxmlformats.org/officeDocument/2006/relationships/tags" Target="../tags/tag624.xml"/><Relationship Id="rId6" Type="http://schemas.openxmlformats.org/officeDocument/2006/relationships/tags" Target="../tags/tag629.xml"/><Relationship Id="rId11" Type="http://schemas.openxmlformats.org/officeDocument/2006/relationships/tags" Target="../tags/tag634.xml"/><Relationship Id="rId24" Type="http://schemas.openxmlformats.org/officeDocument/2006/relationships/tags" Target="../tags/tag647.xml"/><Relationship Id="rId32" Type="http://schemas.microsoft.com/office/2007/relationships/hdphoto" Target="../media/hdphoto1.wdp"/><Relationship Id="rId5" Type="http://schemas.openxmlformats.org/officeDocument/2006/relationships/tags" Target="../tags/tag628.xml"/><Relationship Id="rId15" Type="http://schemas.openxmlformats.org/officeDocument/2006/relationships/tags" Target="../tags/tag638.xml"/><Relationship Id="rId23" Type="http://schemas.openxmlformats.org/officeDocument/2006/relationships/tags" Target="../tags/tag646.xml"/><Relationship Id="rId28" Type="http://schemas.openxmlformats.org/officeDocument/2006/relationships/tags" Target="../tags/tag651.xml"/><Relationship Id="rId10" Type="http://schemas.openxmlformats.org/officeDocument/2006/relationships/tags" Target="../tags/tag633.xml"/><Relationship Id="rId19" Type="http://schemas.openxmlformats.org/officeDocument/2006/relationships/tags" Target="../tags/tag642.xml"/><Relationship Id="rId31" Type="http://schemas.openxmlformats.org/officeDocument/2006/relationships/image" Target="../media/image6.png"/><Relationship Id="rId4" Type="http://schemas.openxmlformats.org/officeDocument/2006/relationships/tags" Target="../tags/tag627.xml"/><Relationship Id="rId9" Type="http://schemas.openxmlformats.org/officeDocument/2006/relationships/tags" Target="../tags/tag632.xml"/><Relationship Id="rId14" Type="http://schemas.openxmlformats.org/officeDocument/2006/relationships/tags" Target="../tags/tag637.xml"/><Relationship Id="rId22" Type="http://schemas.openxmlformats.org/officeDocument/2006/relationships/tags" Target="../tags/tag645.xml"/><Relationship Id="rId27" Type="http://schemas.openxmlformats.org/officeDocument/2006/relationships/tags" Target="../tags/tag650.xml"/><Relationship Id="rId30"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7.xml"/><Relationship Id="rId1" Type="http://schemas.openxmlformats.org/officeDocument/2006/relationships/slideLayout" Target="../slideLayouts/slideLayout18.xml"/><Relationship Id="rId4" Type="http://schemas.openxmlformats.org/officeDocument/2006/relationships/image" Target="../media/image126.png"/></Relationships>
</file>

<file path=ppt/slides/_rels/slide1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8.xml"/><Relationship Id="rId1" Type="http://schemas.openxmlformats.org/officeDocument/2006/relationships/slideLayout" Target="../slideLayouts/slideLayout18.xml"/><Relationship Id="rId4" Type="http://schemas.openxmlformats.org/officeDocument/2006/relationships/image" Target="../media/image127.png"/></Relationships>
</file>

<file path=ppt/slides/_rels/slide1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9.xml"/><Relationship Id="rId1" Type="http://schemas.openxmlformats.org/officeDocument/2006/relationships/slideLayout" Target="../slideLayouts/slideLayout18.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0.xml"/><Relationship Id="rId1" Type="http://schemas.openxmlformats.org/officeDocument/2006/relationships/slideLayout" Target="../slideLayouts/slideLayout1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3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1.xml"/><Relationship Id="rId1" Type="http://schemas.openxmlformats.org/officeDocument/2006/relationships/slideLayout" Target="../slideLayouts/slideLayout18.xml"/><Relationship Id="rId5" Type="http://schemas.openxmlformats.org/officeDocument/2006/relationships/image" Target="../media/image133.png"/><Relationship Id="rId4" Type="http://schemas.openxmlformats.org/officeDocument/2006/relationships/image" Target="../media/image132.png"/></Relationships>
</file>

<file path=ppt/slides/_rels/slide1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2.xml"/><Relationship Id="rId1" Type="http://schemas.openxmlformats.org/officeDocument/2006/relationships/slideLayout" Target="../slideLayouts/slideLayout18.xml"/><Relationship Id="rId5" Type="http://schemas.openxmlformats.org/officeDocument/2006/relationships/image" Target="../media/image135.png"/><Relationship Id="rId4" Type="http://schemas.openxmlformats.org/officeDocument/2006/relationships/image" Target="../media/image134.png"/></Relationships>
</file>

<file path=ppt/slides/_rels/slide1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3.xml"/><Relationship Id="rId1" Type="http://schemas.openxmlformats.org/officeDocument/2006/relationships/slideLayout" Target="../slideLayouts/slideLayout1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4.xml"/><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8" Type="http://schemas.openxmlformats.org/officeDocument/2006/relationships/tags" Target="../tags/tag659.xml"/><Relationship Id="rId13" Type="http://schemas.openxmlformats.org/officeDocument/2006/relationships/tags" Target="../tags/tag664.xml"/><Relationship Id="rId18" Type="http://schemas.openxmlformats.org/officeDocument/2006/relationships/tags" Target="../tags/tag669.xml"/><Relationship Id="rId26" Type="http://schemas.openxmlformats.org/officeDocument/2006/relationships/tags" Target="../tags/tag677.xml"/><Relationship Id="rId3" Type="http://schemas.openxmlformats.org/officeDocument/2006/relationships/tags" Target="../tags/tag654.xml"/><Relationship Id="rId21" Type="http://schemas.openxmlformats.org/officeDocument/2006/relationships/tags" Target="../tags/tag672.xml"/><Relationship Id="rId7" Type="http://schemas.openxmlformats.org/officeDocument/2006/relationships/tags" Target="../tags/tag658.xml"/><Relationship Id="rId12" Type="http://schemas.openxmlformats.org/officeDocument/2006/relationships/tags" Target="../tags/tag663.xml"/><Relationship Id="rId17" Type="http://schemas.openxmlformats.org/officeDocument/2006/relationships/tags" Target="../tags/tag668.xml"/><Relationship Id="rId25" Type="http://schemas.openxmlformats.org/officeDocument/2006/relationships/tags" Target="../tags/tag676.xml"/><Relationship Id="rId2" Type="http://schemas.openxmlformats.org/officeDocument/2006/relationships/tags" Target="../tags/tag653.xml"/><Relationship Id="rId16" Type="http://schemas.openxmlformats.org/officeDocument/2006/relationships/tags" Target="../tags/tag667.xml"/><Relationship Id="rId20" Type="http://schemas.openxmlformats.org/officeDocument/2006/relationships/tags" Target="../tags/tag671.xml"/><Relationship Id="rId29" Type="http://schemas.openxmlformats.org/officeDocument/2006/relationships/slideLayout" Target="../slideLayouts/slideLayout18.xml"/><Relationship Id="rId1" Type="http://schemas.openxmlformats.org/officeDocument/2006/relationships/tags" Target="../tags/tag652.xml"/><Relationship Id="rId6" Type="http://schemas.openxmlformats.org/officeDocument/2006/relationships/tags" Target="../tags/tag657.xml"/><Relationship Id="rId11" Type="http://schemas.openxmlformats.org/officeDocument/2006/relationships/tags" Target="../tags/tag662.xml"/><Relationship Id="rId24" Type="http://schemas.openxmlformats.org/officeDocument/2006/relationships/tags" Target="../tags/tag675.xml"/><Relationship Id="rId32" Type="http://schemas.microsoft.com/office/2007/relationships/hdphoto" Target="../media/hdphoto1.wdp"/><Relationship Id="rId5" Type="http://schemas.openxmlformats.org/officeDocument/2006/relationships/tags" Target="../tags/tag656.xml"/><Relationship Id="rId15" Type="http://schemas.openxmlformats.org/officeDocument/2006/relationships/tags" Target="../tags/tag666.xml"/><Relationship Id="rId23" Type="http://schemas.openxmlformats.org/officeDocument/2006/relationships/tags" Target="../tags/tag674.xml"/><Relationship Id="rId28" Type="http://schemas.openxmlformats.org/officeDocument/2006/relationships/tags" Target="../tags/tag679.xml"/><Relationship Id="rId10" Type="http://schemas.openxmlformats.org/officeDocument/2006/relationships/tags" Target="../tags/tag661.xml"/><Relationship Id="rId19" Type="http://schemas.openxmlformats.org/officeDocument/2006/relationships/tags" Target="../tags/tag670.xml"/><Relationship Id="rId31" Type="http://schemas.openxmlformats.org/officeDocument/2006/relationships/image" Target="../media/image6.png"/><Relationship Id="rId4" Type="http://schemas.openxmlformats.org/officeDocument/2006/relationships/tags" Target="../tags/tag655.xml"/><Relationship Id="rId9" Type="http://schemas.openxmlformats.org/officeDocument/2006/relationships/tags" Target="../tags/tag660.xml"/><Relationship Id="rId14" Type="http://schemas.openxmlformats.org/officeDocument/2006/relationships/tags" Target="../tags/tag665.xml"/><Relationship Id="rId22" Type="http://schemas.openxmlformats.org/officeDocument/2006/relationships/tags" Target="../tags/tag673.xml"/><Relationship Id="rId27" Type="http://schemas.openxmlformats.org/officeDocument/2006/relationships/tags" Target="../tags/tag678.xml"/><Relationship Id="rId30"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6.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7.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1.xml"/><Relationship Id="rId1" Type="http://schemas.openxmlformats.org/officeDocument/2006/relationships/slideLayout" Target="../slideLayouts/slideLayout18.xml"/><Relationship Id="rId4" Type="http://schemas.openxmlformats.org/officeDocument/2006/relationships/image" Target="../media/image148.png"/></Relationships>
</file>

<file path=ppt/slides/_rels/slide1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2.xml"/><Relationship Id="rId1" Type="http://schemas.openxmlformats.org/officeDocument/2006/relationships/slideLayout" Target="../slideLayouts/slideLayout18.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144.xml"/><Relationship Id="rId1" Type="http://schemas.openxmlformats.org/officeDocument/2006/relationships/slideLayout" Target="../slideLayouts/slideLayout18.xml"/><Relationship Id="rId4" Type="http://schemas.openxmlformats.org/officeDocument/2006/relationships/image" Target="../media/image152.png"/></Relationships>
</file>

<file path=ppt/slides/_rels/slide1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5.xml"/><Relationship Id="rId1" Type="http://schemas.openxmlformats.org/officeDocument/2006/relationships/slideLayout" Target="../slideLayouts/slideLayout18.xml"/><Relationship Id="rId4" Type="http://schemas.openxmlformats.org/officeDocument/2006/relationships/image" Target="../media/image154.png"/></Relationships>
</file>

<file path=ppt/slides/_rels/slide146.xml.rels><?xml version="1.0" encoding="UTF-8" standalone="yes"?>
<Relationships xmlns="http://schemas.openxmlformats.org/package/2006/relationships"><Relationship Id="rId8" Type="http://schemas.openxmlformats.org/officeDocument/2006/relationships/tags" Target="../tags/tag687.xml"/><Relationship Id="rId13" Type="http://schemas.openxmlformats.org/officeDocument/2006/relationships/tags" Target="../tags/tag692.xml"/><Relationship Id="rId18" Type="http://schemas.openxmlformats.org/officeDocument/2006/relationships/tags" Target="../tags/tag697.xml"/><Relationship Id="rId26" Type="http://schemas.openxmlformats.org/officeDocument/2006/relationships/tags" Target="../tags/tag705.xml"/><Relationship Id="rId3" Type="http://schemas.openxmlformats.org/officeDocument/2006/relationships/tags" Target="../tags/tag682.xml"/><Relationship Id="rId21" Type="http://schemas.openxmlformats.org/officeDocument/2006/relationships/tags" Target="../tags/tag700.xml"/><Relationship Id="rId7" Type="http://schemas.openxmlformats.org/officeDocument/2006/relationships/tags" Target="../tags/tag686.xml"/><Relationship Id="rId12" Type="http://schemas.openxmlformats.org/officeDocument/2006/relationships/tags" Target="../tags/tag691.xml"/><Relationship Id="rId17" Type="http://schemas.openxmlformats.org/officeDocument/2006/relationships/tags" Target="../tags/tag696.xml"/><Relationship Id="rId25" Type="http://schemas.openxmlformats.org/officeDocument/2006/relationships/tags" Target="../tags/tag704.xml"/><Relationship Id="rId2" Type="http://schemas.openxmlformats.org/officeDocument/2006/relationships/tags" Target="../tags/tag681.xml"/><Relationship Id="rId16" Type="http://schemas.openxmlformats.org/officeDocument/2006/relationships/tags" Target="../tags/tag695.xml"/><Relationship Id="rId20" Type="http://schemas.openxmlformats.org/officeDocument/2006/relationships/tags" Target="../tags/tag699.xml"/><Relationship Id="rId29" Type="http://schemas.openxmlformats.org/officeDocument/2006/relationships/slideLayout" Target="../slideLayouts/slideLayout18.xml"/><Relationship Id="rId1" Type="http://schemas.openxmlformats.org/officeDocument/2006/relationships/tags" Target="../tags/tag680.xml"/><Relationship Id="rId6" Type="http://schemas.openxmlformats.org/officeDocument/2006/relationships/tags" Target="../tags/tag685.xml"/><Relationship Id="rId11" Type="http://schemas.openxmlformats.org/officeDocument/2006/relationships/tags" Target="../tags/tag690.xml"/><Relationship Id="rId24" Type="http://schemas.openxmlformats.org/officeDocument/2006/relationships/tags" Target="../tags/tag703.xml"/><Relationship Id="rId32" Type="http://schemas.microsoft.com/office/2007/relationships/hdphoto" Target="../media/hdphoto1.wdp"/><Relationship Id="rId5" Type="http://schemas.openxmlformats.org/officeDocument/2006/relationships/tags" Target="../tags/tag684.xml"/><Relationship Id="rId15" Type="http://schemas.openxmlformats.org/officeDocument/2006/relationships/tags" Target="../tags/tag694.xml"/><Relationship Id="rId23" Type="http://schemas.openxmlformats.org/officeDocument/2006/relationships/tags" Target="../tags/tag702.xml"/><Relationship Id="rId28" Type="http://schemas.openxmlformats.org/officeDocument/2006/relationships/tags" Target="../tags/tag707.xml"/><Relationship Id="rId10" Type="http://schemas.openxmlformats.org/officeDocument/2006/relationships/tags" Target="../tags/tag689.xml"/><Relationship Id="rId19" Type="http://schemas.openxmlformats.org/officeDocument/2006/relationships/tags" Target="../tags/tag698.xml"/><Relationship Id="rId31" Type="http://schemas.openxmlformats.org/officeDocument/2006/relationships/image" Target="../media/image6.png"/><Relationship Id="rId4" Type="http://schemas.openxmlformats.org/officeDocument/2006/relationships/tags" Target="../tags/tag683.xml"/><Relationship Id="rId9" Type="http://schemas.openxmlformats.org/officeDocument/2006/relationships/tags" Target="../tags/tag688.xml"/><Relationship Id="rId14" Type="http://schemas.openxmlformats.org/officeDocument/2006/relationships/tags" Target="../tags/tag693.xml"/><Relationship Id="rId22" Type="http://schemas.openxmlformats.org/officeDocument/2006/relationships/tags" Target="../tags/tag701.xml"/><Relationship Id="rId27" Type="http://schemas.openxmlformats.org/officeDocument/2006/relationships/tags" Target="../tags/tag706.xml"/><Relationship Id="rId30"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8.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 Type="http://schemas.openxmlformats.org/officeDocument/2006/relationships/tags" Target="../tags/tag62.xml"/><Relationship Id="rId21" Type="http://schemas.openxmlformats.org/officeDocument/2006/relationships/tags" Target="../tags/tag80.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29"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tags" Target="../tags/tag83.xml"/><Relationship Id="rId32" Type="http://schemas.microsoft.com/office/2007/relationships/hdphoto" Target="../media/hdphoto1.wdp"/><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10" Type="http://schemas.openxmlformats.org/officeDocument/2006/relationships/tags" Target="../tags/tag69.xml"/><Relationship Id="rId19" Type="http://schemas.openxmlformats.org/officeDocument/2006/relationships/tags" Target="../tags/tag78.xml"/><Relationship Id="rId31" Type="http://schemas.openxmlformats.org/officeDocument/2006/relationships/image" Target="../media/image6.pn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tags" Target="../tags/tag105.xml"/><Relationship Id="rId26" Type="http://schemas.openxmlformats.org/officeDocument/2006/relationships/tags" Target="../tags/tag113.xml"/><Relationship Id="rId3" Type="http://schemas.openxmlformats.org/officeDocument/2006/relationships/tags" Target="../tags/tag90.xml"/><Relationship Id="rId21" Type="http://schemas.openxmlformats.org/officeDocument/2006/relationships/tags" Target="../tags/tag108.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5" Type="http://schemas.openxmlformats.org/officeDocument/2006/relationships/tags" Target="../tags/tag112.xml"/><Relationship Id="rId2" Type="http://schemas.openxmlformats.org/officeDocument/2006/relationships/tags" Target="../tags/tag89.xml"/><Relationship Id="rId16" Type="http://schemas.openxmlformats.org/officeDocument/2006/relationships/tags" Target="../tags/tag103.xml"/><Relationship Id="rId20" Type="http://schemas.openxmlformats.org/officeDocument/2006/relationships/tags" Target="../tags/tag107.xml"/><Relationship Id="rId29" Type="http://schemas.openxmlformats.org/officeDocument/2006/relationships/slideLayout" Target="../slideLayouts/slideLayout18.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24" Type="http://schemas.openxmlformats.org/officeDocument/2006/relationships/tags" Target="../tags/tag111.xml"/><Relationship Id="rId32" Type="http://schemas.microsoft.com/office/2007/relationships/hdphoto" Target="../media/hdphoto1.wdp"/><Relationship Id="rId5" Type="http://schemas.openxmlformats.org/officeDocument/2006/relationships/tags" Target="../tags/tag92.xml"/><Relationship Id="rId15" Type="http://schemas.openxmlformats.org/officeDocument/2006/relationships/tags" Target="../tags/tag102.xml"/><Relationship Id="rId23" Type="http://schemas.openxmlformats.org/officeDocument/2006/relationships/tags" Target="../tags/tag110.xml"/><Relationship Id="rId28" Type="http://schemas.openxmlformats.org/officeDocument/2006/relationships/tags" Target="../tags/tag115.xml"/><Relationship Id="rId10" Type="http://schemas.openxmlformats.org/officeDocument/2006/relationships/tags" Target="../tags/tag97.xml"/><Relationship Id="rId19" Type="http://schemas.openxmlformats.org/officeDocument/2006/relationships/tags" Target="../tags/tag106.xml"/><Relationship Id="rId31" Type="http://schemas.openxmlformats.org/officeDocument/2006/relationships/image" Target="../media/image6.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tags" Target="../tags/tag109.xml"/><Relationship Id="rId27" Type="http://schemas.openxmlformats.org/officeDocument/2006/relationships/tags" Target="../tags/tag114.xml"/><Relationship Id="rId3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tags" Target="../tags/tag141.xml"/><Relationship Id="rId3" Type="http://schemas.openxmlformats.org/officeDocument/2006/relationships/tags" Target="../tags/tag118.xml"/><Relationship Id="rId21" Type="http://schemas.openxmlformats.org/officeDocument/2006/relationships/tags" Target="../tags/tag136.xml"/><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tags" Target="../tags/tag140.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slideLayout" Target="../slideLayouts/slideLayout18.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microsoft.com/office/2007/relationships/hdphoto" Target="../media/hdphoto1.wdp"/><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tags" Target="../tags/tag143.xml"/><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image" Target="../media/image6.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tags" Target="../tags/tag142.xml"/><Relationship Id="rId30"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144.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tags" Target="../tags/tag162.xml"/><Relationship Id="rId26" Type="http://schemas.openxmlformats.org/officeDocument/2006/relationships/tags" Target="../tags/tag170.xml"/><Relationship Id="rId3" Type="http://schemas.openxmlformats.org/officeDocument/2006/relationships/tags" Target="../tags/tag147.xml"/><Relationship Id="rId21" Type="http://schemas.openxmlformats.org/officeDocument/2006/relationships/tags" Target="../tags/tag165.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tags" Target="../tags/tag161.xml"/><Relationship Id="rId25" Type="http://schemas.openxmlformats.org/officeDocument/2006/relationships/tags" Target="../tags/tag169.xml"/><Relationship Id="rId2" Type="http://schemas.openxmlformats.org/officeDocument/2006/relationships/tags" Target="../tags/tag146.xml"/><Relationship Id="rId16" Type="http://schemas.openxmlformats.org/officeDocument/2006/relationships/tags" Target="../tags/tag160.xml"/><Relationship Id="rId20" Type="http://schemas.openxmlformats.org/officeDocument/2006/relationships/tags" Target="../tags/tag164.xml"/><Relationship Id="rId29" Type="http://schemas.openxmlformats.org/officeDocument/2006/relationships/slideLayout" Target="../slideLayouts/slideLayout18.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24" Type="http://schemas.openxmlformats.org/officeDocument/2006/relationships/tags" Target="../tags/tag168.xml"/><Relationship Id="rId32" Type="http://schemas.microsoft.com/office/2007/relationships/hdphoto" Target="../media/hdphoto1.wdp"/><Relationship Id="rId5" Type="http://schemas.openxmlformats.org/officeDocument/2006/relationships/tags" Target="../tags/tag149.xml"/><Relationship Id="rId15" Type="http://schemas.openxmlformats.org/officeDocument/2006/relationships/tags" Target="../tags/tag159.xml"/><Relationship Id="rId23" Type="http://schemas.openxmlformats.org/officeDocument/2006/relationships/tags" Target="../tags/tag167.xml"/><Relationship Id="rId28" Type="http://schemas.openxmlformats.org/officeDocument/2006/relationships/tags" Target="../tags/tag172.xml"/><Relationship Id="rId10" Type="http://schemas.openxmlformats.org/officeDocument/2006/relationships/tags" Target="../tags/tag154.xml"/><Relationship Id="rId19" Type="http://schemas.openxmlformats.org/officeDocument/2006/relationships/tags" Target="../tags/tag163.xml"/><Relationship Id="rId31" Type="http://schemas.openxmlformats.org/officeDocument/2006/relationships/image" Target="../media/image6.pn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 Id="rId22" Type="http://schemas.openxmlformats.org/officeDocument/2006/relationships/tags" Target="../tags/tag166.xml"/><Relationship Id="rId27" Type="http://schemas.openxmlformats.org/officeDocument/2006/relationships/tags" Target="../tags/tag171.xml"/><Relationship Id="rId30"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tags" Target="../tags/tag185.xml"/><Relationship Id="rId18" Type="http://schemas.openxmlformats.org/officeDocument/2006/relationships/tags" Target="../tags/tag190.xml"/><Relationship Id="rId26" Type="http://schemas.openxmlformats.org/officeDocument/2006/relationships/tags" Target="../tags/tag198.xml"/><Relationship Id="rId3" Type="http://schemas.openxmlformats.org/officeDocument/2006/relationships/tags" Target="../tags/tag175.xml"/><Relationship Id="rId21" Type="http://schemas.openxmlformats.org/officeDocument/2006/relationships/tags" Target="../tags/tag193.xml"/><Relationship Id="rId7" Type="http://schemas.openxmlformats.org/officeDocument/2006/relationships/tags" Target="../tags/tag179.xml"/><Relationship Id="rId12" Type="http://schemas.openxmlformats.org/officeDocument/2006/relationships/tags" Target="../tags/tag184.xml"/><Relationship Id="rId17" Type="http://schemas.openxmlformats.org/officeDocument/2006/relationships/tags" Target="../tags/tag189.xml"/><Relationship Id="rId25" Type="http://schemas.openxmlformats.org/officeDocument/2006/relationships/tags" Target="../tags/tag197.xml"/><Relationship Id="rId2" Type="http://schemas.openxmlformats.org/officeDocument/2006/relationships/tags" Target="../tags/tag174.xml"/><Relationship Id="rId16" Type="http://schemas.openxmlformats.org/officeDocument/2006/relationships/tags" Target="../tags/tag188.xml"/><Relationship Id="rId20" Type="http://schemas.openxmlformats.org/officeDocument/2006/relationships/tags" Target="../tags/tag192.xml"/><Relationship Id="rId29" Type="http://schemas.openxmlformats.org/officeDocument/2006/relationships/slideLayout" Target="../slideLayouts/slideLayout18.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24" Type="http://schemas.openxmlformats.org/officeDocument/2006/relationships/tags" Target="../tags/tag196.xml"/><Relationship Id="rId32" Type="http://schemas.microsoft.com/office/2007/relationships/hdphoto" Target="../media/hdphoto1.wdp"/><Relationship Id="rId5" Type="http://schemas.openxmlformats.org/officeDocument/2006/relationships/tags" Target="../tags/tag177.xml"/><Relationship Id="rId15" Type="http://schemas.openxmlformats.org/officeDocument/2006/relationships/tags" Target="../tags/tag187.xml"/><Relationship Id="rId23" Type="http://schemas.openxmlformats.org/officeDocument/2006/relationships/tags" Target="../tags/tag195.xml"/><Relationship Id="rId28" Type="http://schemas.openxmlformats.org/officeDocument/2006/relationships/tags" Target="../tags/tag200.xml"/><Relationship Id="rId10" Type="http://schemas.openxmlformats.org/officeDocument/2006/relationships/tags" Target="../tags/tag182.xml"/><Relationship Id="rId19" Type="http://schemas.openxmlformats.org/officeDocument/2006/relationships/tags" Target="../tags/tag191.xml"/><Relationship Id="rId31" Type="http://schemas.openxmlformats.org/officeDocument/2006/relationships/image" Target="../media/image6.png"/><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tags" Target="../tags/tag186.xml"/><Relationship Id="rId22" Type="http://schemas.openxmlformats.org/officeDocument/2006/relationships/tags" Target="../tags/tag194.xml"/><Relationship Id="rId27" Type="http://schemas.openxmlformats.org/officeDocument/2006/relationships/tags" Target="../tags/tag199.xml"/><Relationship Id="rId30"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tags" Target="../tags/tag218.xml"/><Relationship Id="rId26" Type="http://schemas.openxmlformats.org/officeDocument/2006/relationships/tags" Target="../tags/tag226.xml"/><Relationship Id="rId3" Type="http://schemas.openxmlformats.org/officeDocument/2006/relationships/tags" Target="../tags/tag203.xml"/><Relationship Id="rId21" Type="http://schemas.openxmlformats.org/officeDocument/2006/relationships/tags" Target="../tags/tag221.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tags" Target="../tags/tag217.xml"/><Relationship Id="rId25" Type="http://schemas.openxmlformats.org/officeDocument/2006/relationships/tags" Target="../tags/tag225.xml"/><Relationship Id="rId2" Type="http://schemas.openxmlformats.org/officeDocument/2006/relationships/tags" Target="../tags/tag202.xml"/><Relationship Id="rId16" Type="http://schemas.openxmlformats.org/officeDocument/2006/relationships/tags" Target="../tags/tag216.xml"/><Relationship Id="rId20" Type="http://schemas.openxmlformats.org/officeDocument/2006/relationships/tags" Target="../tags/tag220.xml"/><Relationship Id="rId29" Type="http://schemas.openxmlformats.org/officeDocument/2006/relationships/slideLayout" Target="../slideLayouts/slideLayout18.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24" Type="http://schemas.openxmlformats.org/officeDocument/2006/relationships/tags" Target="../tags/tag224.xml"/><Relationship Id="rId32" Type="http://schemas.microsoft.com/office/2007/relationships/hdphoto" Target="../media/hdphoto1.wdp"/><Relationship Id="rId5" Type="http://schemas.openxmlformats.org/officeDocument/2006/relationships/tags" Target="../tags/tag205.xml"/><Relationship Id="rId15" Type="http://schemas.openxmlformats.org/officeDocument/2006/relationships/tags" Target="../tags/tag215.xml"/><Relationship Id="rId23" Type="http://schemas.openxmlformats.org/officeDocument/2006/relationships/tags" Target="../tags/tag223.xml"/><Relationship Id="rId28" Type="http://schemas.openxmlformats.org/officeDocument/2006/relationships/tags" Target="../tags/tag228.xml"/><Relationship Id="rId10" Type="http://schemas.openxmlformats.org/officeDocument/2006/relationships/tags" Target="../tags/tag210.xml"/><Relationship Id="rId19" Type="http://schemas.openxmlformats.org/officeDocument/2006/relationships/tags" Target="../tags/tag219.xml"/><Relationship Id="rId31" Type="http://schemas.openxmlformats.org/officeDocument/2006/relationships/image" Target="../media/image6.png"/><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 Id="rId22" Type="http://schemas.openxmlformats.org/officeDocument/2006/relationships/tags" Target="../tags/tag222.xml"/><Relationship Id="rId27" Type="http://schemas.openxmlformats.org/officeDocument/2006/relationships/tags" Target="../tags/tag227.xml"/><Relationship Id="rId30"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tags" Target="../tags/tag241.xml"/><Relationship Id="rId18" Type="http://schemas.openxmlformats.org/officeDocument/2006/relationships/tags" Target="../tags/tag246.xml"/><Relationship Id="rId26" Type="http://schemas.openxmlformats.org/officeDocument/2006/relationships/tags" Target="../tags/tag254.xml"/><Relationship Id="rId3" Type="http://schemas.openxmlformats.org/officeDocument/2006/relationships/tags" Target="../tags/tag231.xml"/><Relationship Id="rId21" Type="http://schemas.openxmlformats.org/officeDocument/2006/relationships/tags" Target="../tags/tag249.xml"/><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tags" Target="../tags/tag245.xml"/><Relationship Id="rId25" Type="http://schemas.openxmlformats.org/officeDocument/2006/relationships/tags" Target="../tags/tag253.xml"/><Relationship Id="rId2" Type="http://schemas.openxmlformats.org/officeDocument/2006/relationships/tags" Target="../tags/tag230.xml"/><Relationship Id="rId16" Type="http://schemas.openxmlformats.org/officeDocument/2006/relationships/tags" Target="../tags/tag244.xml"/><Relationship Id="rId20" Type="http://schemas.openxmlformats.org/officeDocument/2006/relationships/tags" Target="../tags/tag248.xml"/><Relationship Id="rId29" Type="http://schemas.openxmlformats.org/officeDocument/2006/relationships/slideLayout" Target="../slideLayouts/slideLayout18.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tags" Target="../tags/tag239.xml"/><Relationship Id="rId24" Type="http://schemas.openxmlformats.org/officeDocument/2006/relationships/tags" Target="../tags/tag252.xml"/><Relationship Id="rId32" Type="http://schemas.microsoft.com/office/2007/relationships/hdphoto" Target="../media/hdphoto1.wdp"/><Relationship Id="rId5" Type="http://schemas.openxmlformats.org/officeDocument/2006/relationships/tags" Target="../tags/tag233.xml"/><Relationship Id="rId15" Type="http://schemas.openxmlformats.org/officeDocument/2006/relationships/tags" Target="../tags/tag243.xml"/><Relationship Id="rId23" Type="http://schemas.openxmlformats.org/officeDocument/2006/relationships/tags" Target="../tags/tag251.xml"/><Relationship Id="rId28" Type="http://schemas.openxmlformats.org/officeDocument/2006/relationships/tags" Target="../tags/tag256.xml"/><Relationship Id="rId10" Type="http://schemas.openxmlformats.org/officeDocument/2006/relationships/tags" Target="../tags/tag238.xml"/><Relationship Id="rId19" Type="http://schemas.openxmlformats.org/officeDocument/2006/relationships/tags" Target="../tags/tag247.xml"/><Relationship Id="rId31" Type="http://schemas.openxmlformats.org/officeDocument/2006/relationships/image" Target="../media/image6.png"/><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tags" Target="../tags/tag242.xml"/><Relationship Id="rId22" Type="http://schemas.openxmlformats.org/officeDocument/2006/relationships/tags" Target="../tags/tag250.xml"/><Relationship Id="rId27" Type="http://schemas.openxmlformats.org/officeDocument/2006/relationships/tags" Target="../tags/tag255.xml"/><Relationship Id="rId30"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tags" Target="../tags/tag274.xml"/><Relationship Id="rId26" Type="http://schemas.openxmlformats.org/officeDocument/2006/relationships/tags" Target="../tags/tag282.xml"/><Relationship Id="rId3" Type="http://schemas.openxmlformats.org/officeDocument/2006/relationships/tags" Target="../tags/tag259.xml"/><Relationship Id="rId21" Type="http://schemas.openxmlformats.org/officeDocument/2006/relationships/tags" Target="../tags/tag277.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73.xml"/><Relationship Id="rId25" Type="http://schemas.openxmlformats.org/officeDocument/2006/relationships/tags" Target="../tags/tag281.xml"/><Relationship Id="rId2" Type="http://schemas.openxmlformats.org/officeDocument/2006/relationships/tags" Target="../tags/tag258.xml"/><Relationship Id="rId16" Type="http://schemas.openxmlformats.org/officeDocument/2006/relationships/tags" Target="../tags/tag272.xml"/><Relationship Id="rId20" Type="http://schemas.openxmlformats.org/officeDocument/2006/relationships/tags" Target="../tags/tag276.xml"/><Relationship Id="rId29" Type="http://schemas.openxmlformats.org/officeDocument/2006/relationships/slideLayout" Target="../slideLayouts/slideLayout18.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24" Type="http://schemas.openxmlformats.org/officeDocument/2006/relationships/tags" Target="../tags/tag280.xml"/><Relationship Id="rId32" Type="http://schemas.microsoft.com/office/2007/relationships/hdphoto" Target="../media/hdphoto1.wdp"/><Relationship Id="rId5" Type="http://schemas.openxmlformats.org/officeDocument/2006/relationships/tags" Target="../tags/tag261.xml"/><Relationship Id="rId15" Type="http://schemas.openxmlformats.org/officeDocument/2006/relationships/tags" Target="../tags/tag271.xml"/><Relationship Id="rId23" Type="http://schemas.openxmlformats.org/officeDocument/2006/relationships/tags" Target="../tags/tag279.xml"/><Relationship Id="rId28" Type="http://schemas.openxmlformats.org/officeDocument/2006/relationships/tags" Target="../tags/tag284.xml"/><Relationship Id="rId10" Type="http://schemas.openxmlformats.org/officeDocument/2006/relationships/tags" Target="../tags/tag266.xml"/><Relationship Id="rId19" Type="http://schemas.openxmlformats.org/officeDocument/2006/relationships/tags" Target="../tags/tag275.xml"/><Relationship Id="rId31" Type="http://schemas.openxmlformats.org/officeDocument/2006/relationships/image" Target="../media/image6.png"/><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 Id="rId22" Type="http://schemas.openxmlformats.org/officeDocument/2006/relationships/tags" Target="../tags/tag278.xml"/><Relationship Id="rId27" Type="http://schemas.openxmlformats.org/officeDocument/2006/relationships/tags" Target="../tags/tag283.xml"/><Relationship Id="rId30"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285.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tags" Target="../tags/tag298.xml"/><Relationship Id="rId18" Type="http://schemas.openxmlformats.org/officeDocument/2006/relationships/tags" Target="../tags/tag303.xml"/><Relationship Id="rId26" Type="http://schemas.openxmlformats.org/officeDocument/2006/relationships/tags" Target="../tags/tag311.xml"/><Relationship Id="rId3" Type="http://schemas.openxmlformats.org/officeDocument/2006/relationships/tags" Target="../tags/tag288.xml"/><Relationship Id="rId21" Type="http://schemas.openxmlformats.org/officeDocument/2006/relationships/tags" Target="../tags/tag306.xml"/><Relationship Id="rId7" Type="http://schemas.openxmlformats.org/officeDocument/2006/relationships/tags" Target="../tags/tag292.xml"/><Relationship Id="rId12" Type="http://schemas.openxmlformats.org/officeDocument/2006/relationships/tags" Target="../tags/tag297.xml"/><Relationship Id="rId17" Type="http://schemas.openxmlformats.org/officeDocument/2006/relationships/tags" Target="../tags/tag302.xml"/><Relationship Id="rId25" Type="http://schemas.openxmlformats.org/officeDocument/2006/relationships/tags" Target="../tags/tag310.xml"/><Relationship Id="rId2" Type="http://schemas.openxmlformats.org/officeDocument/2006/relationships/tags" Target="../tags/tag287.xml"/><Relationship Id="rId16" Type="http://schemas.openxmlformats.org/officeDocument/2006/relationships/tags" Target="../tags/tag301.xml"/><Relationship Id="rId20" Type="http://schemas.openxmlformats.org/officeDocument/2006/relationships/tags" Target="../tags/tag305.xml"/><Relationship Id="rId29" Type="http://schemas.openxmlformats.org/officeDocument/2006/relationships/slideLayout" Target="../slideLayouts/slideLayout18.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24" Type="http://schemas.openxmlformats.org/officeDocument/2006/relationships/tags" Target="../tags/tag309.xml"/><Relationship Id="rId32" Type="http://schemas.microsoft.com/office/2007/relationships/hdphoto" Target="../media/hdphoto1.wdp"/><Relationship Id="rId5" Type="http://schemas.openxmlformats.org/officeDocument/2006/relationships/tags" Target="../tags/tag290.xml"/><Relationship Id="rId15" Type="http://schemas.openxmlformats.org/officeDocument/2006/relationships/tags" Target="../tags/tag300.xml"/><Relationship Id="rId23" Type="http://schemas.openxmlformats.org/officeDocument/2006/relationships/tags" Target="../tags/tag308.xml"/><Relationship Id="rId28" Type="http://schemas.openxmlformats.org/officeDocument/2006/relationships/tags" Target="../tags/tag313.xml"/><Relationship Id="rId10" Type="http://schemas.openxmlformats.org/officeDocument/2006/relationships/tags" Target="../tags/tag295.xml"/><Relationship Id="rId19" Type="http://schemas.openxmlformats.org/officeDocument/2006/relationships/tags" Target="../tags/tag304.xml"/><Relationship Id="rId31" Type="http://schemas.openxmlformats.org/officeDocument/2006/relationships/image" Target="../media/image6.png"/><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 Id="rId22" Type="http://schemas.openxmlformats.org/officeDocument/2006/relationships/tags" Target="../tags/tag307.xml"/><Relationship Id="rId27" Type="http://schemas.openxmlformats.org/officeDocument/2006/relationships/tags" Target="../tags/tag312.xml"/><Relationship Id="rId30"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tags" Target="../tags/tag331.xml"/><Relationship Id="rId26" Type="http://schemas.openxmlformats.org/officeDocument/2006/relationships/tags" Target="../tags/tag339.xml"/><Relationship Id="rId3" Type="http://schemas.openxmlformats.org/officeDocument/2006/relationships/tags" Target="../tags/tag316.xml"/><Relationship Id="rId21" Type="http://schemas.openxmlformats.org/officeDocument/2006/relationships/tags" Target="../tags/tag334.xml"/><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tags" Target="../tags/tag330.xml"/><Relationship Id="rId25" Type="http://schemas.openxmlformats.org/officeDocument/2006/relationships/tags" Target="../tags/tag338.xml"/><Relationship Id="rId2" Type="http://schemas.openxmlformats.org/officeDocument/2006/relationships/tags" Target="../tags/tag315.xml"/><Relationship Id="rId16" Type="http://schemas.openxmlformats.org/officeDocument/2006/relationships/tags" Target="../tags/tag329.xml"/><Relationship Id="rId20" Type="http://schemas.openxmlformats.org/officeDocument/2006/relationships/tags" Target="../tags/tag333.xml"/><Relationship Id="rId29" Type="http://schemas.openxmlformats.org/officeDocument/2006/relationships/slideLayout" Target="../slideLayouts/slideLayout18.xml"/><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24" Type="http://schemas.openxmlformats.org/officeDocument/2006/relationships/tags" Target="../tags/tag337.xml"/><Relationship Id="rId32" Type="http://schemas.microsoft.com/office/2007/relationships/hdphoto" Target="../media/hdphoto1.wdp"/><Relationship Id="rId5" Type="http://schemas.openxmlformats.org/officeDocument/2006/relationships/tags" Target="../tags/tag318.xml"/><Relationship Id="rId15" Type="http://schemas.openxmlformats.org/officeDocument/2006/relationships/tags" Target="../tags/tag328.xml"/><Relationship Id="rId23" Type="http://schemas.openxmlformats.org/officeDocument/2006/relationships/tags" Target="../tags/tag336.xml"/><Relationship Id="rId28" Type="http://schemas.openxmlformats.org/officeDocument/2006/relationships/tags" Target="../tags/tag341.xml"/><Relationship Id="rId10" Type="http://schemas.openxmlformats.org/officeDocument/2006/relationships/tags" Target="../tags/tag323.xml"/><Relationship Id="rId19" Type="http://schemas.openxmlformats.org/officeDocument/2006/relationships/tags" Target="../tags/tag332.xml"/><Relationship Id="rId31" Type="http://schemas.openxmlformats.org/officeDocument/2006/relationships/image" Target="../media/image6.pn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tags" Target="../tags/tag335.xml"/><Relationship Id="rId27" Type="http://schemas.openxmlformats.org/officeDocument/2006/relationships/tags" Target="../tags/tag340.xml"/><Relationship Id="rId30"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tags" Target="../tags/tag354.xml"/><Relationship Id="rId18" Type="http://schemas.openxmlformats.org/officeDocument/2006/relationships/tags" Target="../tags/tag359.xml"/><Relationship Id="rId26" Type="http://schemas.openxmlformats.org/officeDocument/2006/relationships/tags" Target="../tags/tag367.xml"/><Relationship Id="rId3" Type="http://schemas.openxmlformats.org/officeDocument/2006/relationships/tags" Target="../tags/tag344.xml"/><Relationship Id="rId21" Type="http://schemas.openxmlformats.org/officeDocument/2006/relationships/tags" Target="../tags/tag362.xml"/><Relationship Id="rId7" Type="http://schemas.openxmlformats.org/officeDocument/2006/relationships/tags" Target="../tags/tag348.xml"/><Relationship Id="rId12" Type="http://schemas.openxmlformats.org/officeDocument/2006/relationships/tags" Target="../tags/tag353.xml"/><Relationship Id="rId17" Type="http://schemas.openxmlformats.org/officeDocument/2006/relationships/tags" Target="../tags/tag358.xml"/><Relationship Id="rId25" Type="http://schemas.openxmlformats.org/officeDocument/2006/relationships/tags" Target="../tags/tag366.xml"/><Relationship Id="rId2" Type="http://schemas.openxmlformats.org/officeDocument/2006/relationships/tags" Target="../tags/tag343.xml"/><Relationship Id="rId16" Type="http://schemas.openxmlformats.org/officeDocument/2006/relationships/tags" Target="../tags/tag357.xml"/><Relationship Id="rId20" Type="http://schemas.openxmlformats.org/officeDocument/2006/relationships/tags" Target="../tags/tag361.xml"/><Relationship Id="rId29" Type="http://schemas.openxmlformats.org/officeDocument/2006/relationships/slideLayout" Target="../slideLayouts/slideLayout18.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tags" Target="../tags/tag352.xml"/><Relationship Id="rId24" Type="http://schemas.openxmlformats.org/officeDocument/2006/relationships/tags" Target="../tags/tag365.xml"/><Relationship Id="rId32" Type="http://schemas.microsoft.com/office/2007/relationships/hdphoto" Target="../media/hdphoto1.wdp"/><Relationship Id="rId5" Type="http://schemas.openxmlformats.org/officeDocument/2006/relationships/tags" Target="../tags/tag346.xml"/><Relationship Id="rId15" Type="http://schemas.openxmlformats.org/officeDocument/2006/relationships/tags" Target="../tags/tag356.xml"/><Relationship Id="rId23" Type="http://schemas.openxmlformats.org/officeDocument/2006/relationships/tags" Target="../tags/tag364.xml"/><Relationship Id="rId28" Type="http://schemas.openxmlformats.org/officeDocument/2006/relationships/tags" Target="../tags/tag369.xml"/><Relationship Id="rId10" Type="http://schemas.openxmlformats.org/officeDocument/2006/relationships/tags" Target="../tags/tag351.xml"/><Relationship Id="rId19" Type="http://schemas.openxmlformats.org/officeDocument/2006/relationships/tags" Target="../tags/tag360.xml"/><Relationship Id="rId31" Type="http://schemas.openxmlformats.org/officeDocument/2006/relationships/image" Target="../media/image6.png"/><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tags" Target="../tags/tag355.xml"/><Relationship Id="rId22" Type="http://schemas.openxmlformats.org/officeDocument/2006/relationships/tags" Target="../tags/tag363.xml"/><Relationship Id="rId27" Type="http://schemas.openxmlformats.org/officeDocument/2006/relationships/tags" Target="../tags/tag368.xml"/><Relationship Id="rId30"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microsoft.com/office/2007/relationships/hdphoto" Target="../media/hdphoto1.wdp"/><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6.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18.xml"/><Relationship Id="rId5" Type="http://schemas.openxmlformats.org/officeDocument/2006/relationships/image" Target="../media/image69.png"/><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18.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8.xml"/><Relationship Id="rId6" Type="http://schemas.microsoft.com/office/2007/relationships/hdphoto" Target="../media/hdphoto3.wdp"/><Relationship Id="rId5" Type="http://schemas.openxmlformats.org/officeDocument/2006/relationships/image" Target="../media/image74.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microsoft.com/office/2007/relationships/hdphoto" Target="../media/hdphoto4.wdp"/><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slideLayout" Target="../slideLayouts/slideLayout18.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microsoft.com/office/2007/relationships/hdphoto" Target="../media/hdphoto1.wdp"/><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image" Target="../media/image6.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tags" Target="../tags/tag377.xml"/><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tags" Target="../tags/tag395.xml"/><Relationship Id="rId3" Type="http://schemas.openxmlformats.org/officeDocument/2006/relationships/tags" Target="../tags/tag372.xml"/><Relationship Id="rId21" Type="http://schemas.openxmlformats.org/officeDocument/2006/relationships/tags" Target="../tags/tag390.xml"/><Relationship Id="rId7" Type="http://schemas.openxmlformats.org/officeDocument/2006/relationships/tags" Target="../tags/tag376.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2" Type="http://schemas.openxmlformats.org/officeDocument/2006/relationships/tags" Target="../tags/tag371.xml"/><Relationship Id="rId16" Type="http://schemas.openxmlformats.org/officeDocument/2006/relationships/tags" Target="../tags/tag385.xml"/><Relationship Id="rId20" Type="http://schemas.openxmlformats.org/officeDocument/2006/relationships/tags" Target="../tags/tag389.xml"/><Relationship Id="rId29" Type="http://schemas.openxmlformats.org/officeDocument/2006/relationships/slideLayout" Target="../slideLayouts/slideLayout18.xml"/><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24" Type="http://schemas.openxmlformats.org/officeDocument/2006/relationships/tags" Target="../tags/tag393.xml"/><Relationship Id="rId32" Type="http://schemas.microsoft.com/office/2007/relationships/hdphoto" Target="../media/hdphoto1.wdp"/><Relationship Id="rId5" Type="http://schemas.openxmlformats.org/officeDocument/2006/relationships/tags" Target="../tags/tag374.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10" Type="http://schemas.openxmlformats.org/officeDocument/2006/relationships/tags" Target="../tags/tag379.xml"/><Relationship Id="rId19" Type="http://schemas.openxmlformats.org/officeDocument/2006/relationships/tags" Target="../tags/tag388.xml"/><Relationship Id="rId31" Type="http://schemas.openxmlformats.org/officeDocument/2006/relationships/image" Target="../media/image6.png"/><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18.xml"/><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8" Type="http://schemas.openxmlformats.org/officeDocument/2006/relationships/tags" Target="../tags/tag405.xml"/><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 Type="http://schemas.openxmlformats.org/officeDocument/2006/relationships/tags" Target="../tags/tag400.xml"/><Relationship Id="rId21" Type="http://schemas.openxmlformats.org/officeDocument/2006/relationships/tags" Target="../tags/tag418.xml"/><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29" Type="http://schemas.openxmlformats.org/officeDocument/2006/relationships/slideLayout" Target="../slideLayouts/slideLayout18.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microsoft.com/office/2007/relationships/hdphoto" Target="../media/hdphoto1.wdp"/><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tags" Target="../tags/tag425.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image" Target="../media/image6.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2.xml"/><Relationship Id="rId1" Type="http://schemas.openxmlformats.org/officeDocument/2006/relationships/tags" Target="../tags/tag426.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8" Type="http://schemas.openxmlformats.org/officeDocument/2006/relationships/tags" Target="../tags/tag434.xml"/><Relationship Id="rId13" Type="http://schemas.openxmlformats.org/officeDocument/2006/relationships/tags" Target="../tags/tag439.xml"/><Relationship Id="rId18" Type="http://schemas.openxmlformats.org/officeDocument/2006/relationships/tags" Target="../tags/tag444.xml"/><Relationship Id="rId26" Type="http://schemas.openxmlformats.org/officeDocument/2006/relationships/tags" Target="../tags/tag452.xml"/><Relationship Id="rId3" Type="http://schemas.openxmlformats.org/officeDocument/2006/relationships/tags" Target="../tags/tag429.xml"/><Relationship Id="rId21" Type="http://schemas.openxmlformats.org/officeDocument/2006/relationships/tags" Target="../tags/tag447.xml"/><Relationship Id="rId7" Type="http://schemas.openxmlformats.org/officeDocument/2006/relationships/tags" Target="../tags/tag433.xml"/><Relationship Id="rId12" Type="http://schemas.openxmlformats.org/officeDocument/2006/relationships/tags" Target="../tags/tag438.xml"/><Relationship Id="rId17" Type="http://schemas.openxmlformats.org/officeDocument/2006/relationships/tags" Target="../tags/tag443.xml"/><Relationship Id="rId25" Type="http://schemas.openxmlformats.org/officeDocument/2006/relationships/tags" Target="../tags/tag451.xml"/><Relationship Id="rId2" Type="http://schemas.openxmlformats.org/officeDocument/2006/relationships/tags" Target="../tags/tag428.xml"/><Relationship Id="rId16" Type="http://schemas.openxmlformats.org/officeDocument/2006/relationships/tags" Target="../tags/tag442.xml"/><Relationship Id="rId20" Type="http://schemas.openxmlformats.org/officeDocument/2006/relationships/tags" Target="../tags/tag446.xml"/><Relationship Id="rId29" Type="http://schemas.openxmlformats.org/officeDocument/2006/relationships/slideLayout" Target="../slideLayouts/slideLayout18.xml"/><Relationship Id="rId1" Type="http://schemas.openxmlformats.org/officeDocument/2006/relationships/tags" Target="../tags/tag427.xml"/><Relationship Id="rId6" Type="http://schemas.openxmlformats.org/officeDocument/2006/relationships/tags" Target="../tags/tag432.xml"/><Relationship Id="rId11" Type="http://schemas.openxmlformats.org/officeDocument/2006/relationships/tags" Target="../tags/tag437.xml"/><Relationship Id="rId24" Type="http://schemas.openxmlformats.org/officeDocument/2006/relationships/tags" Target="../tags/tag450.xml"/><Relationship Id="rId32" Type="http://schemas.microsoft.com/office/2007/relationships/hdphoto" Target="../media/hdphoto1.wdp"/><Relationship Id="rId5" Type="http://schemas.openxmlformats.org/officeDocument/2006/relationships/tags" Target="../tags/tag431.xml"/><Relationship Id="rId15" Type="http://schemas.openxmlformats.org/officeDocument/2006/relationships/tags" Target="../tags/tag441.xml"/><Relationship Id="rId23" Type="http://schemas.openxmlformats.org/officeDocument/2006/relationships/tags" Target="../tags/tag449.xml"/><Relationship Id="rId28" Type="http://schemas.openxmlformats.org/officeDocument/2006/relationships/tags" Target="../tags/tag454.xml"/><Relationship Id="rId10" Type="http://schemas.openxmlformats.org/officeDocument/2006/relationships/tags" Target="../tags/tag436.xml"/><Relationship Id="rId19" Type="http://schemas.openxmlformats.org/officeDocument/2006/relationships/tags" Target="../tags/tag445.xml"/><Relationship Id="rId31" Type="http://schemas.openxmlformats.org/officeDocument/2006/relationships/image" Target="../media/image6.png"/><Relationship Id="rId4" Type="http://schemas.openxmlformats.org/officeDocument/2006/relationships/tags" Target="../tags/tag430.xml"/><Relationship Id="rId9" Type="http://schemas.openxmlformats.org/officeDocument/2006/relationships/tags" Target="../tags/tag435.xml"/><Relationship Id="rId14" Type="http://schemas.openxmlformats.org/officeDocument/2006/relationships/tags" Target="../tags/tag440.xml"/><Relationship Id="rId22" Type="http://schemas.openxmlformats.org/officeDocument/2006/relationships/tags" Target="../tags/tag448.xml"/><Relationship Id="rId27" Type="http://schemas.openxmlformats.org/officeDocument/2006/relationships/tags" Target="../tags/tag453.xml"/><Relationship Id="rId30"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8" Type="http://schemas.openxmlformats.org/officeDocument/2006/relationships/tags" Target="../tags/tag462.xml"/><Relationship Id="rId13" Type="http://schemas.openxmlformats.org/officeDocument/2006/relationships/tags" Target="../tags/tag467.xml"/><Relationship Id="rId18" Type="http://schemas.openxmlformats.org/officeDocument/2006/relationships/tags" Target="../tags/tag472.xml"/><Relationship Id="rId26" Type="http://schemas.openxmlformats.org/officeDocument/2006/relationships/tags" Target="../tags/tag480.xml"/><Relationship Id="rId3" Type="http://schemas.openxmlformats.org/officeDocument/2006/relationships/tags" Target="../tags/tag457.xml"/><Relationship Id="rId21" Type="http://schemas.openxmlformats.org/officeDocument/2006/relationships/tags" Target="../tags/tag475.xml"/><Relationship Id="rId7" Type="http://schemas.openxmlformats.org/officeDocument/2006/relationships/tags" Target="../tags/tag461.xml"/><Relationship Id="rId12" Type="http://schemas.openxmlformats.org/officeDocument/2006/relationships/tags" Target="../tags/tag466.xml"/><Relationship Id="rId17" Type="http://schemas.openxmlformats.org/officeDocument/2006/relationships/tags" Target="../tags/tag471.xml"/><Relationship Id="rId25" Type="http://schemas.openxmlformats.org/officeDocument/2006/relationships/tags" Target="../tags/tag479.xml"/><Relationship Id="rId2" Type="http://schemas.openxmlformats.org/officeDocument/2006/relationships/tags" Target="../tags/tag456.xml"/><Relationship Id="rId16" Type="http://schemas.openxmlformats.org/officeDocument/2006/relationships/tags" Target="../tags/tag470.xml"/><Relationship Id="rId20" Type="http://schemas.openxmlformats.org/officeDocument/2006/relationships/tags" Target="../tags/tag474.xml"/><Relationship Id="rId29" Type="http://schemas.openxmlformats.org/officeDocument/2006/relationships/slideLayout" Target="../slideLayouts/slideLayout18.xml"/><Relationship Id="rId1" Type="http://schemas.openxmlformats.org/officeDocument/2006/relationships/tags" Target="../tags/tag455.xml"/><Relationship Id="rId6" Type="http://schemas.openxmlformats.org/officeDocument/2006/relationships/tags" Target="../tags/tag460.xml"/><Relationship Id="rId11" Type="http://schemas.openxmlformats.org/officeDocument/2006/relationships/tags" Target="../tags/tag465.xml"/><Relationship Id="rId24" Type="http://schemas.openxmlformats.org/officeDocument/2006/relationships/tags" Target="../tags/tag478.xml"/><Relationship Id="rId32" Type="http://schemas.microsoft.com/office/2007/relationships/hdphoto" Target="../media/hdphoto1.wdp"/><Relationship Id="rId5" Type="http://schemas.openxmlformats.org/officeDocument/2006/relationships/tags" Target="../tags/tag459.xml"/><Relationship Id="rId15" Type="http://schemas.openxmlformats.org/officeDocument/2006/relationships/tags" Target="../tags/tag469.xml"/><Relationship Id="rId23" Type="http://schemas.openxmlformats.org/officeDocument/2006/relationships/tags" Target="../tags/tag477.xml"/><Relationship Id="rId28" Type="http://schemas.openxmlformats.org/officeDocument/2006/relationships/tags" Target="../tags/tag482.xml"/><Relationship Id="rId10" Type="http://schemas.openxmlformats.org/officeDocument/2006/relationships/tags" Target="../tags/tag464.xml"/><Relationship Id="rId19" Type="http://schemas.openxmlformats.org/officeDocument/2006/relationships/tags" Target="../tags/tag473.xml"/><Relationship Id="rId31" Type="http://schemas.openxmlformats.org/officeDocument/2006/relationships/image" Target="../media/image6.png"/><Relationship Id="rId4" Type="http://schemas.openxmlformats.org/officeDocument/2006/relationships/tags" Target="../tags/tag458.xml"/><Relationship Id="rId9" Type="http://schemas.openxmlformats.org/officeDocument/2006/relationships/tags" Target="../tags/tag463.xml"/><Relationship Id="rId14" Type="http://schemas.openxmlformats.org/officeDocument/2006/relationships/tags" Target="../tags/tag468.xml"/><Relationship Id="rId22" Type="http://schemas.openxmlformats.org/officeDocument/2006/relationships/tags" Target="../tags/tag476.xml"/><Relationship Id="rId27" Type="http://schemas.openxmlformats.org/officeDocument/2006/relationships/tags" Target="../tags/tag481.xml"/><Relationship Id="rId30"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8" Type="http://schemas.openxmlformats.org/officeDocument/2006/relationships/tags" Target="../tags/tag490.xml"/><Relationship Id="rId13" Type="http://schemas.openxmlformats.org/officeDocument/2006/relationships/tags" Target="../tags/tag495.xml"/><Relationship Id="rId18" Type="http://schemas.openxmlformats.org/officeDocument/2006/relationships/tags" Target="../tags/tag500.xml"/><Relationship Id="rId26" Type="http://schemas.openxmlformats.org/officeDocument/2006/relationships/tags" Target="../tags/tag508.xml"/><Relationship Id="rId3" Type="http://schemas.openxmlformats.org/officeDocument/2006/relationships/tags" Target="../tags/tag485.xml"/><Relationship Id="rId21" Type="http://schemas.openxmlformats.org/officeDocument/2006/relationships/tags" Target="../tags/tag503.xml"/><Relationship Id="rId7" Type="http://schemas.openxmlformats.org/officeDocument/2006/relationships/tags" Target="../tags/tag489.xml"/><Relationship Id="rId12" Type="http://schemas.openxmlformats.org/officeDocument/2006/relationships/tags" Target="../tags/tag494.xml"/><Relationship Id="rId17" Type="http://schemas.openxmlformats.org/officeDocument/2006/relationships/tags" Target="../tags/tag499.xml"/><Relationship Id="rId25" Type="http://schemas.openxmlformats.org/officeDocument/2006/relationships/tags" Target="../tags/tag507.xml"/><Relationship Id="rId2" Type="http://schemas.openxmlformats.org/officeDocument/2006/relationships/tags" Target="../tags/tag484.xml"/><Relationship Id="rId16" Type="http://schemas.openxmlformats.org/officeDocument/2006/relationships/tags" Target="../tags/tag498.xml"/><Relationship Id="rId20" Type="http://schemas.openxmlformats.org/officeDocument/2006/relationships/tags" Target="../tags/tag502.xml"/><Relationship Id="rId29" Type="http://schemas.openxmlformats.org/officeDocument/2006/relationships/slideLayout" Target="../slideLayouts/slideLayout18.xml"/><Relationship Id="rId1" Type="http://schemas.openxmlformats.org/officeDocument/2006/relationships/tags" Target="../tags/tag483.xml"/><Relationship Id="rId6" Type="http://schemas.openxmlformats.org/officeDocument/2006/relationships/tags" Target="../tags/tag488.xml"/><Relationship Id="rId11" Type="http://schemas.openxmlformats.org/officeDocument/2006/relationships/tags" Target="../tags/tag493.xml"/><Relationship Id="rId24" Type="http://schemas.openxmlformats.org/officeDocument/2006/relationships/tags" Target="../tags/tag506.xml"/><Relationship Id="rId32" Type="http://schemas.microsoft.com/office/2007/relationships/hdphoto" Target="../media/hdphoto1.wdp"/><Relationship Id="rId5" Type="http://schemas.openxmlformats.org/officeDocument/2006/relationships/tags" Target="../tags/tag487.xml"/><Relationship Id="rId15" Type="http://schemas.openxmlformats.org/officeDocument/2006/relationships/tags" Target="../tags/tag497.xml"/><Relationship Id="rId23" Type="http://schemas.openxmlformats.org/officeDocument/2006/relationships/tags" Target="../tags/tag505.xml"/><Relationship Id="rId28" Type="http://schemas.openxmlformats.org/officeDocument/2006/relationships/tags" Target="../tags/tag510.xml"/><Relationship Id="rId10" Type="http://schemas.openxmlformats.org/officeDocument/2006/relationships/tags" Target="../tags/tag492.xml"/><Relationship Id="rId19" Type="http://schemas.openxmlformats.org/officeDocument/2006/relationships/tags" Target="../tags/tag501.xml"/><Relationship Id="rId31" Type="http://schemas.openxmlformats.org/officeDocument/2006/relationships/image" Target="../media/image6.png"/><Relationship Id="rId4" Type="http://schemas.openxmlformats.org/officeDocument/2006/relationships/tags" Target="../tags/tag486.xml"/><Relationship Id="rId9" Type="http://schemas.openxmlformats.org/officeDocument/2006/relationships/tags" Target="../tags/tag491.xml"/><Relationship Id="rId14" Type="http://schemas.openxmlformats.org/officeDocument/2006/relationships/tags" Target="../tags/tag496.xml"/><Relationship Id="rId22" Type="http://schemas.openxmlformats.org/officeDocument/2006/relationships/tags" Target="../tags/tag504.xml"/><Relationship Id="rId27" Type="http://schemas.openxmlformats.org/officeDocument/2006/relationships/tags" Target="../tags/tag509.xml"/><Relationship Id="rId30"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18.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1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4" name="圆角矩形 3"/>
          <p:cNvSpPr/>
          <p:nvPr/>
        </p:nvSpPr>
        <p:spPr>
          <a:xfrm>
            <a:off x="529449" y="2892354"/>
            <a:ext cx="2489176" cy="144513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Handling distributed coupled graphs while ensuring privacy and security.</a:t>
            </a:r>
          </a:p>
        </p:txBody>
      </p:sp>
      <p:sp>
        <p:nvSpPr>
          <p:cNvPr id="5" name="圆角矩形 4"/>
          <p:cNvSpPr/>
          <p:nvPr/>
        </p:nvSpPr>
        <p:spPr>
          <a:xfrm>
            <a:off x="4798915" y="2964240"/>
            <a:ext cx="2642059" cy="1301364"/>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Addressing domain</a:t>
            </a:r>
            <a:r>
              <a:rPr lang="zh-CN" altLang="en-US" sz="1600" b="1" dirty="0">
                <a:latin typeface="Arial" panose="020B0604020202090204" pitchFamily="34" charset="0"/>
                <a:cs typeface="Arial" panose="020B0604020202090204" pitchFamily="34" charset="0"/>
              </a:rPr>
              <a:t> </a:t>
            </a:r>
            <a:r>
              <a:rPr lang="en-US" altLang="zh-HK" sz="1600" b="1" dirty="0">
                <a:latin typeface="Arial" panose="020B0604020202090204" pitchFamily="34" charset="0"/>
                <a:cs typeface="Arial" panose="020B0604020202090204" pitchFamily="34" charset="0"/>
              </a:rPr>
              <a:t>heterogeneity with clustering and graph networks.</a:t>
            </a:r>
          </a:p>
        </p:txBody>
      </p:sp>
      <p:sp>
        <p:nvSpPr>
          <p:cNvPr id="6" name="圆角矩形 5"/>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CN" sz="1600" b="1" dirty="0">
                <a:latin typeface="Arial" panose="020B0604020202090204" pitchFamily="34" charset="0"/>
                <a:cs typeface="Arial" panose="020B0604020202090204" pitchFamily="34" charset="0"/>
                <a:sym typeface="+mn-ea"/>
              </a:rPr>
              <a:t>Sharing structural knowledge to handle non-IID graph data</a:t>
            </a:r>
          </a:p>
        </p:txBody>
      </p:sp>
      <p:sp>
        <p:nvSpPr>
          <p:cNvPr id="7" name="圆角矩形 6"/>
          <p:cNvSpPr/>
          <p:nvPr/>
        </p:nvSpPr>
        <p:spPr>
          <a:xfrm>
            <a:off x="6816001" y="4676495"/>
            <a:ext cx="2891324" cy="1430399"/>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Reducing overhead and privacy risks with intelligent graph sampling</a:t>
            </a:r>
          </a:p>
        </p:txBody>
      </p:sp>
      <p:sp>
        <p:nvSpPr>
          <p:cNvPr id="8" name="圆角矩形 7"/>
          <p:cNvSpPr/>
          <p:nvPr/>
        </p:nvSpPr>
        <p:spPr>
          <a:xfrm>
            <a:off x="2314727" y="4664514"/>
            <a:ext cx="2642059" cy="1430399"/>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Improving model performance with global self-supervision.</a:t>
            </a:r>
          </a:p>
        </p:txBody>
      </p:sp>
      <p:sp>
        <p:nvSpPr>
          <p:cNvPr id="9" name="右箭头 8"/>
          <p:cNvSpPr/>
          <p:nvPr/>
        </p:nvSpPr>
        <p:spPr>
          <a:xfrm>
            <a:off x="3257178" y="3477444"/>
            <a:ext cx="1167765" cy="170021"/>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p:cNvSpPr txBox="1"/>
          <p:nvPr/>
        </p:nvSpPr>
        <p:spPr>
          <a:xfrm>
            <a:off x="3257178" y="2788331"/>
            <a:ext cx="1406119" cy="646331"/>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Decentralized Graph Data Processing</a:t>
            </a:r>
            <a:endParaRPr lang="en-US" altLang="zh-HK" sz="1200" dirty="0">
              <a:solidFill>
                <a:srgbClr val="0E0E0E"/>
              </a:solidFill>
              <a:effectLst/>
              <a:latin typeface=".SF NS" panose="02020503050405090304"/>
            </a:endParaRPr>
          </a:p>
        </p:txBody>
      </p:sp>
      <p:sp>
        <p:nvSpPr>
          <p:cNvPr id="11" name="文本框 10"/>
          <p:cNvSpPr txBox="1"/>
          <p:nvPr/>
        </p:nvSpPr>
        <p:spPr>
          <a:xfrm>
            <a:off x="7720280" y="3093442"/>
            <a:ext cx="167684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Domain-aware Federated Learning</a:t>
            </a:r>
            <a:endParaRPr lang="en-US" altLang="zh-HK" sz="1200" dirty="0">
              <a:solidFill>
                <a:srgbClr val="0E0E0E"/>
              </a:solidFill>
              <a:effectLst/>
              <a:latin typeface=".SF NS" panose="02020503050405090304"/>
            </a:endParaRPr>
          </a:p>
        </p:txBody>
      </p:sp>
      <p:sp>
        <p:nvSpPr>
          <p:cNvPr id="12" name="右箭头 11"/>
          <p:cNvSpPr/>
          <p:nvPr/>
        </p:nvSpPr>
        <p:spPr>
          <a:xfrm>
            <a:off x="7781410" y="3513547"/>
            <a:ext cx="1554589" cy="132248"/>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p:cNvSpPr txBox="1"/>
          <p:nvPr/>
        </p:nvSpPr>
        <p:spPr>
          <a:xfrm>
            <a:off x="10393547" y="4557464"/>
            <a:ext cx="170676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Cross-client Knowledge Sharing</a:t>
            </a:r>
            <a:endParaRPr lang="en-US" altLang="zh-HK" sz="1200" dirty="0">
              <a:solidFill>
                <a:srgbClr val="0E0E0E"/>
              </a:solidFill>
              <a:effectLst/>
              <a:latin typeface=".SF NS" panose="02020503050405090304"/>
            </a:endParaRPr>
          </a:p>
        </p:txBody>
      </p:sp>
      <p:sp>
        <p:nvSpPr>
          <p:cNvPr id="14" name="文本框 13"/>
          <p:cNvSpPr txBox="1"/>
          <p:nvPr/>
        </p:nvSpPr>
        <p:spPr>
          <a:xfrm>
            <a:off x="5151984" y="4845018"/>
            <a:ext cx="1625035"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Global Knowledge Integration</a:t>
            </a:r>
            <a:endParaRPr lang="en-US" altLang="zh-HK" sz="1200" dirty="0">
              <a:solidFill>
                <a:srgbClr val="0E0E0E"/>
              </a:solidFill>
              <a:effectLst/>
              <a:latin typeface=".SF NS" panose="02020503050405090304"/>
            </a:endParaRPr>
          </a:p>
        </p:txBody>
      </p:sp>
      <p:sp>
        <p:nvSpPr>
          <p:cNvPr id="15" name="直角上箭头 14"/>
          <p:cNvSpPr/>
          <p:nvPr/>
        </p:nvSpPr>
        <p:spPr>
          <a:xfrm rot="5400000" flipV="1">
            <a:off x="9546586" y="4588410"/>
            <a:ext cx="1085850" cy="584013"/>
          </a:xfrm>
          <a:prstGeom prst="bentUpArrow">
            <a:avLst>
              <a:gd name="adj1" fmla="val 13316"/>
              <a:gd name="adj2" fmla="val 8718"/>
              <a:gd name="adj3" fmla="val 9768"/>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p:cNvSpPr/>
          <p:nvPr/>
        </p:nvSpPr>
        <p:spPr>
          <a:xfrm rot="10800000">
            <a:off x="5074790" y="5324390"/>
            <a:ext cx="1525209" cy="187730"/>
          </a:xfrm>
          <a:prstGeom prst="rightArrow">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p:cNvSpPr txBox="1"/>
          <p:nvPr/>
        </p:nvSpPr>
        <p:spPr>
          <a:xfrm>
            <a:off x="309724" y="241977"/>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Modeling</a:t>
            </a:r>
            <a:r>
              <a:rPr lang="zh-CN" altLang="en-US" sz="3200" dirty="0">
                <a:solidFill>
                  <a:schemeClr val="bg1"/>
                </a:solidFill>
              </a:rPr>
              <a:t> </a:t>
            </a:r>
            <a:r>
              <a:rPr lang="en-US" altLang="zh-CN" sz="3200" dirty="0">
                <a:solidFill>
                  <a:schemeClr val="bg1"/>
                </a:solidFill>
              </a:rPr>
              <a:t>in</a:t>
            </a:r>
            <a:r>
              <a:rPr lang="zh-CN" altLang="en-US" sz="3200" dirty="0">
                <a:solidFill>
                  <a:schemeClr val="bg1"/>
                </a:solidFill>
              </a:rPr>
              <a:t> </a:t>
            </a:r>
            <a:r>
              <a:rPr lang="en-US" altLang="zh-CN" sz="3200" dirty="0">
                <a:solidFill>
                  <a:schemeClr val="bg1"/>
                </a:solidFill>
              </a:rPr>
              <a:t>Federated Graph Neural Networks: Overview</a:t>
            </a:r>
            <a:r>
              <a:rPr lang="zh-CN" altLang="en-US" sz="3200" dirty="0">
                <a:solidFill>
                  <a:schemeClr val="bg1"/>
                </a:solidFill>
              </a:rPr>
              <a:t> </a:t>
            </a:r>
            <a:r>
              <a:rPr lang="en-US" altLang="zh-CN" sz="3200" dirty="0">
                <a:solidFill>
                  <a:schemeClr val="bg1"/>
                </a:solidFill>
              </a:rPr>
              <a:t>and Techniques</a:t>
            </a:r>
            <a:endParaRPr lang="zh-CN" altLang="en-US" sz="3200" dirty="0">
              <a:solidFill>
                <a:schemeClr val="bg1"/>
              </a:solidFill>
            </a:endParaRPr>
          </a:p>
        </p:txBody>
      </p:sp>
      <p:sp>
        <p:nvSpPr>
          <p:cNvPr id="2" name="文本框 1"/>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p:cNvSpPr txBox="1"/>
          <p:nvPr/>
        </p:nvSpPr>
        <p:spPr>
          <a:xfrm>
            <a:off x="8000853" y="4277001"/>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p:cNvSpPr txBox="1"/>
          <p:nvPr/>
        </p:nvSpPr>
        <p:spPr>
          <a:xfrm>
            <a:off x="3412728" y="4277001"/>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a:t>
            </a:fld>
            <a:endParaRPr lang="zh-HK" altLang="en-US" sz="1600"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251726" y="909000"/>
            <a:ext cx="4650700" cy="4728028"/>
          </a:xfrm>
          <a:prstGeom prst="rect">
            <a:avLst/>
          </a:prstGeom>
        </p:spPr>
      </p:pic>
      <p:sp>
        <p:nvSpPr>
          <p:cNvPr id="4" name="文字方塊 3"/>
          <p:cNvSpPr txBox="1"/>
          <p:nvPr/>
        </p:nvSpPr>
        <p:spPr>
          <a:xfrm>
            <a:off x="214779" y="5795111"/>
            <a:ext cx="4945221" cy="523220"/>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zh-HK" altLang="en-US" sz="1400" dirty="0">
                <a:latin typeface="Arial" panose="020B0604020202090204" pitchFamily="34" charset="0"/>
                <a:cs typeface="Arial" panose="020B0604020202090204" pitchFamily="34" charset="0"/>
              </a:rPr>
              <a:t>The general structure of federated learning on distributed graph data.</a:t>
            </a:r>
          </a:p>
        </p:txBody>
      </p:sp>
      <p:sp>
        <p:nvSpPr>
          <p:cNvPr id="6" name="文字方塊 5"/>
          <p:cNvSpPr txBox="1"/>
          <p:nvPr/>
        </p:nvSpPr>
        <p:spPr>
          <a:xfrm>
            <a:off x="4988376" y="1780454"/>
            <a:ext cx="6817349" cy="3149517"/>
          </a:xfrm>
          <a:prstGeom prst="rect">
            <a:avLst/>
          </a:prstGeom>
          <a:noFill/>
        </p:spPr>
        <p:txBody>
          <a:bodyPr wrap="square">
            <a:spAutoFit/>
          </a:bodyPr>
          <a:lstStyle/>
          <a:p>
            <a:pPr marL="285750" indent="-285750" algn="just">
              <a:lnSpc>
                <a:spcPct val="150000"/>
              </a:lnSpc>
              <a:spcBef>
                <a:spcPts val="2400"/>
              </a:spcBef>
              <a:buFont typeface="Wingdings" panose="05000000000000000000" pitchFamily="2" charset="2"/>
              <a:buChar char="Ø"/>
            </a:pPr>
            <a:r>
              <a:rPr lang="zh-HK" altLang="en-US" dirty="0">
                <a:latin typeface="Arial" panose="020B0604020202090204" pitchFamily="34" charset="0"/>
                <a:cs typeface="Arial" panose="020B0604020202090204" pitchFamily="34" charset="0"/>
              </a:rPr>
              <a:t>Each FL party possesses a subgraph of the global graph.</a:t>
            </a:r>
            <a:endParaRPr lang="en-US" altLang="zh-HK" dirty="0">
              <a:latin typeface="Arial" panose="020B0604020202090204" pitchFamily="34" charset="0"/>
              <a:cs typeface="Arial" panose="020B0604020202090204" pitchFamily="34" charset="0"/>
            </a:endParaRPr>
          </a:p>
          <a:p>
            <a:pPr marL="285750" indent="-285750" algn="just">
              <a:lnSpc>
                <a:spcPct val="150000"/>
              </a:lnSpc>
              <a:spcBef>
                <a:spcPts val="2400"/>
              </a:spcBef>
              <a:buFont typeface="Wingdings" panose="05000000000000000000" pitchFamily="2" charset="2"/>
              <a:buChar char="Ø"/>
            </a:pPr>
            <a:r>
              <a:rPr lang="zh-HK" altLang="en-US" dirty="0">
                <a:latin typeface="Arial" panose="020B0604020202090204" pitchFamily="34" charset="0"/>
                <a:cs typeface="Arial" panose="020B0604020202090204" pitchFamily="34" charset="0"/>
              </a:rPr>
              <a:t> </a:t>
            </a:r>
            <a:r>
              <a:rPr lang="en-US" altLang="zh-CN" dirty="0">
                <a:latin typeface="Arial" panose="020B0604020202090204" pitchFamily="34" charset="0"/>
                <a:cs typeface="Arial" panose="020B0604020202090204" pitchFamily="34" charset="0"/>
              </a:rPr>
              <a:t>A</a:t>
            </a:r>
            <a:r>
              <a:rPr lang="zh-HK" altLang="en-US" dirty="0">
                <a:latin typeface="Arial" panose="020B0604020202090204" pitchFamily="34" charset="0"/>
                <a:cs typeface="Arial" panose="020B0604020202090204" pitchFamily="34" charset="0"/>
              </a:rPr>
              <a:t> portion of topological information on the global graph is missing on the local graphs. </a:t>
            </a:r>
            <a:endParaRPr lang="en-US" altLang="zh-HK" dirty="0">
              <a:latin typeface="Arial" panose="020B0604020202090204" pitchFamily="34" charset="0"/>
              <a:cs typeface="Arial" panose="020B0604020202090204" pitchFamily="34" charset="0"/>
            </a:endParaRPr>
          </a:p>
          <a:p>
            <a:pPr algn="just">
              <a:lnSpc>
                <a:spcPct val="150000"/>
              </a:lnSpc>
              <a:spcBef>
                <a:spcPts val="2400"/>
              </a:spcBef>
            </a:pPr>
            <a:r>
              <a:rPr lang="zh-HK" altLang="en-US" b="1" dirty="0">
                <a:latin typeface="Arial" panose="020B0604020202090204" pitchFamily="34" charset="0"/>
                <a:cs typeface="Arial" panose="020B0604020202090204" pitchFamily="34" charset="0"/>
              </a:rPr>
              <a:t>Some edges on the global graph connect nodes held by different FL parties, so none of the parties can utilize these edges when training.</a:t>
            </a:r>
          </a:p>
        </p:txBody>
      </p:sp>
      <p:sp>
        <p:nvSpPr>
          <p:cNvPr id="3"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5FA64-9A7E-46B2-E21C-344FE7E4A46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AC76AAA-EE13-7475-79A5-88D380871A86}"/>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54C65C25-FA9C-E698-AA00-DC918DD520E6}"/>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18349610-4532-9ED9-C4AD-98DD7EF4D9E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AD5E6660-2593-9261-160C-947801EF57D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49D62FBA-ED64-40AE-CB46-13CE6476CAA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9923FF67-092A-EDD0-9506-11B9FABF4E3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100</a:t>
            </a:fld>
            <a:endParaRPr lang="zh-HK" altLang="en-US" sz="1600" dirty="0">
              <a:solidFill>
                <a:schemeClr val="bg1"/>
              </a:solidFill>
            </a:endParaRPr>
          </a:p>
        </p:txBody>
      </p:sp>
      <p:pic>
        <p:nvPicPr>
          <p:cNvPr id="5" name="圖片 4">
            <a:extLst>
              <a:ext uri="{FF2B5EF4-FFF2-40B4-BE49-F238E27FC236}">
                <a16:creationId xmlns:a16="http://schemas.microsoft.com/office/drawing/2014/main" id="{937575EC-FF3D-4F03-9136-0583AA68E4AE}"/>
              </a:ext>
            </a:extLst>
          </p:cNvPr>
          <p:cNvPicPr>
            <a:picLocks noChangeAspect="1"/>
          </p:cNvPicPr>
          <p:nvPr/>
        </p:nvPicPr>
        <p:blipFill>
          <a:blip r:embed="rId3"/>
          <a:stretch>
            <a:fillRect/>
          </a:stretch>
        </p:blipFill>
        <p:spPr>
          <a:xfrm>
            <a:off x="480000" y="1697985"/>
            <a:ext cx="4914629" cy="3462029"/>
          </a:xfrm>
          <a:prstGeom prst="rect">
            <a:avLst/>
          </a:prstGeom>
        </p:spPr>
      </p:pic>
      <p:sp>
        <p:nvSpPr>
          <p:cNvPr id="2" name="文字方塊 1">
            <a:extLst>
              <a:ext uri="{FF2B5EF4-FFF2-40B4-BE49-F238E27FC236}">
                <a16:creationId xmlns:a16="http://schemas.microsoft.com/office/drawing/2014/main" id="{1B29E091-4B04-08C5-75E9-78BA85E4A566}"/>
              </a:ext>
            </a:extLst>
          </p:cNvPr>
          <p:cNvSpPr txBox="1"/>
          <p:nvPr/>
        </p:nvSpPr>
        <p:spPr>
          <a:xfrm>
            <a:off x="-1" y="720001"/>
            <a:ext cx="11441831" cy="456472"/>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Local GCN Training by Clients</a:t>
            </a:r>
            <a:r>
              <a:rPr lang="en-US" altLang="zh-CN" b="1" dirty="0">
                <a:latin typeface="Arial" panose="020B0604020202020204" pitchFamily="34" charset="0"/>
                <a:cs typeface="Arial" panose="020B0604020202020204" pitchFamily="34" charset="0"/>
              </a:rPr>
              <a:t>:</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GCN Construction</a:t>
            </a:r>
            <a:endParaRPr lang="en-US" altLang="zh-HK"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23A159A5-0B5A-8F8C-D663-9F775E43C460}"/>
              </a:ext>
            </a:extLst>
          </p:cNvPr>
          <p:cNvSpPr/>
          <p:nvPr/>
        </p:nvSpPr>
        <p:spPr>
          <a:xfrm>
            <a:off x="777314" y="2493116"/>
            <a:ext cx="4320000" cy="7918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0BF23D80-C1C6-F97B-698A-F62AD4169D08}"/>
                  </a:ext>
                </a:extLst>
              </p:cNvPr>
              <p:cNvSpPr txBox="1"/>
              <p:nvPr/>
            </p:nvSpPr>
            <p:spPr>
              <a:xfrm>
                <a:off x="5395688" y="1662633"/>
                <a:ext cx="6410037" cy="1912639"/>
              </a:xfrm>
              <a:prstGeom prst="rect">
                <a:avLst/>
              </a:prstGeom>
              <a:noFill/>
            </p:spPr>
            <p:txBody>
              <a:bodyPr wrap="square">
                <a:spAutoFit/>
              </a:bodyPr>
              <a:lstStyle/>
              <a:p>
                <a:pPr>
                  <a:lnSpc>
                    <a:spcPct val="150000"/>
                  </a:lnSpc>
                </a:pPr>
                <a:r>
                  <a:rPr lang="zh-HK" altLang="en-US" dirty="0">
                    <a:latin typeface="Arial" panose="020B0604020202020204" pitchFamily="34" charset="0"/>
                    <a:cs typeface="Arial" panose="020B0604020202020204" pitchFamily="34" charset="0"/>
                  </a:rPr>
                  <a:t>Then, </a:t>
                </a:r>
                <a:r>
                  <a:rPr lang="en-US" altLang="zh-HK" dirty="0" err="1">
                    <a:latin typeface="Arial" panose="020B0604020202020204" pitchFamily="34" charset="0"/>
                    <a:cs typeface="Arial" panose="020B0604020202020204" pitchFamily="34" charset="0"/>
                  </a:rPr>
                  <a:t>FedGraph</a:t>
                </a:r>
                <a:r>
                  <a:rPr lang="zh-HK" altLang="en-US" dirty="0">
                    <a:latin typeface="Arial" panose="020B0604020202020204" pitchFamily="34" charset="0"/>
                    <a:cs typeface="Arial" panose="020B0604020202020204" pitchFamily="34" charset="0"/>
                  </a:rPr>
                  <a:t> iteratively construct</a:t>
                </a:r>
                <a:r>
                  <a:rPr lang="en-US" altLang="zh-HK" dirty="0">
                    <a:latin typeface="Arial" panose="020B0604020202020204" pitchFamily="34" charset="0"/>
                    <a:cs typeface="Arial" panose="020B0604020202020204" pitchFamily="34" charset="0"/>
                  </a:rPr>
                  <a:t>s</a:t>
                </a:r>
                <a:r>
                  <a:rPr lang="zh-HK" altLang="en-US" dirty="0">
                    <a:latin typeface="Arial" panose="020B0604020202020204" pitchFamily="34" charset="0"/>
                    <a:cs typeface="Arial" panose="020B0604020202020204" pitchFamily="34" charset="0"/>
                  </a:rPr>
                  <a:t> other GCN layers in a backward direction. For each node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𝑣</m:t>
                    </m:r>
                  </m:oMath>
                </a14:m>
                <a:r>
                  <a:rPr lang="zh-HK" altLang="en-US" dirty="0">
                    <a:latin typeface="Arial" panose="020B0604020202020204" pitchFamily="34" charset="0"/>
                    <a:cs typeface="Arial" panose="020B0604020202020204" pitchFamily="34" charset="0"/>
                  </a:rPr>
                  <a:t> in the </a:t>
                </a:r>
                <a14:m>
                  <m:oMath xmlns:m="http://schemas.openxmlformats.org/officeDocument/2006/math">
                    <m:r>
                      <a:rPr lang="zh-HK" altLang="en-US"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𝑙</m:t>
                    </m:r>
                    <m:r>
                      <a:rPr lang="zh-HK" altLang="en-US" i="1" dirty="0" smtClean="0">
                        <a:latin typeface="Cambria Math" panose="02040503050406030204" pitchFamily="18" charset="0"/>
                        <a:cs typeface="Arial" panose="020B0604020202020204" pitchFamily="34" charset="0"/>
                      </a:rPr>
                      <m:t>+1)</m:t>
                    </m:r>
                  </m:oMath>
                </a14:m>
                <a:r>
                  <a:rPr lang="zh-HK" altLang="en-US" dirty="0">
                    <a:latin typeface="Arial" panose="020B0604020202020204" pitchFamily="34" charset="0"/>
                    <a:cs typeface="Arial" panose="020B0604020202020204" pitchFamily="34" charset="0"/>
                  </a:rPr>
                  <a:t> th layer, we randomly select a subset </a:t>
                </a:r>
                <a14:m>
                  <m:oMath xmlns:m="http://schemas.openxmlformats.org/officeDocument/2006/math">
                    <m:sSubSup>
                      <m:sSubSupPr>
                        <m:ctrlPr>
                          <a:rPr lang="zh-HK" altLang="en-US" i="1" dirty="0" smtClean="0">
                            <a:latin typeface="Cambria Math" panose="02040503050406030204" pitchFamily="18" charset="0"/>
                            <a:cs typeface="Arial" panose="020B0604020202020204" pitchFamily="34" charset="0"/>
                          </a:rPr>
                        </m:ctrlPr>
                      </m:sSubSupPr>
                      <m:e>
                        <m:r>
                          <a:rPr lang="zh-HK" altLang="en-US" i="1" dirty="0" smtClean="0">
                            <a:latin typeface="Cambria Math" panose="02040503050406030204" pitchFamily="18" charset="0"/>
                            <a:cs typeface="Arial" panose="020B0604020202020204" pitchFamily="34" charset="0"/>
                          </a:rPr>
                          <m:t>𝑁</m:t>
                        </m:r>
                      </m:e>
                      <m:sub>
                        <m:r>
                          <a:rPr lang="zh-HK" altLang="en-US" i="1" dirty="0" smtClean="0">
                            <a:latin typeface="Cambria Math" panose="02040503050406030204" pitchFamily="18" charset="0"/>
                            <a:cs typeface="Arial" panose="020B0604020202020204" pitchFamily="34" charset="0"/>
                          </a:rPr>
                          <m:t>𝑖</m:t>
                        </m:r>
                      </m:sub>
                      <m:sup>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𝑙</m:t>
                            </m:r>
                          </m:e>
                        </m:d>
                      </m:sup>
                    </m:sSubSup>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𝑣</m:t>
                        </m:r>
                      </m:e>
                    </m:d>
                  </m:oMath>
                </a14:m>
                <a:r>
                  <a:rPr lang="zh-HK" altLang="en-US" dirty="0">
                    <a:latin typeface="Arial" panose="020B0604020202020204" pitchFamily="34" charset="0"/>
                    <a:cs typeface="Arial" panose="020B0604020202020204" pitchFamily="34" charset="0"/>
                  </a:rPr>
                  <a:t>of its neighbors into the l th layer with a probability </a:t>
                </a:r>
                <a14:m>
                  <m:oMath xmlns:m="http://schemas.openxmlformats.org/officeDocument/2006/math">
                    <m:sSubSup>
                      <m:sSubSupPr>
                        <m:ctrlPr>
                          <a:rPr lang="zh-HK" altLang="en-US" i="1" dirty="0" smtClean="0">
                            <a:latin typeface="Cambria Math" panose="02040503050406030204" pitchFamily="18" charset="0"/>
                            <a:cs typeface="Arial" panose="020B0604020202020204" pitchFamily="34" charset="0"/>
                          </a:rPr>
                        </m:ctrlPr>
                      </m:sSubSupPr>
                      <m:e>
                        <m:r>
                          <a:rPr lang="zh-HK" altLang="en-US" i="1" dirty="0" smtClean="0">
                            <a:latin typeface="Cambria Math" panose="02040503050406030204" pitchFamily="18" charset="0"/>
                            <a:cs typeface="Arial" panose="020B0604020202020204" pitchFamily="34" charset="0"/>
                          </a:rPr>
                          <m:t>𝑝</m:t>
                        </m:r>
                      </m:e>
                      <m:sub>
                        <m:r>
                          <a:rPr lang="zh-HK" altLang="en-US" i="1" dirty="0" smtClean="0">
                            <a:latin typeface="Cambria Math" panose="02040503050406030204" pitchFamily="18" charset="0"/>
                            <a:cs typeface="Arial" panose="020B0604020202020204" pitchFamily="34" charset="0"/>
                          </a:rPr>
                          <m:t>𝑖</m:t>
                        </m:r>
                      </m:sub>
                      <m:sup>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𝑙</m:t>
                            </m:r>
                          </m:e>
                        </m:d>
                      </m:sup>
                    </m:sSubSup>
                  </m:oMath>
                </a14:m>
                <a:r>
                  <a:rPr lang="zh-HK" altLang="en-US" dirty="0">
                    <a:latin typeface="Arial" panose="020B0604020202020204" pitchFamily="34" charset="0"/>
                    <a:cs typeface="Arial" panose="020B0604020202020204" pitchFamily="34" charset="0"/>
                  </a:rPr>
                  <a:t>. </a:t>
                </a:r>
              </a:p>
            </p:txBody>
          </p:sp>
        </mc:Choice>
        <mc:Fallback>
          <p:sp>
            <p:nvSpPr>
              <p:cNvPr id="4" name="文字方塊 3">
                <a:extLst>
                  <a:ext uri="{FF2B5EF4-FFF2-40B4-BE49-F238E27FC236}">
                    <a16:creationId xmlns:a16="http://schemas.microsoft.com/office/drawing/2014/main" id="{0BF23D80-C1C6-F97B-698A-F62AD4169D08}"/>
                  </a:ext>
                </a:extLst>
              </p:cNvPr>
              <p:cNvSpPr txBox="1">
                <a:spLocks noRot="1" noChangeAspect="1" noMove="1" noResize="1" noEditPoints="1" noAdjustHandles="1" noChangeArrowheads="1" noChangeShapeType="1" noTextEdit="1"/>
              </p:cNvSpPr>
              <p:nvPr/>
            </p:nvSpPr>
            <p:spPr>
              <a:xfrm>
                <a:off x="5395688" y="1662633"/>
                <a:ext cx="6410037" cy="1912639"/>
              </a:xfrm>
              <a:prstGeom prst="rect">
                <a:avLst/>
              </a:prstGeom>
              <a:blipFill>
                <a:blip r:embed="rId4"/>
                <a:stretch>
                  <a:fillRect l="-791" r="-395" b="-2649"/>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256008329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3B6F4-F931-B75B-87FD-345A94C9EFA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83D2833-F9EC-93B2-C1C1-F54AD8CB0142}"/>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F2B026A6-E555-75C2-7BA9-09486B651323}"/>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908260FE-130E-AC82-8675-F3D3997ABD7B}"/>
              </a:ext>
            </a:extLst>
          </p:cNvPr>
          <p:cNvGrpSpPr/>
          <p:nvPr/>
        </p:nvGrpSpPr>
        <p:grpSpPr>
          <a:xfrm>
            <a:off x="-17830" y="6563096"/>
            <a:ext cx="12192001" cy="304800"/>
            <a:chOff x="0" y="6569404"/>
            <a:chExt cx="9144000" cy="288000"/>
          </a:xfrm>
        </p:grpSpPr>
        <p:sp>
          <p:nvSpPr>
            <p:cNvPr id="13" name="矩形 12">
              <a:extLst>
                <a:ext uri="{FF2B5EF4-FFF2-40B4-BE49-F238E27FC236}">
                  <a16:creationId xmlns:a16="http://schemas.microsoft.com/office/drawing/2014/main" id="{F164C723-972F-CD13-8B5B-5E77FD1FCC5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89C6AAFF-91B6-4C37-98D8-54F7417FF7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877B89BA-67BF-A7F2-D9B3-C774CEAC032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101</a:t>
            </a:fld>
            <a:endParaRPr lang="zh-HK" altLang="en-US" sz="1600" dirty="0">
              <a:solidFill>
                <a:schemeClr val="bg1"/>
              </a:solidFill>
            </a:endParaRPr>
          </a:p>
        </p:txBody>
      </p:sp>
      <p:pic>
        <p:nvPicPr>
          <p:cNvPr id="5" name="圖片 4">
            <a:extLst>
              <a:ext uri="{FF2B5EF4-FFF2-40B4-BE49-F238E27FC236}">
                <a16:creationId xmlns:a16="http://schemas.microsoft.com/office/drawing/2014/main" id="{F130F232-E054-31D1-AB80-BD0E4493D438}"/>
              </a:ext>
            </a:extLst>
          </p:cNvPr>
          <p:cNvPicPr>
            <a:picLocks noChangeAspect="1"/>
          </p:cNvPicPr>
          <p:nvPr/>
        </p:nvPicPr>
        <p:blipFill>
          <a:blip r:embed="rId3"/>
          <a:stretch>
            <a:fillRect/>
          </a:stretch>
        </p:blipFill>
        <p:spPr>
          <a:xfrm>
            <a:off x="480000" y="1697985"/>
            <a:ext cx="4914629" cy="3462029"/>
          </a:xfrm>
          <a:prstGeom prst="rect">
            <a:avLst/>
          </a:prstGeom>
        </p:spPr>
      </p:pic>
      <p:sp>
        <p:nvSpPr>
          <p:cNvPr id="2" name="文字方塊 1">
            <a:extLst>
              <a:ext uri="{FF2B5EF4-FFF2-40B4-BE49-F238E27FC236}">
                <a16:creationId xmlns:a16="http://schemas.microsoft.com/office/drawing/2014/main" id="{93C80ABB-0D8F-3A88-29B8-CE0D8E0B5E83}"/>
              </a:ext>
            </a:extLst>
          </p:cNvPr>
          <p:cNvSpPr txBox="1"/>
          <p:nvPr/>
        </p:nvSpPr>
        <p:spPr>
          <a:xfrm>
            <a:off x="-1" y="720001"/>
            <a:ext cx="11441831" cy="456472"/>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Local GCN Training by Clients</a:t>
            </a:r>
            <a:r>
              <a:rPr lang="en-US" altLang="zh-CN" b="1" dirty="0">
                <a:latin typeface="Arial" panose="020B0604020202020204" pitchFamily="34" charset="0"/>
                <a:cs typeface="Arial" panose="020B0604020202020204" pitchFamily="34" charset="0"/>
              </a:rPr>
              <a:t>:</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GCN Construction</a:t>
            </a:r>
            <a:endParaRPr lang="en-US" altLang="zh-HK"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7C7837B7-768B-4F6E-3980-901A6CAB3276}"/>
              </a:ext>
            </a:extLst>
          </p:cNvPr>
          <p:cNvSpPr/>
          <p:nvPr/>
        </p:nvSpPr>
        <p:spPr>
          <a:xfrm>
            <a:off x="777314" y="3285000"/>
            <a:ext cx="4526686" cy="93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4B88D85B-E547-E9A9-6C50-F6714BE63E7D}"/>
                  </a:ext>
                </a:extLst>
              </p:cNvPr>
              <p:cNvSpPr txBox="1"/>
              <p:nvPr/>
            </p:nvSpPr>
            <p:spPr>
              <a:xfrm>
                <a:off x="5394629" y="1915494"/>
                <a:ext cx="6550827" cy="1919180"/>
              </a:xfrm>
              <a:prstGeom prst="rect">
                <a:avLst/>
              </a:prstGeom>
              <a:noFill/>
            </p:spPr>
            <p:txBody>
              <a:bodyPr wrap="square">
                <a:spAutoFit/>
              </a:bodyPr>
              <a:lstStyle/>
              <a:p>
                <a:pPr algn="just">
                  <a:lnSpc>
                    <a:spcPct val="150000"/>
                  </a:lnSpc>
                </a:pPr>
                <a:r>
                  <a:rPr lang="en-US" altLang="zh-HK" dirty="0" err="1">
                    <a:latin typeface="Arial" panose="020B0604020202020204" pitchFamily="34" charset="0"/>
                    <a:cs typeface="Arial" panose="020B0604020202020204" pitchFamily="34" charset="0"/>
                  </a:rPr>
                  <a:t>FedGraph</a:t>
                </a:r>
                <a:r>
                  <a:rPr lang="en-US" altLang="zh-HK" dirty="0">
                    <a:latin typeface="Arial" panose="020B0604020202020204" pitchFamily="34" charset="0"/>
                    <a:cs typeface="Arial" panose="020B0604020202020204" pitchFamily="34" charset="0"/>
                  </a:rPr>
                  <a:t> </a:t>
                </a:r>
                <a:r>
                  <a:rPr lang="zh-HK" altLang="en-US" dirty="0">
                    <a:latin typeface="Arial" panose="020B0604020202020204" pitchFamily="34" charset="0"/>
                    <a:cs typeface="Arial" panose="020B0604020202020204" pitchFamily="34" charset="0"/>
                  </a:rPr>
                  <a:t>create</a:t>
                </a:r>
                <a:r>
                  <a:rPr lang="en-US" altLang="zh-CN" dirty="0">
                    <a:latin typeface="Arial" panose="020B0604020202020204" pitchFamily="34" charset="0"/>
                    <a:cs typeface="Arial" panose="020B0604020202020204" pitchFamily="34" charset="0"/>
                  </a:rPr>
                  <a:t>s</a:t>
                </a:r>
                <a:r>
                  <a:rPr lang="zh-HK" altLang="en-US" dirty="0">
                    <a:latin typeface="Arial" panose="020B0604020202020204" pitchFamily="34" charset="0"/>
                    <a:cs typeface="Arial" panose="020B0604020202020204" pitchFamily="34" charset="0"/>
                  </a:rPr>
                  <a:t> a matrix </a:t>
                </a:r>
                <a14:m>
                  <m:oMath xmlns:m="http://schemas.openxmlformats.org/officeDocument/2006/math">
                    <m:sSubSup>
                      <m:sSubSupPr>
                        <m:ctrlPr>
                          <a:rPr lang="zh-HK" altLang="en-US" i="1" dirty="0" smtClean="0">
                            <a:latin typeface="Cambria Math" panose="02040503050406030204" pitchFamily="18" charset="0"/>
                          </a:rPr>
                        </m:ctrlPr>
                      </m:sSubSupPr>
                      <m:e>
                        <m:acc>
                          <m:accPr>
                            <m:chr m:val="̃"/>
                            <m:ctrlPr>
                              <a:rPr lang="zh-HK" altLang="en-US" i="1" dirty="0" smtClean="0">
                                <a:latin typeface="Cambria Math" panose="02040503050406030204" pitchFamily="18" charset="0"/>
                              </a:rPr>
                            </m:ctrlPr>
                          </m:accPr>
                          <m:e>
                            <m:r>
                              <a:rPr lang="zh-HK" altLang="en-US" i="1" dirty="0">
                                <a:latin typeface="Cambria Math" panose="02040503050406030204" pitchFamily="18" charset="0"/>
                              </a:rPr>
                              <m:t>𝑄</m:t>
                            </m:r>
                          </m:e>
                        </m:acc>
                      </m:e>
                      <m:sub>
                        <m:r>
                          <a:rPr lang="zh-HK" altLang="en-US" i="1" dirty="0" smtClean="0">
                            <a:latin typeface="Cambria Math" panose="02040503050406030204" pitchFamily="18" charset="0"/>
                          </a:rPr>
                          <m:t>𝑖</m:t>
                        </m:r>
                      </m:sub>
                      <m:sup>
                        <m:d>
                          <m:dPr>
                            <m:ctrlPr>
                              <a:rPr lang="zh-HK" altLang="en-US" i="1" dirty="0" smtClean="0">
                                <a:latin typeface="Cambria Math" panose="02040503050406030204" pitchFamily="18" charset="0"/>
                              </a:rPr>
                            </m:ctrlPr>
                          </m:dPr>
                          <m:e>
                            <m:r>
                              <a:rPr lang="zh-HK" altLang="en-US" i="1" dirty="0" smtClean="0">
                                <a:latin typeface="Cambria Math" panose="02040503050406030204" pitchFamily="18" charset="0"/>
                              </a:rPr>
                              <m:t>𝑙</m:t>
                            </m:r>
                          </m:e>
                        </m:d>
                      </m:sup>
                    </m:sSubSup>
                  </m:oMath>
                </a14:m>
                <a:r>
                  <a:rPr lang="zh-HK" altLang="en-US" dirty="0">
                    <a:latin typeface="Arial" panose="020B0604020202020204" pitchFamily="34" charset="0"/>
                    <a:cs typeface="Arial" panose="020B0604020202020204" pitchFamily="34" charset="0"/>
                  </a:rPr>
                  <a:t> to replace </a:t>
                </a:r>
                <a14:m>
                  <m:oMath xmlns:m="http://schemas.openxmlformats.org/officeDocument/2006/math">
                    <m:r>
                      <a:rPr lang="zh-HK" altLang="en-US" i="1" dirty="0" smtClean="0">
                        <a:latin typeface="Cambria Math" panose="02040503050406030204" pitchFamily="18" charset="0"/>
                      </a:rPr>
                      <m:t>𝑄</m:t>
                    </m:r>
                  </m:oMath>
                </a14:m>
                <a:r>
                  <a:rPr lang="zh-HK" altLang="en-US" dirty="0">
                    <a:latin typeface="Arial" panose="020B0604020202020204" pitchFamily="34" charset="0"/>
                    <a:cs typeface="Arial" panose="020B0604020202020204" pitchFamily="34" charset="0"/>
                  </a:rPr>
                  <a:t> in (7), where </a:t>
                </a:r>
                <a14:m>
                  <m:oMath xmlns:m="http://schemas.openxmlformats.org/officeDocument/2006/math">
                    <m:sSub>
                      <m:sSubPr>
                        <m:ctrlPr>
                          <a:rPr lang="zh-HK" altLang="en-US" i="1" dirty="0" smtClean="0">
                            <a:latin typeface="Cambria Math" panose="02040503050406030204" pitchFamily="18" charset="0"/>
                          </a:rPr>
                        </m:ctrlPr>
                      </m:sSubPr>
                      <m:e>
                        <m:r>
                          <a:rPr lang="zh-HK" altLang="en-US" i="1" dirty="0" smtClean="0">
                            <a:latin typeface="Cambria Math" panose="02040503050406030204" pitchFamily="18" charset="0"/>
                          </a:rPr>
                          <m:t>𝑉</m:t>
                        </m:r>
                      </m:e>
                      <m:sub>
                        <m:r>
                          <a:rPr lang="zh-HK" altLang="en-US" i="1" dirty="0" smtClean="0">
                            <a:latin typeface="Cambria Math" panose="02040503050406030204" pitchFamily="18" charset="0"/>
                          </a:rPr>
                          <m:t>𝑖</m:t>
                        </m:r>
                      </m:sub>
                    </m:sSub>
                  </m:oMath>
                </a14:m>
                <a:r>
                  <a:rPr lang="zh-HK" altLang="en-US" dirty="0">
                    <a:latin typeface="Arial" panose="020B0604020202020204" pitchFamily="34" charset="0"/>
                    <a:cs typeface="Arial" panose="020B0604020202020204" pitchFamily="34" charset="0"/>
                  </a:rPr>
                  <a:t> </a:t>
                </a:r>
                <a14:m>
                  <m:oMath xmlns:m="http://schemas.openxmlformats.org/officeDocument/2006/math">
                    <m:r>
                      <a:rPr lang="zh-HK" altLang="en-US" i="1" dirty="0" smtClean="0">
                        <a:latin typeface="Cambria Math" panose="02040503050406030204" pitchFamily="18" charset="0"/>
                      </a:rPr>
                      <m:t>(</m:t>
                    </m:r>
                    <m:r>
                      <a:rPr lang="zh-HK" altLang="en-US" i="1" dirty="0" smtClean="0">
                        <a:latin typeface="Cambria Math" panose="02040503050406030204" pitchFamily="18" charset="0"/>
                      </a:rPr>
                      <m:t>𝑣</m:t>
                    </m:r>
                    <m:r>
                      <a:rPr lang="zh-HK" altLang="en-US" i="1" dirty="0" smtClean="0">
                        <a:latin typeface="Cambria Math" panose="02040503050406030204" pitchFamily="18" charset="0"/>
                      </a:rPr>
                      <m:t>)</m:t>
                    </m:r>
                  </m:oMath>
                </a14:m>
                <a:r>
                  <a:rPr lang="zh-HK" altLang="en-US" dirty="0">
                    <a:latin typeface="Arial" panose="020B0604020202020204" pitchFamily="34" charset="0"/>
                    <a:cs typeface="Arial" panose="020B0604020202020204" pitchFamily="34" charset="0"/>
                  </a:rPr>
                  <a:t> denotes the set of neighbors of node v in the original graph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𝐺</m:t>
                        </m:r>
                      </m:e>
                      <m:sub>
                        <m:r>
                          <a:rPr lang="zh-HK" altLang="en-US" i="1" dirty="0" smtClean="0">
                            <a:latin typeface="Cambria Math" panose="02040503050406030204" pitchFamily="18" charset="0"/>
                            <a:cs typeface="Arial" panose="020B0604020202020204" pitchFamily="34" charset="0"/>
                          </a:rPr>
                          <m:t>𝑖</m:t>
                        </m:r>
                      </m:sub>
                    </m:sSub>
                  </m:oMath>
                </a14:m>
                <a:r>
                  <a:rPr lang="zh-HK" altLang="en-US" dirty="0">
                    <a:latin typeface="Arial" panose="020B0604020202020204" pitchFamily="34" charset="0"/>
                    <a:cs typeface="Arial" panose="020B0604020202020204" pitchFamily="34" charset="0"/>
                  </a:rPr>
                  <a:t>. The matrix </a:t>
                </a:r>
                <a14:m>
                  <m:oMath xmlns:m="http://schemas.openxmlformats.org/officeDocument/2006/math">
                    <m:sSubSup>
                      <m:sSubSupPr>
                        <m:ctrlPr>
                          <a:rPr lang="zh-HK" altLang="en-US" i="1" dirty="0">
                            <a:latin typeface="Cambria Math" panose="02040503050406030204" pitchFamily="18" charset="0"/>
                          </a:rPr>
                        </m:ctrlPr>
                      </m:sSubSupPr>
                      <m:e>
                        <m:acc>
                          <m:accPr>
                            <m:chr m:val="̃"/>
                            <m:ctrlPr>
                              <a:rPr lang="zh-HK" altLang="en-US" i="1" dirty="0">
                                <a:latin typeface="Cambria Math" panose="02040503050406030204" pitchFamily="18" charset="0"/>
                              </a:rPr>
                            </m:ctrlPr>
                          </m:accPr>
                          <m:e>
                            <m:r>
                              <a:rPr lang="zh-HK" altLang="en-US" i="1" dirty="0">
                                <a:latin typeface="Cambria Math" panose="02040503050406030204" pitchFamily="18" charset="0"/>
                              </a:rPr>
                              <m:t>𝑄</m:t>
                            </m:r>
                          </m:e>
                        </m:acc>
                      </m:e>
                      <m:sub>
                        <m:r>
                          <a:rPr lang="zh-HK" altLang="en-US" i="1" dirty="0">
                            <a:latin typeface="Cambria Math" panose="02040503050406030204" pitchFamily="18" charset="0"/>
                          </a:rPr>
                          <m:t>𝑖</m:t>
                        </m:r>
                      </m:sub>
                      <m:sup>
                        <m:d>
                          <m:dPr>
                            <m:ctrlPr>
                              <a:rPr lang="zh-HK" altLang="en-US" i="1" dirty="0">
                                <a:latin typeface="Cambria Math" panose="02040503050406030204" pitchFamily="18" charset="0"/>
                              </a:rPr>
                            </m:ctrlPr>
                          </m:dPr>
                          <m:e>
                            <m:r>
                              <a:rPr lang="zh-HK" altLang="en-US" i="1" dirty="0">
                                <a:latin typeface="Cambria Math" panose="02040503050406030204" pitchFamily="18" charset="0"/>
                              </a:rPr>
                              <m:t>𝑙</m:t>
                            </m:r>
                          </m:e>
                        </m:d>
                      </m:sup>
                    </m:sSubSup>
                    <m:r>
                      <a:rPr lang="zh-HK" altLang="en-US" i="1" dirty="0">
                        <a:latin typeface="Cambria Math" panose="02040503050406030204" pitchFamily="18" charset="0"/>
                      </a:rPr>
                      <m:t> </m:t>
                    </m:r>
                  </m:oMath>
                </a14:m>
                <a:r>
                  <a:rPr lang="zh-HK" altLang="en-US" dirty="0">
                    <a:latin typeface="Arial" panose="020B0604020202020204" pitchFamily="34" charset="0"/>
                    <a:cs typeface="Arial" panose="020B0604020202020204" pitchFamily="34" charset="0"/>
                  </a:rPr>
                  <a:t>describes the updated adjacent relation after sampling, and it will be used for feature aggregation later. </a:t>
                </a:r>
              </a:p>
            </p:txBody>
          </p:sp>
        </mc:Choice>
        <mc:Fallback>
          <p:sp>
            <p:nvSpPr>
              <p:cNvPr id="6" name="文字方塊 5">
                <a:extLst>
                  <a:ext uri="{FF2B5EF4-FFF2-40B4-BE49-F238E27FC236}">
                    <a16:creationId xmlns:a16="http://schemas.microsoft.com/office/drawing/2014/main" id="{4B88D85B-E547-E9A9-6C50-F6714BE63E7D}"/>
                  </a:ext>
                </a:extLst>
              </p:cNvPr>
              <p:cNvSpPr txBox="1">
                <a:spLocks noRot="1" noChangeAspect="1" noMove="1" noResize="1" noEditPoints="1" noAdjustHandles="1" noChangeArrowheads="1" noChangeShapeType="1" noTextEdit="1"/>
              </p:cNvSpPr>
              <p:nvPr/>
            </p:nvSpPr>
            <p:spPr>
              <a:xfrm>
                <a:off x="5394629" y="1915494"/>
                <a:ext cx="6550827" cy="1919180"/>
              </a:xfrm>
              <a:prstGeom prst="rect">
                <a:avLst/>
              </a:prstGeom>
              <a:blipFill>
                <a:blip r:embed="rId4"/>
                <a:stretch>
                  <a:fillRect l="-774" r="-1741" b="-3947"/>
                </a:stretch>
              </a:blipFill>
            </p:spPr>
            <p:txBody>
              <a:bodyPr/>
              <a:lstStyle/>
              <a:p>
                <a:r>
                  <a:rPr lang="zh-HK" altLang="en-US">
                    <a:noFill/>
                  </a:rPr>
                  <a:t> </a:t>
                </a:r>
              </a:p>
            </p:txBody>
          </p:sp>
        </mc:Fallback>
      </mc:AlternateContent>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F1825DF5-3816-F122-0E60-A6BF09F19C26}"/>
                  </a:ext>
                </a:extLst>
              </p:cNvPr>
              <p:cNvSpPr txBox="1"/>
              <p:nvPr/>
            </p:nvSpPr>
            <p:spPr>
              <a:xfrm>
                <a:off x="5584334" y="4190238"/>
                <a:ext cx="6127666" cy="973536"/>
              </a:xfrm>
              <a:prstGeom prst="rect">
                <a:avLst/>
              </a:prstGeom>
              <a:noFill/>
            </p:spPr>
            <p:txBody>
              <a:bodyPr wrap="square">
                <a:spAutoFit/>
              </a:bodyPr>
              <a:lstStyle/>
              <a:p>
                <a:pPr algn="just">
                  <a:lnSpc>
                    <a:spcPct val="150000"/>
                  </a:lnSpc>
                </a:pPr>
                <a:r>
                  <a:rPr lang="zh-HK" altLang="en-US" i="1" dirty="0">
                    <a:latin typeface="Arial" panose="020B0604020202020204" pitchFamily="34" charset="0"/>
                    <a:cs typeface="Arial" panose="020B0604020202020204" pitchFamily="34" charset="0"/>
                  </a:rPr>
                  <a:t>All sampled nodes in the l th layer are maintained in set </a:t>
                </a:r>
                <a14:m>
                  <m:oMath xmlns:m="http://schemas.openxmlformats.org/officeDocument/2006/math">
                    <m:sSubSup>
                      <m:sSubSupPr>
                        <m:ctrlPr>
                          <a:rPr lang="zh-HK" altLang="en-US" i="1" dirty="0" smtClean="0">
                            <a:latin typeface="Cambria Math" panose="02040503050406030204" pitchFamily="18" charset="0"/>
                          </a:rPr>
                        </m:ctrlPr>
                      </m:sSubSupPr>
                      <m:e>
                        <m:r>
                          <a:rPr lang="zh-HK" altLang="en-US" i="1" dirty="0" smtClean="0">
                            <a:latin typeface="Cambria Math" panose="02040503050406030204" pitchFamily="18" charset="0"/>
                          </a:rPr>
                          <m:t>𝑉</m:t>
                        </m:r>
                      </m:e>
                      <m:sub>
                        <m:r>
                          <a:rPr lang="zh-HK" altLang="en-US" i="1" dirty="0" smtClean="0">
                            <a:latin typeface="Cambria Math" panose="02040503050406030204" pitchFamily="18" charset="0"/>
                          </a:rPr>
                          <m:t>𝑖</m:t>
                        </m:r>
                      </m:sub>
                      <m:sup>
                        <m:d>
                          <m:dPr>
                            <m:ctrlPr>
                              <a:rPr lang="zh-HK" altLang="en-US" i="1" dirty="0" smtClean="0">
                                <a:latin typeface="Cambria Math" panose="02040503050406030204" pitchFamily="18" charset="0"/>
                              </a:rPr>
                            </m:ctrlPr>
                          </m:dPr>
                          <m:e>
                            <m:r>
                              <a:rPr lang="zh-HK" altLang="en-US" i="1" dirty="0" smtClean="0">
                                <a:latin typeface="Cambria Math" panose="02040503050406030204" pitchFamily="18" charset="0"/>
                              </a:rPr>
                              <m:t>𝑙</m:t>
                            </m:r>
                          </m:e>
                        </m:d>
                      </m:sup>
                    </m:sSubSup>
                  </m:oMath>
                </a14:m>
                <a:r>
                  <a:rPr lang="zh-HK" altLang="en-US" i="1" dirty="0">
                    <a:latin typeface="Arial" panose="020B0604020202020204" pitchFamily="34" charset="0"/>
                    <a:cs typeface="Arial" panose="020B0604020202020204" pitchFamily="34" charset="0"/>
                  </a:rPr>
                  <a:t>, as shown in the final line.</a:t>
                </a:r>
              </a:p>
            </p:txBody>
          </p:sp>
        </mc:Choice>
        <mc:Fallback>
          <p:sp>
            <p:nvSpPr>
              <p:cNvPr id="8" name="文字方塊 7">
                <a:extLst>
                  <a:ext uri="{FF2B5EF4-FFF2-40B4-BE49-F238E27FC236}">
                    <a16:creationId xmlns:a16="http://schemas.microsoft.com/office/drawing/2014/main" id="{F1825DF5-3816-F122-0E60-A6BF09F19C26}"/>
                  </a:ext>
                </a:extLst>
              </p:cNvPr>
              <p:cNvSpPr txBox="1">
                <a:spLocks noRot="1" noChangeAspect="1" noMove="1" noResize="1" noEditPoints="1" noAdjustHandles="1" noChangeArrowheads="1" noChangeShapeType="1" noTextEdit="1"/>
              </p:cNvSpPr>
              <p:nvPr/>
            </p:nvSpPr>
            <p:spPr>
              <a:xfrm>
                <a:off x="5584334" y="4190238"/>
                <a:ext cx="6127666" cy="973536"/>
              </a:xfrm>
              <a:prstGeom prst="rect">
                <a:avLst/>
              </a:prstGeom>
              <a:blipFill>
                <a:blip r:embed="rId5"/>
                <a:stretch>
                  <a:fillRect l="-826" r="-620" b="-6410"/>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379627881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B3C8B-6057-380C-D4AE-DADBEF13E0D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0BB311C-C4C9-DC62-02E1-900B1DA95438}"/>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9139C472-9C90-CF5F-E02E-76E1F1748855}"/>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26CE5016-5FA1-53FA-02E1-63C39D6944F2}"/>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874D5A7D-474A-AF73-31AA-4B38B42648E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5C3100A3-54A0-251D-F575-3B6CEC3FB48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4187B797-9814-8B15-B7EE-1A1D6504E6C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102</a:t>
            </a:fld>
            <a:endParaRPr lang="zh-HK" altLang="en-US" sz="1600" dirty="0">
              <a:solidFill>
                <a:schemeClr val="bg1"/>
              </a:solidFill>
            </a:endParaRPr>
          </a:p>
        </p:txBody>
      </p:sp>
      <p:pic>
        <p:nvPicPr>
          <p:cNvPr id="6" name="圖片 5">
            <a:extLst>
              <a:ext uri="{FF2B5EF4-FFF2-40B4-BE49-F238E27FC236}">
                <a16:creationId xmlns:a16="http://schemas.microsoft.com/office/drawing/2014/main" id="{FDE0B642-2BFD-6425-26FD-FFC0537FBD33}"/>
              </a:ext>
            </a:extLst>
          </p:cNvPr>
          <p:cNvPicPr>
            <a:picLocks noChangeAspect="1"/>
          </p:cNvPicPr>
          <p:nvPr/>
        </p:nvPicPr>
        <p:blipFill>
          <a:blip r:embed="rId3"/>
          <a:stretch>
            <a:fillRect/>
          </a:stretch>
        </p:blipFill>
        <p:spPr>
          <a:xfrm>
            <a:off x="3746402" y="2273061"/>
            <a:ext cx="4554152" cy="3269070"/>
          </a:xfrm>
          <a:prstGeom prst="rect">
            <a:avLst/>
          </a:prstGeom>
        </p:spPr>
      </p:pic>
      <p:sp>
        <p:nvSpPr>
          <p:cNvPr id="4" name="文字方塊 3">
            <a:extLst>
              <a:ext uri="{FF2B5EF4-FFF2-40B4-BE49-F238E27FC236}">
                <a16:creationId xmlns:a16="http://schemas.microsoft.com/office/drawing/2014/main" id="{E2C1EDD8-8D94-A4C5-280E-C4E48B310E16}"/>
              </a:ext>
            </a:extLst>
          </p:cNvPr>
          <p:cNvSpPr txBox="1"/>
          <p:nvPr/>
        </p:nvSpPr>
        <p:spPr>
          <a:xfrm>
            <a:off x="-25044" y="755578"/>
            <a:ext cx="12097044" cy="871970"/>
          </a:xfrm>
          <a:prstGeom prst="rect">
            <a:avLst/>
          </a:prstGeom>
          <a:noFill/>
        </p:spPr>
        <p:txBody>
          <a:bodyPr wrap="square">
            <a:spAutoFit/>
          </a:bodyPr>
          <a:lstStyle/>
          <a:p>
            <a:pPr algn="just">
              <a:lnSpc>
                <a:spcPct val="150000"/>
              </a:lnSpc>
            </a:pPr>
            <a:r>
              <a:rPr lang="zh-HK" altLang="en-US" b="1" dirty="0">
                <a:latin typeface="Arial" panose="020B0604020202020204" pitchFamily="34" charset="0"/>
                <a:cs typeface="Arial" panose="020B0604020202020204" pitchFamily="34" charset="0"/>
              </a:rPr>
              <a:t>Global Parameter Update:</a:t>
            </a:r>
            <a:endParaRPr lang="en-US" altLang="zh-HK" b="1" dirty="0">
              <a:latin typeface="Arial" panose="020B0604020202020204" pitchFamily="34" charset="0"/>
              <a:cs typeface="Arial" panose="020B0604020202020204" pitchFamily="34" charset="0"/>
            </a:endParaRPr>
          </a:p>
          <a:p>
            <a:pPr algn="just">
              <a:lnSpc>
                <a:spcPct val="150000"/>
              </a:lnSpc>
            </a:pPr>
            <a:r>
              <a:rPr lang="en-US" altLang="zh-HK" dirty="0">
                <a:latin typeface="Arial" panose="020B0604020202020204" pitchFamily="34" charset="0"/>
                <a:cs typeface="Arial" panose="020B0604020202020204" pitchFamily="34" charset="0"/>
              </a:rPr>
              <a:t>After local training, clients upload their updated feature weights to the central server.</a:t>
            </a:r>
            <a:endParaRPr lang="zh-HK"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19988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103</a:t>
            </a:fld>
            <a:endParaRPr lang="zh-HK" altLang="en-US" sz="1600" dirty="0">
              <a:solidFill>
                <a:schemeClr val="bg1"/>
              </a:solidFill>
            </a:endParaRPr>
          </a:p>
        </p:txBody>
      </p:sp>
      <p:sp>
        <p:nvSpPr>
          <p:cNvPr id="4" name="文字方塊 3"/>
          <p:cNvSpPr txBox="1"/>
          <p:nvPr/>
        </p:nvSpPr>
        <p:spPr>
          <a:xfrm>
            <a:off x="3661124" y="3607348"/>
            <a:ext cx="5143593" cy="369332"/>
          </a:xfrm>
          <a:prstGeom prst="rect">
            <a:avLst/>
          </a:prstGeom>
          <a:noFill/>
        </p:spPr>
        <p:txBody>
          <a:bodyPr wrap="square">
            <a:spAutoFit/>
          </a:bodyPr>
          <a:lstStyle/>
          <a:p>
            <a:pPr algn="just"/>
            <a:r>
              <a:rPr lang="en-US" altLang="zh-HK" sz="1800" dirty="0">
                <a:effectLst/>
                <a:latin typeface="Arial" panose="020B0604020202090204" pitchFamily="34" charset="0"/>
                <a:cs typeface="Arial" panose="020B0604020202090204" pitchFamily="34" charset="0"/>
              </a:rPr>
              <a:t>Fig: </a:t>
            </a:r>
            <a:r>
              <a:rPr lang="en-US" altLang="zh-HK" sz="1800" dirty="0">
                <a:solidFill>
                  <a:srgbClr val="211E1E"/>
                </a:solidFill>
                <a:effectLst/>
                <a:latin typeface="Arial" panose="020B0604020202090204" pitchFamily="34" charset="0"/>
                <a:cs typeface="Arial" panose="020B0604020202090204" pitchFamily="34" charset="0"/>
              </a:rPr>
              <a:t>Illustration of DDPG-based sampling. </a:t>
            </a:r>
            <a:endParaRPr lang="en-US" altLang="zh-HK" dirty="0">
              <a:latin typeface="Arial" panose="020B0604020202090204" pitchFamily="34" charset="0"/>
              <a:cs typeface="Arial" panose="020B0604020202090204" pitchFamily="34" charset="0"/>
            </a:endParaRPr>
          </a:p>
        </p:txBody>
      </p:sp>
      <p:pic>
        <p:nvPicPr>
          <p:cNvPr id="3" name="圖片 2"/>
          <p:cNvPicPr>
            <a:picLocks noChangeAspect="1"/>
          </p:cNvPicPr>
          <p:nvPr/>
        </p:nvPicPr>
        <p:blipFill>
          <a:blip r:embed="rId4"/>
          <a:stretch>
            <a:fillRect/>
          </a:stretch>
        </p:blipFill>
        <p:spPr>
          <a:xfrm>
            <a:off x="3661124" y="1068435"/>
            <a:ext cx="4392000" cy="2597419"/>
          </a:xfrm>
          <a:prstGeom prst="rect">
            <a:avLst/>
          </a:prstGeom>
        </p:spPr>
      </p:pic>
      <p:sp>
        <p:nvSpPr>
          <p:cNvPr id="5" name="文字方塊 4">
            <a:extLst>
              <a:ext uri="{FF2B5EF4-FFF2-40B4-BE49-F238E27FC236}">
                <a16:creationId xmlns:a16="http://schemas.microsoft.com/office/drawing/2014/main" id="{5A065CAC-E201-6550-F30F-47C8F87DE183}"/>
              </a:ext>
            </a:extLst>
          </p:cNvPr>
          <p:cNvSpPr txBox="1"/>
          <p:nvPr/>
        </p:nvSpPr>
        <p:spPr>
          <a:xfrm>
            <a:off x="0" y="743778"/>
            <a:ext cx="6121730" cy="456472"/>
          </a:xfrm>
          <a:prstGeom prst="rect">
            <a:avLst/>
          </a:prstGeom>
          <a:noFill/>
        </p:spPr>
        <p:txBody>
          <a:bodyPr wrap="square">
            <a:spAutoFit/>
          </a:bodyPr>
          <a:lstStyle/>
          <a:p>
            <a:pPr>
              <a:lnSpc>
                <a:spcPct val="150000"/>
              </a:lnSpc>
            </a:pPr>
            <a:r>
              <a:rPr lang="zh-HK" altLang="en-US" b="1" dirty="0">
                <a:latin typeface="Arial" panose="020B0604020202020204" pitchFamily="34" charset="0"/>
                <a:cs typeface="Arial" panose="020B0604020202020204" pitchFamily="34" charset="0"/>
              </a:rPr>
              <a:t>Intelligent Graph Sampling Based </a:t>
            </a:r>
            <a:r>
              <a:rPr lang="en-US" altLang="zh-CN" b="1" dirty="0">
                <a:latin typeface="Arial" panose="020B0604020202020204" pitchFamily="34" charset="0"/>
                <a:cs typeface="Arial" panose="020B0604020202020204" pitchFamily="34" charset="0"/>
              </a:rPr>
              <a:t>o</a:t>
            </a:r>
            <a:r>
              <a:rPr lang="zh-HK" altLang="en-US" b="1" dirty="0">
                <a:latin typeface="Arial" panose="020B0604020202020204" pitchFamily="34" charset="0"/>
                <a:cs typeface="Arial" panose="020B0604020202020204" pitchFamily="34" charset="0"/>
              </a:rPr>
              <a:t>n </a:t>
            </a:r>
            <a:r>
              <a:rPr lang="en-US" altLang="zh-CN" b="1" dirty="0">
                <a:latin typeface="Arial" panose="020B0604020202020204" pitchFamily="34" charset="0"/>
                <a:cs typeface="Arial" panose="020B0604020202020204" pitchFamily="34" charset="0"/>
              </a:rPr>
              <a:t>DRL</a:t>
            </a:r>
            <a:endParaRPr lang="zh-HK" altLang="en-US" b="1" dirty="0">
              <a:latin typeface="Arial" panose="020B0604020202020204" pitchFamily="34" charset="0"/>
              <a:cs typeface="Arial" panose="020B0604020202020204" pitchFamily="34" charset="0"/>
            </a:endParaRPr>
          </a:p>
        </p:txBody>
      </p:sp>
      <p:sp>
        <p:nvSpPr>
          <p:cNvPr id="7" name="文字方塊 6">
            <a:extLst>
              <a:ext uri="{FF2B5EF4-FFF2-40B4-BE49-F238E27FC236}">
                <a16:creationId xmlns:a16="http://schemas.microsoft.com/office/drawing/2014/main" id="{326B6D50-D47B-B672-2970-049BD441D7D9}"/>
              </a:ext>
            </a:extLst>
          </p:cNvPr>
          <p:cNvSpPr txBox="1"/>
          <p:nvPr/>
        </p:nvSpPr>
        <p:spPr>
          <a:xfrm>
            <a:off x="804000" y="4465793"/>
            <a:ext cx="10584000" cy="1287468"/>
          </a:xfrm>
          <a:prstGeom prst="rect">
            <a:avLst/>
          </a:prstGeom>
          <a:noFill/>
        </p:spPr>
        <p:txBody>
          <a:bodyPr wrap="square">
            <a:spAutoFit/>
          </a:bodyPr>
          <a:lstStyle/>
          <a:p>
            <a:pPr algn="just">
              <a:lnSpc>
                <a:spcPct val="150000"/>
              </a:lnSpc>
            </a:pPr>
            <a:r>
              <a:rPr lang="zh-HK" altLang="en-US" dirty="0">
                <a:latin typeface="Arial" panose="020B0604020202020204" pitchFamily="34" charset="0"/>
                <a:cs typeface="Arial" panose="020B0604020202020204" pitchFamily="34" charset="0"/>
              </a:rPr>
              <a:t>FedGraph uses a </a:t>
            </a:r>
            <a:r>
              <a:rPr lang="zh-HK" altLang="en-US" b="1" dirty="0">
                <a:latin typeface="Arial" panose="020B0604020202020204" pitchFamily="34" charset="0"/>
                <a:cs typeface="Arial" panose="020B0604020202020204" pitchFamily="34" charset="0"/>
              </a:rPr>
              <a:t>Deep Reinforcement Learning (DRL)-based </a:t>
            </a:r>
            <a:r>
              <a:rPr lang="zh-HK" altLang="en-US" dirty="0">
                <a:latin typeface="Arial" panose="020B0604020202020204" pitchFamily="34" charset="0"/>
                <a:cs typeface="Arial" panose="020B0604020202020204" pitchFamily="34" charset="0"/>
              </a:rPr>
              <a:t>algorithm to optimize the graph sampling process, aiming to balance </a:t>
            </a:r>
            <a:r>
              <a:rPr lang="zh-HK" altLang="en-US" u="sng" dirty="0">
                <a:latin typeface="Arial" panose="020B0604020202020204" pitchFamily="34" charset="0"/>
                <a:cs typeface="Arial" panose="020B0604020202020204" pitchFamily="34" charset="0"/>
              </a:rPr>
              <a:t>computational cost</a:t>
            </a:r>
            <a:r>
              <a:rPr lang="zh-HK" altLang="en-US" dirty="0">
                <a:latin typeface="Arial" panose="020B0604020202020204" pitchFamily="34" charset="0"/>
                <a:cs typeface="Arial" panose="020B0604020202020204" pitchFamily="34" charset="0"/>
              </a:rPr>
              <a:t> and </a:t>
            </a:r>
            <a:r>
              <a:rPr lang="zh-HK" altLang="en-US" u="sng" dirty="0">
                <a:latin typeface="Arial" panose="020B0604020202020204" pitchFamily="34" charset="0"/>
                <a:cs typeface="Arial" panose="020B0604020202020204" pitchFamily="34" charset="0"/>
              </a:rPr>
              <a:t>model accuracy</a:t>
            </a:r>
            <a:r>
              <a:rPr lang="zh-HK" altLang="en-US" dirty="0">
                <a:latin typeface="Arial" panose="020B0604020202020204" pitchFamily="34" charset="0"/>
                <a:cs typeface="Arial" panose="020B0604020202020204" pitchFamily="34" charset="0"/>
              </a:rPr>
              <a:t>. The server generates sampling policies for all clients using the DDPG (Deep Deterministic Policy Gradient) algorithm.</a:t>
            </a:r>
          </a:p>
        </p:txBody>
      </p:sp>
    </p:spTree>
  </p:cSld>
  <p:clrMapOvr>
    <a:overrideClrMapping bg1="lt1" tx1="dk1" bg2="lt2" tx2="dk2" accent1="accent1" accent2="accent2" accent3="accent3" accent4="accent4" accent5="accent5" accent6="accent6" hlink="hlink" folHlink="folHlink"/>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CBDA3-40B6-A9A7-5F47-03A8ADB5F14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DF2D8DA-68BE-83FE-58AC-B661286697DA}"/>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567C7980-C3C2-04A9-25AC-7C21094D543C}"/>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24D4E2F0-DD0C-B69A-8319-7FE3501B3D79}"/>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AB5C2455-52D4-DADF-5356-49CF7154EA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E994B76E-96A8-2EFA-7604-7F9F677FC60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D1622C6B-7845-4201-D5C4-9FFDE726ACF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104</a:t>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FF8D14AC-BA5E-5C56-F605-F273F69556CB}"/>
                  </a:ext>
                </a:extLst>
              </p:cNvPr>
              <p:cNvSpPr txBox="1"/>
              <p:nvPr/>
            </p:nvSpPr>
            <p:spPr>
              <a:xfrm>
                <a:off x="3851347" y="720001"/>
                <a:ext cx="8322824" cy="384233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HK" altLang="en-US" b="1" dirty="0">
                    <a:latin typeface="Arial" panose="020B0604020202020204" pitchFamily="34" charset="0"/>
                    <a:cs typeface="Arial" panose="020B0604020202020204" pitchFamily="34" charset="0"/>
                  </a:rPr>
                  <a:t>State Space: </a:t>
                </a:r>
                <a:r>
                  <a:rPr lang="zh-HK" altLang="en-US" dirty="0">
                    <a:latin typeface="Arial" panose="020B0604020202020204" pitchFamily="34" charset="0"/>
                    <a:cs typeface="Arial" panose="020B0604020202020204" pitchFamily="34" charset="0"/>
                  </a:rPr>
                  <a:t>The state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𝑠</m:t>
                        </m:r>
                      </m:e>
                      <m:sub>
                        <m:r>
                          <a:rPr lang="zh-HK" altLang="en-US" i="1" dirty="0" smtClean="0">
                            <a:latin typeface="Cambria Math" panose="02040503050406030204" pitchFamily="18" charset="0"/>
                            <a:cs typeface="Arial" panose="020B0604020202020204" pitchFamily="34" charset="0"/>
                          </a:rPr>
                          <m:t>𝑡</m:t>
                        </m:r>
                      </m:sub>
                    </m:sSub>
                  </m:oMath>
                </a14:m>
                <a:r>
                  <a:rPr lang="zh-HK" altLang="en-US" dirty="0">
                    <a:latin typeface="Arial" panose="020B0604020202020204" pitchFamily="34" charset="0"/>
                    <a:cs typeface="Arial" panose="020B0604020202020204" pitchFamily="34" charset="0"/>
                  </a:rPr>
                  <a:t> represents the current information of the graph at time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𝑡</m:t>
                    </m:r>
                  </m:oMath>
                </a14:m>
                <a:r>
                  <a:rPr lang="zh-HK" altLang="en-US" dirty="0">
                    <a:latin typeface="Arial" panose="020B0604020202020204" pitchFamily="34" charset="0"/>
                    <a:cs typeface="Arial" panose="020B0604020202020204" pitchFamily="34" charset="0"/>
                  </a:rPr>
                  <a:t>, which includes node features, degrees, and other graph statistics.</a:t>
                </a:r>
                <a:endParaRPr lang="en-US" altLang="zh-HK" dirty="0">
                  <a:latin typeface="Arial" panose="020B0604020202020204" pitchFamily="34" charset="0"/>
                  <a:cs typeface="Arial" panose="020B0604020202020204"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HK" i="1" dirty="0" smtClean="0">
                          <a:latin typeface="Cambria Math" panose="02040503050406030204" pitchFamily="18" charset="0"/>
                          <a:cs typeface="Arial" panose="020B0604020202020204" pitchFamily="34" charset="0"/>
                        </a:rPr>
                        <m:t>𝑠</m:t>
                      </m:r>
                      <m:d>
                        <m:dPr>
                          <m:begChr m:val="["/>
                          <m:endChr m:val="]"/>
                          <m:ctrlPr>
                            <a:rPr lang="en-US" altLang="zh-HK" i="1" dirty="0" smtClean="0">
                              <a:latin typeface="Cambria Math" panose="02040503050406030204" pitchFamily="18" charset="0"/>
                              <a:cs typeface="Arial" panose="020B0604020202020204" pitchFamily="34" charset="0"/>
                            </a:rPr>
                          </m:ctrlPr>
                        </m:dPr>
                        <m:e>
                          <m:r>
                            <a:rPr lang="en-US" altLang="zh-HK" i="1" dirty="0" smtClean="0">
                              <a:latin typeface="Cambria Math" panose="02040503050406030204" pitchFamily="18" charset="0"/>
                              <a:cs typeface="Arial" panose="020B0604020202020204" pitchFamily="34" charset="0"/>
                            </a:rPr>
                            <m:t>𝑡</m:t>
                          </m:r>
                        </m:e>
                      </m:d>
                      <m:r>
                        <a:rPr lang="en-US" altLang="zh-HK" i="1" dirty="0" smtClean="0">
                          <a:latin typeface="Cambria Math" panose="02040503050406030204" pitchFamily="18" charset="0"/>
                          <a:cs typeface="Arial" panose="020B0604020202020204" pitchFamily="34" charset="0"/>
                        </a:rPr>
                        <m:t>= </m:t>
                      </m:r>
                      <m:r>
                        <m:rPr>
                          <m:lit/>
                        </m:rPr>
                        <a:rPr lang="en-US" altLang="zh-HK" i="1" dirty="0" smtClean="0">
                          <a:latin typeface="Cambria Math" panose="02040503050406030204" pitchFamily="18" charset="0"/>
                          <a:cs typeface="Arial" panose="020B0604020202020204" pitchFamily="34" charset="0"/>
                        </a:rPr>
                        <m:t>{̅</m:t>
                      </m:r>
                      <m:acc>
                        <m:accPr>
                          <m:chr m:val="̅"/>
                          <m:ctrlPr>
                            <a:rPr lang="en-US" altLang="zh-HK" i="1" dirty="0" smtClean="0">
                              <a:latin typeface="Cambria Math" panose="02040503050406030204" pitchFamily="18" charset="0"/>
                              <a:cs typeface="Arial" panose="020B0604020202020204" pitchFamily="34" charset="0"/>
                            </a:rPr>
                          </m:ctrlPr>
                        </m:accPr>
                        <m:e>
                          <m:r>
                            <a:rPr lang="en-US" altLang="zh-CN" b="0" i="1" dirty="0" smtClean="0">
                              <a:latin typeface="Cambria Math" panose="02040503050406030204" pitchFamily="18" charset="0"/>
                              <a:cs typeface="Arial" panose="020B0604020202020204" pitchFamily="34" charset="0"/>
                            </a:rPr>
                            <m:t>𝑊</m:t>
                          </m:r>
                        </m:e>
                      </m:acc>
                      <m:d>
                        <m:dPr>
                          <m:begChr m:val="["/>
                          <m:endChr m:val="]"/>
                          <m:ctrlPr>
                            <a:rPr lang="en-US" altLang="zh-HK" i="1" dirty="0" smtClean="0">
                              <a:latin typeface="Cambria Math" panose="02040503050406030204" pitchFamily="18" charset="0"/>
                              <a:cs typeface="Arial" panose="020B0604020202020204" pitchFamily="34" charset="0"/>
                            </a:rPr>
                          </m:ctrlPr>
                        </m:dPr>
                        <m:e>
                          <m:r>
                            <a:rPr lang="en-US" altLang="zh-HK" i="1" dirty="0" smtClean="0">
                              <a:latin typeface="Cambria Math" panose="02040503050406030204" pitchFamily="18" charset="0"/>
                              <a:cs typeface="Arial" panose="020B0604020202020204" pitchFamily="34" charset="0"/>
                            </a:rPr>
                            <m:t>𝑡</m:t>
                          </m:r>
                        </m:e>
                      </m:d>
                      <m:r>
                        <a:rPr lang="en-US" altLang="zh-HK" i="1" dirty="0" smtClean="0">
                          <a:latin typeface="Cambria Math" panose="02040503050406030204" pitchFamily="18" charset="0"/>
                          <a:cs typeface="Arial" panose="020B0604020202020204" pitchFamily="34" charset="0"/>
                        </a:rPr>
                        <m:t>, </m:t>
                      </m:r>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𝑊</m:t>
                          </m:r>
                        </m:e>
                        <m:sub>
                          <m:r>
                            <a:rPr lang="en-US" altLang="zh-HK" i="1" dirty="0" smtClean="0">
                              <a:latin typeface="Cambria Math" panose="02040503050406030204" pitchFamily="18" charset="0"/>
                              <a:cs typeface="Arial" panose="020B0604020202020204" pitchFamily="34" charset="0"/>
                            </a:rPr>
                            <m:t>1</m:t>
                          </m:r>
                        </m:sub>
                      </m:sSub>
                      <m:d>
                        <m:dPr>
                          <m:begChr m:val="["/>
                          <m:endChr m:val="]"/>
                          <m:ctrlPr>
                            <a:rPr lang="en-US" altLang="zh-HK" i="1" dirty="0">
                              <a:latin typeface="Cambria Math" panose="02040503050406030204" pitchFamily="18" charset="0"/>
                              <a:cs typeface="Arial" panose="020B0604020202020204" pitchFamily="34" charset="0"/>
                            </a:rPr>
                          </m:ctrlPr>
                        </m:dPr>
                        <m:e>
                          <m:r>
                            <a:rPr lang="en-US" altLang="zh-HK" i="1" dirty="0">
                              <a:latin typeface="Cambria Math" panose="02040503050406030204" pitchFamily="18" charset="0"/>
                              <a:cs typeface="Arial" panose="020B0604020202020204" pitchFamily="34" charset="0"/>
                            </a:rPr>
                            <m:t>𝑡</m:t>
                          </m:r>
                        </m:e>
                      </m:d>
                      <m:r>
                        <a:rPr lang="en-US" altLang="zh-HK" i="1" dirty="0" smtClean="0">
                          <a:latin typeface="Cambria Math" panose="02040503050406030204" pitchFamily="18" charset="0"/>
                          <a:cs typeface="Arial" panose="020B0604020202020204" pitchFamily="34" charset="0"/>
                        </a:rPr>
                        <m:t>, </m:t>
                      </m:r>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𝑊</m:t>
                          </m:r>
                        </m:e>
                        <m:sub>
                          <m:r>
                            <a:rPr lang="en-US" altLang="zh-HK" i="1" dirty="0" smtClean="0">
                              <a:latin typeface="Cambria Math" panose="02040503050406030204" pitchFamily="18" charset="0"/>
                              <a:cs typeface="Arial" panose="020B0604020202020204" pitchFamily="34" charset="0"/>
                            </a:rPr>
                            <m:t>2</m:t>
                          </m:r>
                        </m:sub>
                      </m:sSub>
                      <m:d>
                        <m:dPr>
                          <m:begChr m:val="["/>
                          <m:endChr m:val="]"/>
                          <m:ctrlPr>
                            <a:rPr lang="en-US" altLang="zh-HK" i="1" dirty="0">
                              <a:latin typeface="Cambria Math" panose="02040503050406030204" pitchFamily="18" charset="0"/>
                              <a:cs typeface="Arial" panose="020B0604020202020204" pitchFamily="34" charset="0"/>
                            </a:rPr>
                          </m:ctrlPr>
                        </m:dPr>
                        <m:e>
                          <m:r>
                            <a:rPr lang="en-US" altLang="zh-HK" i="1" dirty="0">
                              <a:latin typeface="Cambria Math" panose="02040503050406030204" pitchFamily="18" charset="0"/>
                              <a:cs typeface="Arial" panose="020B0604020202020204" pitchFamily="34" charset="0"/>
                            </a:rPr>
                            <m:t>𝑡</m:t>
                          </m:r>
                        </m:e>
                      </m:d>
                      <m:r>
                        <a:rPr lang="en-US" altLang="zh-HK" i="1" dirty="0" smtClean="0">
                          <a:latin typeface="Cambria Math" panose="02040503050406030204" pitchFamily="18" charset="0"/>
                          <a:cs typeface="Arial" panose="020B0604020202020204" pitchFamily="34" charset="0"/>
                        </a:rPr>
                        <m:t>, …, </m:t>
                      </m:r>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𝑊</m:t>
                          </m:r>
                        </m:e>
                        <m:sub>
                          <m:d>
                            <m:dPr>
                              <m:begChr m:val="|"/>
                              <m:endChr m:val="|"/>
                              <m:ctrlPr>
                                <a:rPr lang="en-US" altLang="zh-HK" i="1" dirty="0">
                                  <a:latin typeface="Cambria Math" panose="02040503050406030204" pitchFamily="18" charset="0"/>
                                  <a:cs typeface="Arial" panose="020B0604020202020204" pitchFamily="34" charset="0"/>
                                </a:rPr>
                              </m:ctrlPr>
                            </m:dPr>
                            <m:e>
                              <m:r>
                                <a:rPr lang="en-US" altLang="zh-HK" i="1" dirty="0">
                                  <a:latin typeface="Cambria Math" panose="02040503050406030204" pitchFamily="18" charset="0"/>
                                  <a:cs typeface="Arial" panose="020B0604020202020204" pitchFamily="34" charset="0"/>
                                </a:rPr>
                                <m:t>𝐶</m:t>
                              </m:r>
                            </m:e>
                          </m:d>
                        </m:sub>
                      </m:sSub>
                      <m:d>
                        <m:dPr>
                          <m:begChr m:val="["/>
                          <m:endChr m:val="]"/>
                          <m:ctrlPr>
                            <a:rPr lang="en-US" altLang="zh-HK" i="1" dirty="0">
                              <a:latin typeface="Cambria Math" panose="02040503050406030204" pitchFamily="18" charset="0"/>
                              <a:cs typeface="Arial" panose="020B0604020202020204" pitchFamily="34" charset="0"/>
                            </a:rPr>
                          </m:ctrlPr>
                        </m:dPr>
                        <m:e>
                          <m:r>
                            <a:rPr lang="en-US" altLang="zh-HK" i="1" dirty="0">
                              <a:latin typeface="Cambria Math" panose="02040503050406030204" pitchFamily="18" charset="0"/>
                              <a:cs typeface="Arial" panose="020B0604020202020204" pitchFamily="34" charset="0"/>
                            </a:rPr>
                            <m:t>𝑡</m:t>
                          </m:r>
                        </m:e>
                      </m:d>
                    </m:oMath>
                  </m:oMathPara>
                </a14:m>
                <a:endParaRPr lang="zh-HK" altLang="en-US"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zh-HK" altLang="en-US" b="1" dirty="0">
                    <a:latin typeface="Arial" panose="020B0604020202020204" pitchFamily="34" charset="0"/>
                    <a:cs typeface="Arial" panose="020B0604020202020204" pitchFamily="34" charset="0"/>
                  </a:rPr>
                  <a:t>Action: </a:t>
                </a:r>
                <a:r>
                  <a:rPr lang="zh-HK" altLang="en-US" dirty="0">
                    <a:latin typeface="Arial" panose="020B0604020202020204" pitchFamily="34" charset="0"/>
                    <a:cs typeface="Arial" panose="020B0604020202020204" pitchFamily="34" charset="0"/>
                  </a:rPr>
                  <a:t>The action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𝑎</m:t>
                        </m:r>
                      </m:e>
                      <m:sub>
                        <m:r>
                          <a:rPr lang="zh-HK" altLang="en-US" i="1" dirty="0" smtClean="0">
                            <a:latin typeface="Cambria Math" panose="02040503050406030204" pitchFamily="18" charset="0"/>
                            <a:cs typeface="Arial" panose="020B0604020202020204" pitchFamily="34" charset="0"/>
                          </a:rPr>
                          <m:t>𝑡</m:t>
                        </m:r>
                      </m:sub>
                    </m:sSub>
                  </m:oMath>
                </a14:m>
                <a:r>
                  <a:rPr lang="zh-HK" altLang="en-US" dirty="0">
                    <a:latin typeface="Arial" panose="020B0604020202020204" pitchFamily="34" charset="0"/>
                    <a:cs typeface="Arial" panose="020B0604020202020204" pitchFamily="34" charset="0"/>
                  </a:rPr>
                  <a:t> defines the number of nodes to be sampled for training in each round, controlling the computational cost and model accuracy.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 action space is denoted by </a:t>
                </a:r>
                <a14:m>
                  <m:oMath xmlns:m="http://schemas.openxmlformats.org/officeDocument/2006/math">
                    <m:r>
                      <a:rPr lang="en-US" altLang="zh-CN" i="1" dirty="0" smtClean="0">
                        <a:latin typeface="Cambria Math" panose="02040503050406030204" pitchFamily="18" charset="0"/>
                        <a:ea typeface="Cambria Math" panose="02040503050406030204" pitchFamily="18" charset="0"/>
                        <a:cs typeface="Arial" panose="020B0604020202020204" pitchFamily="34" charset="0"/>
                      </a:rPr>
                      <m:t>𝒜</m:t>
                    </m:r>
                  </m:oMath>
                </a14:m>
                <a:endParaRPr lang="en-US" altLang="zh-HK" dirty="0">
                  <a:latin typeface="Arial" panose="020B0604020202020204" pitchFamily="34" charset="0"/>
                  <a:cs typeface="Arial" panose="020B0604020202020204" pitchFamily="34" charset="0"/>
                </a:endParaRPr>
              </a:p>
              <a:p>
                <a:pPr algn="just">
                  <a:lnSpc>
                    <a:spcPct val="150000"/>
                  </a:lnSpc>
                </a:pPr>
                <a14:m>
                  <m:oMathPara xmlns:m="http://schemas.openxmlformats.org/officeDocument/2006/math">
                    <m:oMathParaPr>
                      <m:jc m:val="center"/>
                    </m:oMathParaPr>
                    <m:oMath xmlns:m="http://schemas.openxmlformats.org/officeDocument/2006/math">
                      <m:r>
                        <a:rPr lang="en-US" altLang="zh-CN" b="0" i="1" dirty="0" smtClean="0">
                          <a:latin typeface="Cambria Math" panose="02040503050406030204" pitchFamily="18" charset="0"/>
                          <a:cs typeface="Arial" panose="020B0604020202020204" pitchFamily="34" charset="0"/>
                        </a:rPr>
                        <m:t>𝑎</m:t>
                      </m:r>
                      <m:d>
                        <m:dPr>
                          <m:begChr m:val="["/>
                          <m:endChr m:val="]"/>
                          <m:ctrlPr>
                            <a:rPr lang="en-US" altLang="zh-HK" i="1" dirty="0" smtClean="0">
                              <a:latin typeface="Cambria Math" panose="02040503050406030204" pitchFamily="18" charset="0"/>
                              <a:cs typeface="Arial" panose="020B0604020202020204" pitchFamily="34" charset="0"/>
                            </a:rPr>
                          </m:ctrlPr>
                        </m:dPr>
                        <m:e>
                          <m:r>
                            <a:rPr lang="en-US" altLang="zh-HK" i="1" dirty="0" smtClean="0">
                              <a:latin typeface="Cambria Math" panose="02040503050406030204" pitchFamily="18" charset="0"/>
                              <a:cs typeface="Arial" panose="020B0604020202020204" pitchFamily="34" charset="0"/>
                            </a:rPr>
                            <m:t>𝑡</m:t>
                          </m:r>
                        </m:e>
                      </m:d>
                      <m:r>
                        <a:rPr lang="en-US" altLang="zh-HK" i="1" dirty="0" smtClean="0">
                          <a:latin typeface="Cambria Math" panose="02040503050406030204" pitchFamily="18" charset="0"/>
                          <a:cs typeface="Arial" panose="020B0604020202020204" pitchFamily="34" charset="0"/>
                        </a:rPr>
                        <m:t>= </m:t>
                      </m:r>
                      <m:r>
                        <m:rPr>
                          <m:lit/>
                        </m:rPr>
                        <a:rPr lang="en-US" altLang="zh-HK" i="1" dirty="0" smtClean="0">
                          <a:latin typeface="Cambria Math" panose="02040503050406030204" pitchFamily="18" charset="0"/>
                          <a:cs typeface="Arial" panose="020B0604020202020204" pitchFamily="34" charset="0"/>
                        </a:rPr>
                        <m:t>{</m:t>
                      </m:r>
                      <m:sSub>
                        <m:sSubPr>
                          <m:ctrlPr>
                            <a:rPr lang="en-US" altLang="zh-HK" i="1" dirty="0" smtClean="0">
                              <a:latin typeface="Cambria Math" panose="02040503050406030204" pitchFamily="18" charset="0"/>
                              <a:cs typeface="Arial" panose="020B0604020202020204" pitchFamily="34" charset="0"/>
                            </a:rPr>
                          </m:ctrlPr>
                        </m:sSubPr>
                        <m:e>
                          <m:r>
                            <a:rPr lang="en-US" altLang="zh-CN" b="0" i="1" dirty="0" smtClean="0">
                              <a:latin typeface="Cambria Math" panose="02040503050406030204" pitchFamily="18" charset="0"/>
                              <a:cs typeface="Arial" panose="020B0604020202020204" pitchFamily="34" charset="0"/>
                            </a:rPr>
                            <m:t>𝑃</m:t>
                          </m:r>
                        </m:e>
                        <m:sub>
                          <m:r>
                            <a:rPr lang="en-US" altLang="zh-HK" i="1" dirty="0" smtClean="0">
                              <a:latin typeface="Cambria Math" panose="02040503050406030204" pitchFamily="18" charset="0"/>
                              <a:cs typeface="Arial" panose="020B0604020202020204" pitchFamily="34" charset="0"/>
                            </a:rPr>
                            <m:t>1</m:t>
                          </m:r>
                        </m:sub>
                      </m:sSub>
                      <m:d>
                        <m:dPr>
                          <m:begChr m:val="["/>
                          <m:endChr m:val="]"/>
                          <m:ctrlPr>
                            <a:rPr lang="en-US" altLang="zh-HK" i="1" dirty="0">
                              <a:latin typeface="Cambria Math" panose="02040503050406030204" pitchFamily="18" charset="0"/>
                              <a:cs typeface="Arial" panose="020B0604020202020204" pitchFamily="34" charset="0"/>
                            </a:rPr>
                          </m:ctrlPr>
                        </m:dPr>
                        <m:e>
                          <m:r>
                            <a:rPr lang="en-US" altLang="zh-HK" i="1" dirty="0">
                              <a:latin typeface="Cambria Math" panose="02040503050406030204" pitchFamily="18" charset="0"/>
                              <a:cs typeface="Arial" panose="020B0604020202020204" pitchFamily="34" charset="0"/>
                            </a:rPr>
                            <m:t>𝑡</m:t>
                          </m:r>
                        </m:e>
                      </m:d>
                      <m:r>
                        <a:rPr lang="en-US" altLang="zh-HK" i="1" dirty="0" smtClean="0">
                          <a:latin typeface="Cambria Math" panose="02040503050406030204" pitchFamily="18" charset="0"/>
                          <a:cs typeface="Arial" panose="020B0604020202020204" pitchFamily="34" charset="0"/>
                        </a:rPr>
                        <m:t>, </m:t>
                      </m:r>
                      <m:sSub>
                        <m:sSubPr>
                          <m:ctrlPr>
                            <a:rPr lang="en-US" altLang="zh-HK" i="1" dirty="0" smtClean="0">
                              <a:latin typeface="Cambria Math" panose="02040503050406030204" pitchFamily="18" charset="0"/>
                              <a:cs typeface="Arial" panose="020B0604020202020204" pitchFamily="34" charset="0"/>
                            </a:rPr>
                          </m:ctrlPr>
                        </m:sSubPr>
                        <m:e>
                          <m:r>
                            <a:rPr lang="en-US" altLang="zh-CN" b="0" i="1" dirty="0" smtClean="0">
                              <a:latin typeface="Cambria Math" panose="02040503050406030204" pitchFamily="18" charset="0"/>
                              <a:cs typeface="Arial" panose="020B0604020202020204" pitchFamily="34" charset="0"/>
                            </a:rPr>
                            <m:t>𝑃</m:t>
                          </m:r>
                        </m:e>
                        <m:sub>
                          <m:r>
                            <a:rPr lang="en-US" altLang="zh-HK" i="1" dirty="0" smtClean="0">
                              <a:latin typeface="Cambria Math" panose="02040503050406030204" pitchFamily="18" charset="0"/>
                              <a:cs typeface="Arial" panose="020B0604020202020204" pitchFamily="34" charset="0"/>
                            </a:rPr>
                            <m:t>2</m:t>
                          </m:r>
                        </m:sub>
                      </m:sSub>
                      <m:d>
                        <m:dPr>
                          <m:begChr m:val="["/>
                          <m:endChr m:val="]"/>
                          <m:ctrlPr>
                            <a:rPr lang="en-US" altLang="zh-HK" i="1" dirty="0">
                              <a:latin typeface="Cambria Math" panose="02040503050406030204" pitchFamily="18" charset="0"/>
                              <a:cs typeface="Arial" panose="020B0604020202020204" pitchFamily="34" charset="0"/>
                            </a:rPr>
                          </m:ctrlPr>
                        </m:dPr>
                        <m:e>
                          <m:r>
                            <a:rPr lang="en-US" altLang="zh-HK" i="1" dirty="0">
                              <a:latin typeface="Cambria Math" panose="02040503050406030204" pitchFamily="18" charset="0"/>
                              <a:cs typeface="Arial" panose="020B0604020202020204" pitchFamily="34" charset="0"/>
                            </a:rPr>
                            <m:t>𝑡</m:t>
                          </m:r>
                        </m:e>
                      </m:d>
                      <m:r>
                        <a:rPr lang="en-US" altLang="zh-HK" i="1" dirty="0" smtClean="0">
                          <a:latin typeface="Cambria Math" panose="02040503050406030204" pitchFamily="18" charset="0"/>
                          <a:cs typeface="Arial" panose="020B0604020202020204" pitchFamily="34" charset="0"/>
                        </a:rPr>
                        <m:t>, …, </m:t>
                      </m:r>
                      <m:sSub>
                        <m:sSubPr>
                          <m:ctrlPr>
                            <a:rPr lang="en-US" altLang="zh-HK" i="1" dirty="0" smtClean="0">
                              <a:latin typeface="Cambria Math" panose="02040503050406030204" pitchFamily="18" charset="0"/>
                              <a:cs typeface="Arial" panose="020B0604020202020204" pitchFamily="34" charset="0"/>
                            </a:rPr>
                          </m:ctrlPr>
                        </m:sSubPr>
                        <m:e>
                          <m:r>
                            <a:rPr lang="en-US" altLang="zh-CN" b="0" i="1" dirty="0" smtClean="0">
                              <a:latin typeface="Cambria Math" panose="02040503050406030204" pitchFamily="18" charset="0"/>
                              <a:cs typeface="Arial" panose="020B0604020202020204" pitchFamily="34" charset="0"/>
                            </a:rPr>
                            <m:t>𝑃</m:t>
                          </m:r>
                        </m:e>
                        <m:sub>
                          <m:d>
                            <m:dPr>
                              <m:begChr m:val="|"/>
                              <m:endChr m:val="|"/>
                              <m:ctrlPr>
                                <a:rPr lang="en-US" altLang="zh-HK" i="1" dirty="0">
                                  <a:latin typeface="Cambria Math" panose="02040503050406030204" pitchFamily="18" charset="0"/>
                                  <a:cs typeface="Arial" panose="020B0604020202020204" pitchFamily="34" charset="0"/>
                                </a:rPr>
                              </m:ctrlPr>
                            </m:dPr>
                            <m:e>
                              <m:r>
                                <a:rPr lang="en-US" altLang="zh-HK" i="1" dirty="0">
                                  <a:latin typeface="Cambria Math" panose="02040503050406030204" pitchFamily="18" charset="0"/>
                                  <a:cs typeface="Arial" panose="020B0604020202020204" pitchFamily="34" charset="0"/>
                                </a:rPr>
                                <m:t>𝐶</m:t>
                              </m:r>
                            </m:e>
                          </m:d>
                        </m:sub>
                      </m:sSub>
                      <m:d>
                        <m:dPr>
                          <m:begChr m:val="["/>
                          <m:endChr m:val="]"/>
                          <m:ctrlPr>
                            <a:rPr lang="en-US" altLang="zh-HK" i="1" dirty="0">
                              <a:latin typeface="Cambria Math" panose="02040503050406030204" pitchFamily="18" charset="0"/>
                              <a:cs typeface="Arial" panose="020B0604020202020204" pitchFamily="34" charset="0"/>
                            </a:rPr>
                          </m:ctrlPr>
                        </m:dPr>
                        <m:e>
                          <m:r>
                            <a:rPr lang="en-US" altLang="zh-HK" i="1" dirty="0">
                              <a:latin typeface="Cambria Math" panose="02040503050406030204" pitchFamily="18" charset="0"/>
                              <a:cs typeface="Arial" panose="020B0604020202020204" pitchFamily="34" charset="0"/>
                            </a:rPr>
                            <m:t>𝑡</m:t>
                          </m:r>
                        </m:e>
                      </m:d>
                    </m:oMath>
                  </m:oMathPara>
                </a14:m>
                <a:endParaRPr lang="zh-HK" altLang="en-US"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zh-HK" altLang="en-US" b="1" dirty="0">
                    <a:latin typeface="Arial" panose="020B0604020202020204" pitchFamily="34" charset="0"/>
                    <a:cs typeface="Arial" panose="020B0604020202020204" pitchFamily="34" charset="0"/>
                  </a:rPr>
                  <a:t>Reward: </a:t>
                </a:r>
                <a:r>
                  <a:rPr lang="zh-HK" altLang="en-US" dirty="0">
                    <a:latin typeface="Arial" panose="020B0604020202020204" pitchFamily="34" charset="0"/>
                    <a:cs typeface="Arial" panose="020B0604020202020204" pitchFamily="34" charset="0"/>
                  </a:rPr>
                  <a:t>The reward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𝑟</m:t>
                        </m:r>
                      </m:e>
                      <m:sub>
                        <m:r>
                          <a:rPr lang="zh-HK" altLang="en-US" i="1" dirty="0" smtClean="0">
                            <a:latin typeface="Cambria Math" panose="02040503050406030204" pitchFamily="18" charset="0"/>
                            <a:cs typeface="Arial" panose="020B0604020202020204" pitchFamily="34" charset="0"/>
                          </a:rPr>
                          <m:t>𝑡</m:t>
                        </m:r>
                      </m:sub>
                    </m:sSub>
                  </m:oMath>
                </a14:m>
                <a:r>
                  <a:rPr lang="zh-HK" altLang="en-US" dirty="0">
                    <a:latin typeface="Arial" panose="020B0604020202020204" pitchFamily="34" charset="0"/>
                    <a:cs typeface="Arial" panose="020B0604020202020204" pitchFamily="34" charset="0"/>
                  </a:rPr>
                  <a:t> is designed to maximize model accuracy while minimizing computational cost:</a:t>
                </a:r>
              </a:p>
            </p:txBody>
          </p:sp>
        </mc:Choice>
        <mc:Fallback>
          <p:sp>
            <p:nvSpPr>
              <p:cNvPr id="4" name="文字方塊 3">
                <a:extLst>
                  <a:ext uri="{FF2B5EF4-FFF2-40B4-BE49-F238E27FC236}">
                    <a16:creationId xmlns:a16="http://schemas.microsoft.com/office/drawing/2014/main" id="{FF8D14AC-BA5E-5C56-F605-F273F69556CB}"/>
                  </a:ext>
                </a:extLst>
              </p:cNvPr>
              <p:cNvSpPr txBox="1">
                <a:spLocks noRot="1" noChangeAspect="1" noMove="1" noResize="1" noEditPoints="1" noAdjustHandles="1" noChangeArrowheads="1" noChangeShapeType="1" noTextEdit="1"/>
              </p:cNvSpPr>
              <p:nvPr/>
            </p:nvSpPr>
            <p:spPr>
              <a:xfrm>
                <a:off x="3851347" y="720001"/>
                <a:ext cx="8322824" cy="3842334"/>
              </a:xfrm>
              <a:prstGeom prst="rect">
                <a:avLst/>
              </a:prstGeom>
              <a:blipFill>
                <a:blip r:embed="rId3"/>
                <a:stretch>
                  <a:fillRect l="-457" r="-1372" b="-1316"/>
                </a:stretch>
              </a:blipFill>
            </p:spPr>
            <p:txBody>
              <a:bodyPr/>
              <a:lstStyle/>
              <a:p>
                <a:r>
                  <a:rPr lang="zh-HK" altLang="en-US">
                    <a:noFill/>
                  </a:rPr>
                  <a:t> </a:t>
                </a:r>
              </a:p>
            </p:txBody>
          </p:sp>
        </mc:Fallback>
      </mc:AlternateContent>
      <p:sp>
        <p:nvSpPr>
          <p:cNvPr id="3" name="文字方塊 2">
            <a:extLst>
              <a:ext uri="{FF2B5EF4-FFF2-40B4-BE49-F238E27FC236}">
                <a16:creationId xmlns:a16="http://schemas.microsoft.com/office/drawing/2014/main" id="{4B45D793-DEDA-BD88-F2D7-A67947FEFD53}"/>
              </a:ext>
            </a:extLst>
          </p:cNvPr>
          <p:cNvSpPr txBox="1"/>
          <p:nvPr/>
        </p:nvSpPr>
        <p:spPr>
          <a:xfrm>
            <a:off x="480000" y="3109488"/>
            <a:ext cx="2928001" cy="646331"/>
          </a:xfrm>
          <a:prstGeom prst="rect">
            <a:avLst/>
          </a:prstGeom>
          <a:noFill/>
        </p:spPr>
        <p:txBody>
          <a:bodyPr wrap="square">
            <a:spAutoFit/>
          </a:bodyPr>
          <a:lstStyle/>
          <a:p>
            <a:pPr algn="just"/>
            <a:r>
              <a:rPr lang="en-US" altLang="zh-HK" sz="1800" dirty="0">
                <a:effectLst/>
                <a:latin typeface="Arial" panose="020B0604020202090204" pitchFamily="34" charset="0"/>
                <a:cs typeface="Arial" panose="020B0604020202090204" pitchFamily="34" charset="0"/>
              </a:rPr>
              <a:t>Fig: </a:t>
            </a:r>
            <a:r>
              <a:rPr lang="en-US" altLang="zh-HK" sz="1800" dirty="0">
                <a:solidFill>
                  <a:srgbClr val="211E1E"/>
                </a:solidFill>
                <a:effectLst/>
                <a:latin typeface="Arial" panose="020B0604020202090204" pitchFamily="34" charset="0"/>
                <a:cs typeface="Arial" panose="020B0604020202090204" pitchFamily="34" charset="0"/>
              </a:rPr>
              <a:t>Illustration of DDPG-based sampling. </a:t>
            </a:r>
            <a:endParaRPr lang="en-US" altLang="zh-HK" dirty="0">
              <a:latin typeface="Arial" panose="020B0604020202090204" pitchFamily="34" charset="0"/>
              <a:cs typeface="Arial" panose="020B0604020202090204" pitchFamily="34" charset="0"/>
            </a:endParaRPr>
          </a:p>
        </p:txBody>
      </p:sp>
      <p:pic>
        <p:nvPicPr>
          <p:cNvPr id="5" name="圖片 4">
            <a:extLst>
              <a:ext uri="{FF2B5EF4-FFF2-40B4-BE49-F238E27FC236}">
                <a16:creationId xmlns:a16="http://schemas.microsoft.com/office/drawing/2014/main" id="{8011F79F-8ED6-4BA4-CF72-0892DEE8F0E1}"/>
              </a:ext>
            </a:extLst>
          </p:cNvPr>
          <p:cNvPicPr>
            <a:picLocks noChangeAspect="1"/>
          </p:cNvPicPr>
          <p:nvPr/>
        </p:nvPicPr>
        <p:blipFill>
          <a:blip r:embed="rId4"/>
          <a:stretch>
            <a:fillRect/>
          </a:stretch>
        </p:blipFill>
        <p:spPr>
          <a:xfrm>
            <a:off x="264000" y="987939"/>
            <a:ext cx="3587347" cy="2121549"/>
          </a:xfrm>
          <a:prstGeom prst="rect">
            <a:avLst/>
          </a:prstGeom>
        </p:spPr>
      </p:pic>
      <p:pic>
        <p:nvPicPr>
          <p:cNvPr id="6" name="圖片 5">
            <a:extLst>
              <a:ext uri="{FF2B5EF4-FFF2-40B4-BE49-F238E27FC236}">
                <a16:creationId xmlns:a16="http://schemas.microsoft.com/office/drawing/2014/main" id="{A4AB2D6B-55E7-C8B3-61FC-0B6B2C5EF68B}"/>
              </a:ext>
            </a:extLst>
          </p:cNvPr>
          <p:cNvPicPr>
            <a:picLocks noChangeAspect="1"/>
          </p:cNvPicPr>
          <p:nvPr/>
        </p:nvPicPr>
        <p:blipFill>
          <a:blip r:embed="rId5"/>
          <a:stretch>
            <a:fillRect/>
          </a:stretch>
        </p:blipFill>
        <p:spPr>
          <a:xfrm>
            <a:off x="7032000" y="4506810"/>
            <a:ext cx="2527300" cy="431800"/>
          </a:xfrm>
          <a:prstGeom prst="rect">
            <a:avLst/>
          </a:prstGeom>
        </p:spPr>
      </p:pic>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AA343E64-2EAB-0392-A037-AEAC22EE3C05}"/>
                  </a:ext>
                </a:extLst>
              </p:cNvPr>
              <p:cNvSpPr txBox="1"/>
              <p:nvPr/>
            </p:nvSpPr>
            <p:spPr>
              <a:xfrm>
                <a:off x="4008001" y="4972041"/>
                <a:ext cx="7991999" cy="1287468"/>
              </a:xfrm>
              <a:prstGeom prst="rect">
                <a:avLst/>
              </a:prstGeom>
              <a:noFill/>
            </p:spPr>
            <p:txBody>
              <a:bodyPr wrap="square">
                <a:spAutoFit/>
              </a:bodyPr>
              <a:lstStyle/>
              <a:p>
                <a:pPr algn="just">
                  <a:lnSpc>
                    <a:spcPct val="150000"/>
                  </a:lnSpc>
                </a:pPr>
                <a:r>
                  <a:rPr lang="zh-HK" altLang="en-US" dirty="0">
                    <a:latin typeface="Arial" panose="020B0604020202020204" pitchFamily="34" charset="0"/>
                    <a:cs typeface="Arial" panose="020B0604020202020204" pitchFamily="34" charset="0"/>
                  </a:rPr>
                  <a:t>where  </a:t>
                </a:r>
                <a14:m>
                  <m:oMath xmlns:m="http://schemas.openxmlformats.org/officeDocument/2006/math">
                    <m:r>
                      <m:rPr>
                        <m:sty m:val="p"/>
                      </m:rPr>
                      <a:rPr lang="el-GR" altLang="zh-HK" i="1" dirty="0" smtClean="0">
                        <a:latin typeface="Cambria Math" panose="02040503050406030204" pitchFamily="18" charset="0"/>
                        <a:ea typeface="Cambria Math" panose="02040503050406030204" pitchFamily="18" charset="0"/>
                        <a:cs typeface="Arial" panose="020B0604020202020204" pitchFamily="34" charset="0"/>
                      </a:rPr>
                      <m:t>Ω</m:t>
                    </m:r>
                  </m:oMath>
                </a14:m>
                <a:r>
                  <a:rPr lang="zh-HK" altLang="en-US" dirty="0">
                    <a:latin typeface="Arial" panose="020B0604020202020204" pitchFamily="34" charset="0"/>
                    <a:cs typeface="Arial" panose="020B0604020202020204" pitchFamily="34" charset="0"/>
                  </a:rPr>
                  <a:t>  is a </a:t>
                </a:r>
                <a:r>
                  <a:rPr lang="en-US" altLang="zh-HK" dirty="0">
                    <a:latin typeface="Arial" panose="020B0604020202020204" pitchFamily="34" charset="0"/>
                    <a:cs typeface="Arial" panose="020B0604020202020204" pitchFamily="34" charset="0"/>
                  </a:rPr>
                  <a:t>base of the exponential function</a:t>
                </a:r>
                <a:r>
                  <a:rPr lang="zh-HK" altLang="en-US" dirty="0">
                    <a:latin typeface="Arial" panose="020B0604020202020204" pitchFamily="34" charset="0"/>
                    <a:cs typeface="Arial" panose="020B0604020202020204" pitchFamily="34" charset="0"/>
                  </a:rPr>
                  <a:t>,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𝜆</m:t>
                    </m:r>
                    <m:d>
                      <m:dPr>
                        <m:begChr m:val="["/>
                        <m:endChr m:val="]"/>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𝑡</m:t>
                        </m:r>
                      </m:e>
                    </m:d>
                    <m:r>
                      <a:rPr lang="zh-HK" altLang="en-US" i="1" dirty="0" smtClean="0">
                        <a:latin typeface="Cambria Math" panose="02040503050406030204" pitchFamily="18" charset="0"/>
                        <a:cs typeface="Arial" panose="020B0604020202020204" pitchFamily="34" charset="0"/>
                      </a:rPr>
                      <m:t> </m:t>
                    </m:r>
                  </m:oMath>
                </a14:m>
                <a:r>
                  <a:rPr lang="zh-HK" altLang="en-US" dirty="0">
                    <a:latin typeface="Arial" panose="020B0604020202020204" pitchFamily="34" charset="0"/>
                    <a:cs typeface="Arial" panose="020B0604020202020204" pitchFamily="34" charset="0"/>
                  </a:rPr>
                  <a:t>is the training accuracy, </a:t>
                </a:r>
                <a14:m>
                  <m:oMath xmlns:m="http://schemas.openxmlformats.org/officeDocument/2006/math">
                    <m:r>
                      <m:rPr>
                        <m:sty m:val="p"/>
                      </m:rPr>
                      <a:rPr lang="el-GR" altLang="zh-HK" i="1" dirty="0">
                        <a:latin typeface="Cambria Math" panose="02040503050406030204" pitchFamily="18" charset="0"/>
                        <a:ea typeface="Cambria Math" panose="02040503050406030204" pitchFamily="18" charset="0"/>
                        <a:cs typeface="Arial" panose="020B0604020202020204" pitchFamily="34" charset="0"/>
                      </a:rPr>
                      <m:t>Λ</m:t>
                    </m:r>
                  </m:oMath>
                </a14:m>
                <a:r>
                  <a:rPr lang="zh-HK" altLang="en-US" dirty="0">
                    <a:latin typeface="Arial" panose="020B0604020202020204" pitchFamily="34" charset="0"/>
                    <a:cs typeface="Arial" panose="020B0604020202020204" pitchFamily="34" charset="0"/>
                  </a:rPr>
                  <a:t> is the target accuracy, </a:t>
                </a:r>
                <a14:m>
                  <m:oMath xmlns:m="http://schemas.openxmlformats.org/officeDocument/2006/math">
                    <m:r>
                      <m:rPr>
                        <m:sty m:val="p"/>
                      </m:rPr>
                      <a:rPr lang="el-GR" altLang="zh-HK" i="1" dirty="0" smtClean="0">
                        <a:latin typeface="Cambria Math" panose="02040503050406030204" pitchFamily="18" charset="0"/>
                        <a:ea typeface="Cambria Math" panose="02040503050406030204" pitchFamily="18" charset="0"/>
                        <a:cs typeface="Arial" panose="020B0604020202020204" pitchFamily="34" charset="0"/>
                      </a:rPr>
                      <m:t>δ</m:t>
                    </m:r>
                    <m:r>
                      <a:rPr lang="zh-HK" altLang="en-US"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𝑡</m:t>
                    </m:r>
                    <m:r>
                      <a:rPr lang="zh-HK" altLang="en-US" i="1" dirty="0" smtClean="0">
                        <a:latin typeface="Cambria Math" panose="02040503050406030204" pitchFamily="18" charset="0"/>
                        <a:cs typeface="Arial" panose="020B0604020202020204" pitchFamily="34" charset="0"/>
                      </a:rPr>
                      <m:t>] </m:t>
                    </m:r>
                  </m:oMath>
                </a14:m>
                <a:r>
                  <a:rPr lang="zh-HK" altLang="en-US" dirty="0">
                    <a:latin typeface="Arial" panose="020B0604020202020204" pitchFamily="34" charset="0"/>
                    <a:cs typeface="Arial" panose="020B0604020202020204" pitchFamily="34" charset="0"/>
                  </a:rPr>
                  <a:t>is the training duration, and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𝛼</m:t>
                    </m:r>
                  </m:oMath>
                </a14:m>
                <a:r>
                  <a:rPr lang="zh-HK" altLang="en-US" dirty="0">
                    <a:latin typeface="Arial" panose="020B0604020202020204" pitchFamily="34" charset="0"/>
                    <a:cs typeface="Arial" panose="020B0604020202020204" pitchFamily="34" charset="0"/>
                  </a:rPr>
                  <a:t>,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𝛽</m:t>
                    </m:r>
                    <m:r>
                      <a:rPr lang="zh-HK" altLang="en-US" i="1" dirty="0" smtClean="0">
                        <a:latin typeface="Cambria Math" panose="02040503050406030204" pitchFamily="18" charset="0"/>
                        <a:cs typeface="Arial" panose="020B0604020202020204" pitchFamily="34" charset="0"/>
                      </a:rPr>
                      <m:t> </m:t>
                    </m:r>
                  </m:oMath>
                </a14:m>
                <a:r>
                  <a:rPr lang="zh-HK" altLang="en-US" dirty="0">
                    <a:latin typeface="Arial" panose="020B0604020202020204" pitchFamily="34" charset="0"/>
                    <a:cs typeface="Arial" panose="020B0604020202020204" pitchFamily="34" charset="0"/>
                  </a:rPr>
                  <a:t>are constants to balance accuracy and time cost.</a:t>
                </a:r>
              </a:p>
            </p:txBody>
          </p:sp>
        </mc:Choice>
        <mc:Fallback>
          <p:sp>
            <p:nvSpPr>
              <p:cNvPr id="8" name="文字方塊 7">
                <a:extLst>
                  <a:ext uri="{FF2B5EF4-FFF2-40B4-BE49-F238E27FC236}">
                    <a16:creationId xmlns:a16="http://schemas.microsoft.com/office/drawing/2014/main" id="{AA343E64-2EAB-0392-A037-AEAC22EE3C05}"/>
                  </a:ext>
                </a:extLst>
              </p:cNvPr>
              <p:cNvSpPr txBox="1">
                <a:spLocks noRot="1" noChangeAspect="1" noMove="1" noResize="1" noEditPoints="1" noAdjustHandles="1" noChangeArrowheads="1" noChangeShapeType="1" noTextEdit="1"/>
              </p:cNvSpPr>
              <p:nvPr/>
            </p:nvSpPr>
            <p:spPr>
              <a:xfrm>
                <a:off x="4008001" y="4972041"/>
                <a:ext cx="7991999" cy="1287468"/>
              </a:xfrm>
              <a:prstGeom prst="rect">
                <a:avLst/>
              </a:prstGeom>
              <a:blipFill>
                <a:blip r:embed="rId6"/>
                <a:stretch>
                  <a:fillRect l="-634" r="-475" b="-6863"/>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128170196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BE9FD-BFB2-0F44-FA41-DFC8840A906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5CB16F5-C05F-C96F-4462-C903803CBFE9}"/>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BBD1A670-BBB4-9CF0-2070-DDFCA79868DC}"/>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0BA3B0B7-028C-F9A3-7A04-F705E90A62B9}"/>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F0DDCA82-9A28-FE60-0189-0783BA39FED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412B4B8A-9F3C-56FA-A310-A457EB89E38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76AD886C-F023-DF29-6007-1AF1D84BEBF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105</a:t>
            </a:fld>
            <a:endParaRPr lang="zh-HK" altLang="en-US" sz="1600" dirty="0">
              <a:solidFill>
                <a:schemeClr val="bg1"/>
              </a:solidFill>
            </a:endParaRPr>
          </a:p>
        </p:txBody>
      </p:sp>
      <p:sp>
        <p:nvSpPr>
          <p:cNvPr id="3" name="文字方塊 2">
            <a:extLst>
              <a:ext uri="{FF2B5EF4-FFF2-40B4-BE49-F238E27FC236}">
                <a16:creationId xmlns:a16="http://schemas.microsoft.com/office/drawing/2014/main" id="{28E95914-62CB-85D3-149D-A617C65302BB}"/>
              </a:ext>
            </a:extLst>
          </p:cNvPr>
          <p:cNvSpPr txBox="1"/>
          <p:nvPr/>
        </p:nvSpPr>
        <p:spPr>
          <a:xfrm>
            <a:off x="480000" y="3109488"/>
            <a:ext cx="2928001" cy="646331"/>
          </a:xfrm>
          <a:prstGeom prst="rect">
            <a:avLst/>
          </a:prstGeom>
          <a:noFill/>
        </p:spPr>
        <p:txBody>
          <a:bodyPr wrap="square">
            <a:spAutoFit/>
          </a:bodyPr>
          <a:lstStyle/>
          <a:p>
            <a:pPr algn="just"/>
            <a:r>
              <a:rPr lang="en-US" altLang="zh-HK" sz="1800" dirty="0">
                <a:effectLst/>
                <a:latin typeface="Arial" panose="020B0604020202090204" pitchFamily="34" charset="0"/>
                <a:cs typeface="Arial" panose="020B0604020202090204" pitchFamily="34" charset="0"/>
              </a:rPr>
              <a:t>Fig: </a:t>
            </a:r>
            <a:r>
              <a:rPr lang="en-US" altLang="zh-HK" sz="1800" dirty="0">
                <a:solidFill>
                  <a:srgbClr val="211E1E"/>
                </a:solidFill>
                <a:effectLst/>
                <a:latin typeface="Arial" panose="020B0604020202090204" pitchFamily="34" charset="0"/>
                <a:cs typeface="Arial" panose="020B0604020202090204" pitchFamily="34" charset="0"/>
              </a:rPr>
              <a:t>Illustration of DDPG-based sampling. </a:t>
            </a:r>
            <a:endParaRPr lang="en-US" altLang="zh-HK" dirty="0">
              <a:latin typeface="Arial" panose="020B0604020202090204" pitchFamily="34" charset="0"/>
              <a:cs typeface="Arial" panose="020B0604020202090204" pitchFamily="34" charset="0"/>
            </a:endParaRPr>
          </a:p>
        </p:txBody>
      </p:sp>
      <p:pic>
        <p:nvPicPr>
          <p:cNvPr id="5" name="圖片 4">
            <a:extLst>
              <a:ext uri="{FF2B5EF4-FFF2-40B4-BE49-F238E27FC236}">
                <a16:creationId xmlns:a16="http://schemas.microsoft.com/office/drawing/2014/main" id="{5034F799-4909-43BE-A85C-EDBB678F9B83}"/>
              </a:ext>
            </a:extLst>
          </p:cNvPr>
          <p:cNvPicPr>
            <a:picLocks noChangeAspect="1"/>
          </p:cNvPicPr>
          <p:nvPr/>
        </p:nvPicPr>
        <p:blipFill>
          <a:blip r:embed="rId3"/>
          <a:stretch>
            <a:fillRect/>
          </a:stretch>
        </p:blipFill>
        <p:spPr>
          <a:xfrm>
            <a:off x="264000" y="987939"/>
            <a:ext cx="3587347" cy="2121549"/>
          </a:xfrm>
          <a:prstGeom prst="rect">
            <a:avLst/>
          </a:prstGeom>
        </p:spPr>
      </p:pic>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623CF2B0-7985-8167-7BCD-240705A34BB8}"/>
                  </a:ext>
                </a:extLst>
              </p:cNvPr>
              <p:cNvSpPr txBox="1"/>
              <p:nvPr/>
            </p:nvSpPr>
            <p:spPr>
              <a:xfrm>
                <a:off x="3883638" y="961558"/>
                <a:ext cx="7991999" cy="1287468"/>
              </a:xfrm>
              <a:prstGeom prst="rect">
                <a:avLst/>
              </a:prstGeom>
              <a:noFill/>
            </p:spPr>
            <p:txBody>
              <a:bodyPr wrap="square">
                <a:spAutoFit/>
              </a:bodyPr>
              <a:lstStyle/>
              <a:p>
                <a:pPr algn="just">
                  <a:lnSpc>
                    <a:spcPct val="150000"/>
                  </a:lnSpc>
                </a:pPr>
                <a:r>
                  <a:rPr lang="en-US" altLang="zh-HK" dirty="0">
                    <a:latin typeface="Arial" panose="020B0604020202020204" pitchFamily="34" charset="0"/>
                    <a:cs typeface="Arial" panose="020B0604020202020204" pitchFamily="34" charset="0"/>
                  </a:rPr>
                  <a:t>The policy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𝜋</m:t>
                        </m:r>
                      </m:e>
                      <m:sub>
                        <m:r>
                          <a:rPr lang="en-US" altLang="zh-HK" i="1" dirty="0" smtClean="0">
                            <a:latin typeface="Cambria Math" panose="02040503050406030204" pitchFamily="18" charset="0"/>
                            <a:cs typeface="Arial" panose="020B0604020202020204" pitchFamily="34" charset="0"/>
                          </a:rPr>
                          <m:t>𝜃</m:t>
                        </m:r>
                      </m:sub>
                    </m:sSub>
                    <m:r>
                      <a:rPr lang="en-US" altLang="zh-HK" i="1" dirty="0" smtClean="0">
                        <a:latin typeface="Cambria Math" panose="02040503050406030204" pitchFamily="18" charset="0"/>
                        <a:cs typeface="Arial" panose="020B0604020202020204" pitchFamily="34" charset="0"/>
                      </a:rPr>
                      <m:t>: </m:t>
                    </m:r>
                    <m:r>
                      <a:rPr lang="en-US" altLang="zh-HK" i="1" dirty="0" smtClean="0">
                        <a:latin typeface="Cambria Math" panose="02040503050406030204" pitchFamily="18" charset="0"/>
                        <a:cs typeface="Arial" panose="020B0604020202020204" pitchFamily="34" charset="0"/>
                      </a:rPr>
                      <m:t>𝑆</m:t>
                    </m:r>
                    <m:r>
                      <a:rPr lang="en-US" altLang="zh-HK" i="1" dirty="0" smtClean="0">
                        <a:latin typeface="Cambria Math" panose="02040503050406030204" pitchFamily="18" charset="0"/>
                        <a:cs typeface="Arial" panose="020B0604020202020204" pitchFamily="34" charset="0"/>
                      </a:rPr>
                      <m:t> →</m:t>
                    </m:r>
                    <m:r>
                      <a:rPr lang="en-US" altLang="zh-HK" i="1" dirty="0" smtClean="0">
                        <a:latin typeface="Cambria Math" panose="02040503050406030204" pitchFamily="18" charset="0"/>
                        <a:cs typeface="Arial" panose="020B0604020202020204" pitchFamily="34" charset="0"/>
                      </a:rPr>
                      <m:t>𝐴</m:t>
                    </m:r>
                    <m:r>
                      <a:rPr lang="en-US" altLang="zh-HK" i="1" dirty="0" smtClean="0">
                        <a:latin typeface="Cambria Math" panose="02040503050406030204" pitchFamily="18" charset="0"/>
                        <a:cs typeface="Arial" panose="020B0604020202020204" pitchFamily="34" charset="0"/>
                      </a:rPr>
                      <m:t> </m:t>
                    </m:r>
                  </m:oMath>
                </a14:m>
                <a:r>
                  <a:rPr lang="en-US" altLang="zh-HK" dirty="0">
                    <a:latin typeface="Arial" panose="020B0604020202020204" pitchFamily="34" charset="0"/>
                    <a:cs typeface="Arial" panose="020B0604020202020204" pitchFamily="34" charset="0"/>
                  </a:rPr>
                  <a:t>is parameterized by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𝜃</m:t>
                    </m:r>
                  </m:oMath>
                </a14:m>
                <a:r>
                  <a:rPr lang="en-US" altLang="zh-HK" dirty="0">
                    <a:latin typeface="Arial" panose="020B0604020202020204" pitchFamily="34" charset="0"/>
                    <a:cs typeface="Arial" panose="020B0604020202020204" pitchFamily="34" charset="0"/>
                  </a:rPr>
                  <a:t>. Given a state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𝑠</m:t>
                    </m:r>
                    <m:r>
                      <a:rPr lang="en-US" altLang="zh-HK" i="1" dirty="0" smtClean="0">
                        <a:latin typeface="Cambria Math" panose="02040503050406030204" pitchFamily="18" charset="0"/>
                        <a:cs typeface="Arial" panose="020B0604020202020204" pitchFamily="34" charset="0"/>
                      </a:rPr>
                      <m:t>[</m:t>
                    </m:r>
                    <m:r>
                      <a:rPr lang="en-US" altLang="zh-HK" i="1" dirty="0" smtClean="0">
                        <a:latin typeface="Cambria Math" panose="02040503050406030204" pitchFamily="18" charset="0"/>
                        <a:cs typeface="Arial" panose="020B0604020202020204" pitchFamily="34" charset="0"/>
                      </a:rPr>
                      <m:t>𝑡</m:t>
                    </m:r>
                    <m:r>
                      <a:rPr lang="en-US" altLang="zh-HK" i="1" dirty="0" smtClean="0">
                        <a:latin typeface="Cambria Math" panose="02040503050406030204" pitchFamily="18" charset="0"/>
                        <a:cs typeface="Arial" panose="020B0604020202020204" pitchFamily="34" charset="0"/>
                      </a:rPr>
                      <m:t>]</m:t>
                    </m:r>
                  </m:oMath>
                </a14:m>
                <a:r>
                  <a:rPr lang="en-US" altLang="zh-HK" dirty="0">
                    <a:latin typeface="Arial" panose="020B0604020202020204" pitchFamily="34" charset="0"/>
                    <a:cs typeface="Arial" panose="020B0604020202020204" pitchFamily="34" charset="0"/>
                  </a:rPr>
                  <a:t>, the algorithm outputs a deterministic action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𝑎</m:t>
                    </m:r>
                    <m:r>
                      <a:rPr lang="en-US" altLang="zh-HK" i="1" dirty="0" smtClean="0">
                        <a:latin typeface="Cambria Math" panose="02040503050406030204" pitchFamily="18" charset="0"/>
                        <a:cs typeface="Arial" panose="020B0604020202020204" pitchFamily="34" charset="0"/>
                      </a:rPr>
                      <m:t>[</m:t>
                    </m:r>
                    <m:r>
                      <a:rPr lang="en-US" altLang="zh-HK" i="1" dirty="0" smtClean="0">
                        <a:latin typeface="Cambria Math" panose="02040503050406030204" pitchFamily="18" charset="0"/>
                        <a:cs typeface="Arial" panose="020B0604020202020204" pitchFamily="34" charset="0"/>
                      </a:rPr>
                      <m:t>𝑡</m:t>
                    </m:r>
                    <m:r>
                      <a:rPr lang="en-US" altLang="zh-HK" i="1" dirty="0" smtClean="0">
                        <a:latin typeface="Cambria Math" panose="02040503050406030204" pitchFamily="18" charset="0"/>
                        <a:cs typeface="Arial" panose="020B0604020202020204" pitchFamily="34" charset="0"/>
                      </a:rPr>
                      <m:t>]</m:t>
                    </m:r>
                  </m:oMath>
                </a14:m>
                <a:r>
                  <a:rPr lang="en-US" altLang="zh-HK" dirty="0">
                    <a:latin typeface="Arial" panose="020B0604020202020204" pitchFamily="34" charset="0"/>
                    <a:cs typeface="Arial" panose="020B0604020202020204" pitchFamily="34" charset="0"/>
                  </a:rPr>
                  <a:t>. The objective is to maximize the expected cumulative discounted reward:</a:t>
                </a:r>
                <a:endParaRPr lang="zh-HK" altLang="en-US" dirty="0">
                  <a:latin typeface="Arial" panose="020B0604020202020204" pitchFamily="34" charset="0"/>
                  <a:cs typeface="Arial" panose="020B0604020202020204" pitchFamily="34" charset="0"/>
                </a:endParaRPr>
              </a:p>
            </p:txBody>
          </p:sp>
        </mc:Choice>
        <mc:Fallback>
          <p:sp>
            <p:nvSpPr>
              <p:cNvPr id="8" name="文字方塊 7">
                <a:extLst>
                  <a:ext uri="{FF2B5EF4-FFF2-40B4-BE49-F238E27FC236}">
                    <a16:creationId xmlns:a16="http://schemas.microsoft.com/office/drawing/2014/main" id="{623CF2B0-7985-8167-7BCD-240705A34BB8}"/>
                  </a:ext>
                </a:extLst>
              </p:cNvPr>
              <p:cNvSpPr txBox="1">
                <a:spLocks noRot="1" noChangeAspect="1" noMove="1" noResize="1" noEditPoints="1" noAdjustHandles="1" noChangeArrowheads="1" noChangeShapeType="1" noTextEdit="1"/>
              </p:cNvSpPr>
              <p:nvPr/>
            </p:nvSpPr>
            <p:spPr>
              <a:xfrm>
                <a:off x="3883638" y="961558"/>
                <a:ext cx="7991999" cy="1287468"/>
              </a:xfrm>
              <a:prstGeom prst="rect">
                <a:avLst/>
              </a:prstGeom>
              <a:blipFill>
                <a:blip r:embed="rId4"/>
                <a:stretch>
                  <a:fillRect l="-634" r="-1426" b="-5825"/>
                </a:stretch>
              </a:blipFill>
            </p:spPr>
            <p:txBody>
              <a:bodyPr/>
              <a:lstStyle/>
              <a:p>
                <a:r>
                  <a:rPr lang="zh-HK" altLang="en-US">
                    <a:noFill/>
                  </a:rPr>
                  <a:t> </a:t>
                </a:r>
              </a:p>
            </p:txBody>
          </p:sp>
        </mc:Fallback>
      </mc:AlternateContent>
      <p:pic>
        <p:nvPicPr>
          <p:cNvPr id="2" name="圖片 1">
            <a:extLst>
              <a:ext uri="{FF2B5EF4-FFF2-40B4-BE49-F238E27FC236}">
                <a16:creationId xmlns:a16="http://schemas.microsoft.com/office/drawing/2014/main" id="{CBD1EBC1-5FB6-D794-F3F2-3D2EF1AB7276}"/>
              </a:ext>
            </a:extLst>
          </p:cNvPr>
          <p:cNvPicPr>
            <a:picLocks noChangeAspect="1"/>
          </p:cNvPicPr>
          <p:nvPr/>
        </p:nvPicPr>
        <p:blipFill>
          <a:blip r:embed="rId5"/>
          <a:stretch>
            <a:fillRect/>
          </a:stretch>
        </p:blipFill>
        <p:spPr>
          <a:xfrm>
            <a:off x="6744000" y="2273866"/>
            <a:ext cx="2082800" cy="393700"/>
          </a:xfrm>
          <a:prstGeom prst="rect">
            <a:avLst/>
          </a:prstGeom>
        </p:spPr>
      </p:pic>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64AED118-3058-2E01-73C9-855C0A5A5081}"/>
                  </a:ext>
                </a:extLst>
              </p:cNvPr>
              <p:cNvSpPr txBox="1"/>
              <p:nvPr/>
            </p:nvSpPr>
            <p:spPr>
              <a:xfrm>
                <a:off x="3746962" y="2683078"/>
                <a:ext cx="7991999" cy="471026"/>
              </a:xfrm>
              <a:prstGeom prst="rect">
                <a:avLst/>
              </a:prstGeom>
              <a:noFill/>
            </p:spPr>
            <p:txBody>
              <a:bodyPr wrap="square">
                <a:spAutoFit/>
              </a:bodyPr>
              <a:lstStyle/>
              <a:p>
                <a:pPr algn="just">
                  <a:lnSpc>
                    <a:spcPct val="150000"/>
                  </a:lnSpc>
                </a:pPr>
                <a:r>
                  <a:rPr lang="en-US" altLang="zh-CN" dirty="0">
                    <a:latin typeface="Arial" panose="020B0604020202020204" pitchFamily="34" charset="0"/>
                    <a:cs typeface="Arial" panose="020B0604020202020204" pitchFamily="34" charset="0"/>
                  </a:rPr>
                  <a:t>w</a:t>
                </a:r>
                <a:r>
                  <a:rPr lang="en-US" altLang="zh-HK" dirty="0">
                    <a:latin typeface="Arial" panose="020B0604020202020204" pitchFamily="34" charset="0"/>
                    <a:cs typeface="Arial" panose="020B0604020202020204" pitchFamily="34" charset="0"/>
                  </a:rPr>
                  <a:t>here</a:t>
                </a:r>
                <a:r>
                  <a:rPr lang="zh-CN" altLang="en-US" dirty="0">
                    <a:latin typeface="Arial" panose="020B0604020202020204" pitchFamily="34" charset="0"/>
                    <a:cs typeface="Arial" panose="020B0604020202020204" pitchFamily="34" charset="0"/>
                  </a:rPr>
                  <a:t> </a:t>
                </a:r>
                <a14:m>
                  <m:oMath xmlns:m="http://schemas.openxmlformats.org/officeDocument/2006/math">
                    <m:r>
                      <a:rPr lang="zh-HK" altLang="en-US" i="1">
                        <a:latin typeface="Cambria Math" panose="02040503050406030204" pitchFamily="18" charset="0"/>
                      </a:rPr>
                      <m:t>𝑅</m:t>
                    </m:r>
                    <m:d>
                      <m:dPr>
                        <m:begChr m:val="["/>
                        <m:endChr m:val="]"/>
                        <m:ctrlPr>
                          <a:rPr lang="zh-HK" altLang="en-US" i="1">
                            <a:latin typeface="Cambria Math" panose="02040503050406030204" pitchFamily="18" charset="0"/>
                          </a:rPr>
                        </m:ctrlPr>
                      </m:dPr>
                      <m:e>
                        <m:r>
                          <a:rPr lang="zh-HK" altLang="en-US" i="1">
                            <a:latin typeface="Cambria Math" panose="02040503050406030204" pitchFamily="18" charset="0"/>
                          </a:rPr>
                          <m:t>𝑡</m:t>
                        </m:r>
                      </m:e>
                    </m:d>
                    <m:r>
                      <a:rPr lang="zh-HK" altLang="en-US">
                        <a:latin typeface="Cambria Math" panose="02040503050406030204" pitchFamily="18" charset="0"/>
                      </a:rPr>
                      <m:t>=</m:t>
                    </m:r>
                    <m:nary>
                      <m:naryPr>
                        <m:chr m:val="∑"/>
                        <m:ctrlPr>
                          <a:rPr lang="zh-HK" altLang="en-US" i="1">
                            <a:latin typeface="Cambria Math" panose="02040503050406030204" pitchFamily="18" charset="0"/>
                          </a:rPr>
                        </m:ctrlPr>
                      </m:naryPr>
                      <m:sub>
                        <m:r>
                          <a:rPr lang="zh-HK" altLang="en-US" i="1">
                            <a:latin typeface="Cambria Math" panose="02040503050406030204" pitchFamily="18" charset="0"/>
                          </a:rPr>
                          <m:t>𝑘</m:t>
                        </m:r>
                        <m:r>
                          <a:rPr lang="zh-HK" altLang="en-US">
                            <a:latin typeface="Cambria Math" panose="02040503050406030204" pitchFamily="18" charset="0"/>
                          </a:rPr>
                          <m:t>=0</m:t>
                        </m:r>
                      </m:sub>
                      <m:sup>
                        <m:r>
                          <a:rPr lang="zh-HK" altLang="en-US">
                            <a:latin typeface="Cambria Math" panose="02040503050406030204" pitchFamily="18" charset="0"/>
                          </a:rPr>
                          <m:t>∞</m:t>
                        </m:r>
                      </m:sup>
                      <m:e>
                        <m:sSup>
                          <m:sSupPr>
                            <m:ctrlPr>
                              <a:rPr lang="zh-HK" altLang="en-US" i="1">
                                <a:solidFill>
                                  <a:srgbClr val="836967"/>
                                </a:solidFill>
                                <a:latin typeface="Cambria Math" panose="02040503050406030204" pitchFamily="18" charset="0"/>
                              </a:rPr>
                            </m:ctrlPr>
                          </m:sSupPr>
                          <m:e>
                            <m:r>
                              <a:rPr lang="zh-HK" altLang="en-US" i="1">
                                <a:latin typeface="Cambria Math" panose="02040503050406030204" pitchFamily="18" charset="0"/>
                              </a:rPr>
                              <m:t>𝛾</m:t>
                            </m:r>
                          </m:e>
                          <m:sup>
                            <m:r>
                              <a:rPr lang="zh-HK" altLang="en-US" i="1">
                                <a:latin typeface="Cambria Math" panose="02040503050406030204" pitchFamily="18" charset="0"/>
                              </a:rPr>
                              <m:t>𝑘</m:t>
                            </m:r>
                          </m:sup>
                        </m:sSup>
                        <m:r>
                          <a:rPr lang="zh-HK" altLang="en-US" i="1">
                            <a:latin typeface="Cambria Math" panose="02040503050406030204" pitchFamily="18" charset="0"/>
                          </a:rPr>
                          <m:t>𝑟</m:t>
                        </m:r>
                        <m:d>
                          <m:dPr>
                            <m:begChr m:val="["/>
                            <m:endChr m:val="]"/>
                            <m:ctrlPr>
                              <a:rPr lang="zh-HK" altLang="en-US" i="1">
                                <a:latin typeface="Cambria Math" panose="02040503050406030204" pitchFamily="18" charset="0"/>
                              </a:rPr>
                            </m:ctrlPr>
                          </m:dPr>
                          <m:e>
                            <m:r>
                              <a:rPr lang="zh-HK" altLang="en-US" i="1">
                                <a:latin typeface="Cambria Math" panose="02040503050406030204" pitchFamily="18" charset="0"/>
                              </a:rPr>
                              <m:t>𝑡</m:t>
                            </m:r>
                            <m:r>
                              <a:rPr lang="zh-HK" altLang="en-US">
                                <a:latin typeface="Cambria Math" panose="02040503050406030204" pitchFamily="18" charset="0"/>
                              </a:rPr>
                              <m:t>+</m:t>
                            </m:r>
                            <m:r>
                              <a:rPr lang="zh-HK" altLang="en-US" i="1">
                                <a:latin typeface="Cambria Math" panose="02040503050406030204" pitchFamily="18" charset="0"/>
                              </a:rPr>
                              <m:t>𝑘</m:t>
                            </m:r>
                          </m:e>
                        </m:d>
                      </m:e>
                    </m:nary>
                    <m:r>
                      <a:rPr lang="zh-HK" altLang="en-US">
                        <a:latin typeface="Cambria Math" panose="02040503050406030204" pitchFamily="18" charset="0"/>
                      </a:rPr>
                      <m:t> </m:t>
                    </m:r>
                  </m:oMath>
                </a14:m>
                <a:r>
                  <a:rPr lang="zh-CN" altLang="en-US" dirty="0"/>
                  <a:t> </a:t>
                </a:r>
                <a:r>
                  <a:rPr lang="en-US" altLang="zh-HK" dirty="0">
                    <a:latin typeface="Arial" panose="020B0604020202020204" pitchFamily="34" charset="0"/>
                    <a:cs typeface="Arial" panose="020B0604020202020204" pitchFamily="34" charset="0"/>
                  </a:rPr>
                  <a:t>is the cumulative discounted reward.</a:t>
                </a:r>
                <a:endParaRPr lang="zh-HK" altLang="en-US" dirty="0">
                  <a:latin typeface="Arial" panose="020B0604020202020204" pitchFamily="34" charset="0"/>
                  <a:cs typeface="Arial" panose="020B0604020202020204" pitchFamily="34" charset="0"/>
                </a:endParaRPr>
              </a:p>
            </p:txBody>
          </p:sp>
        </mc:Choice>
        <mc:Fallback>
          <p:sp>
            <p:nvSpPr>
              <p:cNvPr id="7" name="文字方塊 6">
                <a:extLst>
                  <a:ext uri="{FF2B5EF4-FFF2-40B4-BE49-F238E27FC236}">
                    <a16:creationId xmlns:a16="http://schemas.microsoft.com/office/drawing/2014/main" id="{64AED118-3058-2E01-73C9-855C0A5A5081}"/>
                  </a:ext>
                </a:extLst>
              </p:cNvPr>
              <p:cNvSpPr txBox="1">
                <a:spLocks noRot="1" noChangeAspect="1" noMove="1" noResize="1" noEditPoints="1" noAdjustHandles="1" noChangeArrowheads="1" noChangeShapeType="1" noTextEdit="1"/>
              </p:cNvSpPr>
              <p:nvPr/>
            </p:nvSpPr>
            <p:spPr>
              <a:xfrm>
                <a:off x="3746962" y="2683078"/>
                <a:ext cx="7991999" cy="471026"/>
              </a:xfrm>
              <a:prstGeom prst="rect">
                <a:avLst/>
              </a:prstGeom>
              <a:blipFill>
                <a:blip r:embed="rId6"/>
                <a:stretch>
                  <a:fillRect l="-794" t="-68421" b="-131579"/>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2737034791"/>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20000" y="6583362"/>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106</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696000" y="1029660"/>
            <a:ext cx="4195837" cy="5183717"/>
          </a:xfrm>
          <a:prstGeom prst="rect">
            <a:avLst/>
          </a:prstGeom>
        </p:spPr>
      </p:pic>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67DBF556-6387-E5A0-8063-EB17A85437B0}"/>
                  </a:ext>
                </a:extLst>
              </p:cNvPr>
              <p:cNvSpPr txBox="1"/>
              <p:nvPr/>
            </p:nvSpPr>
            <p:spPr>
              <a:xfrm>
                <a:off x="5034152" y="1286136"/>
                <a:ext cx="6965848" cy="438389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HK" altLang="en-US" dirty="0">
                    <a:latin typeface="Arial" panose="020B0604020202020204" pitchFamily="34" charset="0"/>
                    <a:cs typeface="Arial" panose="020B0604020202020204" pitchFamily="34" charset="0"/>
                  </a:rPr>
                  <a:t>An actor network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𝜇</m:t>
                    </m:r>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𝑠</m:t>
                        </m:r>
                      </m:e>
                      <m:e>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𝜃</m:t>
                            </m:r>
                          </m:e>
                          <m:sub>
                            <m:r>
                              <a:rPr lang="zh-HK" altLang="en-US" i="1" dirty="0" smtClean="0">
                                <a:latin typeface="Cambria Math" panose="02040503050406030204" pitchFamily="18" charset="0"/>
                                <a:cs typeface="Arial" panose="020B0604020202020204" pitchFamily="34" charset="0"/>
                              </a:rPr>
                              <m:t>𝜇</m:t>
                            </m:r>
                          </m:sub>
                        </m:sSub>
                      </m:e>
                    </m:d>
                    <m:r>
                      <a:rPr lang="zh-HK" altLang="en-US" i="1" dirty="0" smtClean="0">
                        <a:latin typeface="Cambria Math" panose="02040503050406030204" pitchFamily="18" charset="0"/>
                        <a:cs typeface="Arial" panose="020B0604020202020204" pitchFamily="34" charset="0"/>
                      </a:rPr>
                      <m:t> </m:t>
                    </m:r>
                  </m:oMath>
                </a14:m>
                <a:r>
                  <a:rPr lang="zh-HK" altLang="en-US" dirty="0">
                    <a:latin typeface="Arial" panose="020B0604020202020204" pitchFamily="34" charset="0"/>
                    <a:cs typeface="Arial" panose="020B0604020202020204" pitchFamily="34" charset="0"/>
                  </a:rPr>
                  <a:t>predicts deterministic actions (sampling policies), and a critic network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𝑞</m:t>
                    </m:r>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𝑠</m:t>
                        </m:r>
                        <m:r>
                          <a:rPr lang="zh-HK" altLang="en-US" i="1" dirty="0" smtClean="0">
                            <a:latin typeface="Cambria Math" panose="02040503050406030204" pitchFamily="18" charset="0"/>
                            <a:cs typeface="Arial" panose="020B0604020202020204" pitchFamily="34" charset="0"/>
                          </a:rPr>
                          <m:t>, </m:t>
                        </m:r>
                        <m:r>
                          <a:rPr lang="zh-HK" altLang="en-US" i="1" dirty="0" smtClean="0">
                            <a:latin typeface="Cambria Math" panose="02040503050406030204" pitchFamily="18" charset="0"/>
                            <a:cs typeface="Arial" panose="020B0604020202020204" pitchFamily="34" charset="0"/>
                          </a:rPr>
                          <m:t>𝑎</m:t>
                        </m:r>
                      </m:e>
                      <m:e>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𝜃</m:t>
                            </m:r>
                          </m:e>
                          <m:sub>
                            <m:r>
                              <a:rPr lang="zh-HK" altLang="en-US" i="1" dirty="0" smtClean="0">
                                <a:latin typeface="Cambria Math" panose="02040503050406030204" pitchFamily="18" charset="0"/>
                                <a:cs typeface="Arial" panose="020B0604020202020204" pitchFamily="34" charset="0"/>
                              </a:rPr>
                              <m:t>𝑞</m:t>
                            </m:r>
                          </m:sub>
                        </m:sSub>
                      </m:e>
                    </m:d>
                    <m:r>
                      <a:rPr lang="zh-HK" altLang="en-US" i="1" dirty="0" smtClean="0">
                        <a:latin typeface="Cambria Math" panose="02040503050406030204" pitchFamily="18" charset="0"/>
                        <a:cs typeface="Arial" panose="020B0604020202020204" pitchFamily="34" charset="0"/>
                      </a:rPr>
                      <m:t> </m:t>
                    </m:r>
                  </m:oMath>
                </a14:m>
                <a:r>
                  <a:rPr lang="zh-HK" altLang="en-US" dirty="0">
                    <a:latin typeface="Arial" panose="020B0604020202020204" pitchFamily="34" charset="0"/>
                    <a:cs typeface="Arial" panose="020B0604020202020204" pitchFamily="34" charset="0"/>
                  </a:rPr>
                  <a:t>estimates the action-value function.</a:t>
                </a:r>
              </a:p>
              <a:p>
                <a:pPr marL="285750" indent="-285750" algn="just">
                  <a:lnSpc>
                    <a:spcPct val="150000"/>
                  </a:lnSpc>
                  <a:buFont typeface="Arial" panose="020B0604020202020204" pitchFamily="34" charset="0"/>
                  <a:buChar char="•"/>
                </a:pPr>
                <a:r>
                  <a:rPr lang="zh-HK" altLang="en-US" dirty="0">
                    <a:latin typeface="Arial" panose="020B0604020202020204" pitchFamily="34" charset="0"/>
                    <a:cs typeface="Arial" panose="020B0604020202020204" pitchFamily="34" charset="0"/>
                  </a:rPr>
                  <a:t>Target Networks: Copies of the actor and critic networks are maintained to update the original networks. These target networks are denoted as  </a:t>
                </a:r>
                <a14:m>
                  <m:oMath xmlns:m="http://schemas.openxmlformats.org/officeDocument/2006/math">
                    <m:acc>
                      <m:accPr>
                        <m:chr m:val="̃"/>
                        <m:ctrlPr>
                          <a:rPr lang="zh-HK" altLang="en-US" i="1" dirty="0" smtClean="0">
                            <a:latin typeface="Cambria Math" panose="02040503050406030204" pitchFamily="18" charset="0"/>
                            <a:cs typeface="Arial" panose="020B0604020202020204" pitchFamily="34" charset="0"/>
                          </a:rPr>
                        </m:ctrlPr>
                      </m:accPr>
                      <m:e>
                        <m:r>
                          <a:rPr lang="zh-HK" altLang="en-US" i="1" dirty="0">
                            <a:latin typeface="Cambria Math" panose="02040503050406030204" pitchFamily="18" charset="0"/>
                            <a:cs typeface="Arial" panose="020B0604020202020204" pitchFamily="34" charset="0"/>
                          </a:rPr>
                          <m:t>𝜇</m:t>
                        </m:r>
                      </m:e>
                    </m:acc>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𝑠</m:t>
                        </m:r>
                      </m:e>
                      <m:e>
                        <m:sSub>
                          <m:sSubPr>
                            <m:ctrlPr>
                              <a:rPr lang="zh-HK" altLang="en-US" i="1" dirty="0" smtClean="0">
                                <a:latin typeface="Cambria Math" panose="02040503050406030204" pitchFamily="18" charset="0"/>
                                <a:cs typeface="Arial" panose="020B0604020202020204" pitchFamily="34" charset="0"/>
                              </a:rPr>
                            </m:ctrlPr>
                          </m:sSubPr>
                          <m:e>
                            <m:acc>
                              <m:accPr>
                                <m:chr m:val="̃"/>
                                <m:ctrlPr>
                                  <a:rPr lang="zh-HK" altLang="en-US" i="1" dirty="0">
                                    <a:latin typeface="Cambria Math" panose="02040503050406030204" pitchFamily="18" charset="0"/>
                                    <a:cs typeface="Arial" panose="020B0604020202020204" pitchFamily="34" charset="0"/>
                                  </a:rPr>
                                </m:ctrlPr>
                              </m:accPr>
                              <m:e>
                                <m:r>
                                  <a:rPr lang="zh-HK" altLang="en-US" i="1" dirty="0">
                                    <a:latin typeface="Cambria Math" panose="02040503050406030204" pitchFamily="18" charset="0"/>
                                    <a:cs typeface="Arial" panose="020B0604020202020204" pitchFamily="34" charset="0"/>
                                  </a:rPr>
                                  <m:t>𝜃</m:t>
                                </m:r>
                              </m:e>
                            </m:acc>
                          </m:e>
                          <m:sub>
                            <m:r>
                              <a:rPr lang="zh-HK" altLang="en-US" i="1" dirty="0" smtClean="0">
                                <a:latin typeface="Cambria Math" panose="02040503050406030204" pitchFamily="18" charset="0"/>
                                <a:cs typeface="Arial" panose="020B0604020202020204" pitchFamily="34" charset="0"/>
                              </a:rPr>
                              <m:t>𝜇</m:t>
                            </m:r>
                          </m:sub>
                        </m:sSub>
                      </m:e>
                    </m:d>
                  </m:oMath>
                </a14:m>
                <a:endParaRPr lang="en-US" altLang="zh-HK"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zh-HK" altLang="en-US" dirty="0">
                    <a:latin typeface="Arial" panose="020B0604020202020204" pitchFamily="34" charset="0"/>
                    <a:cs typeface="Arial" panose="020B0604020202020204" pitchFamily="34" charset="0"/>
                  </a:rPr>
                  <a:t>Replay Buffer: The algorithm maintains a replay buffer that stores historical transitions  </a:t>
                </a:r>
                <a14:m>
                  <m:oMath xmlns:m="http://schemas.openxmlformats.org/officeDocument/2006/math">
                    <m:r>
                      <a:rPr lang="zh-HK" altLang="en-US"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𝑠</m:t>
                    </m:r>
                    <m:r>
                      <a:rPr lang="zh-HK" altLang="en-US"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𝑡</m:t>
                    </m:r>
                    <m:r>
                      <a:rPr lang="zh-HK" altLang="en-US" i="1" dirty="0" smtClean="0">
                        <a:latin typeface="Cambria Math" panose="02040503050406030204" pitchFamily="18" charset="0"/>
                        <a:cs typeface="Arial" panose="020B0604020202020204" pitchFamily="34" charset="0"/>
                      </a:rPr>
                      <m:t>], </m:t>
                    </m:r>
                    <m:r>
                      <a:rPr lang="zh-HK" altLang="en-US" i="1" dirty="0" smtClean="0">
                        <a:latin typeface="Cambria Math" panose="02040503050406030204" pitchFamily="18" charset="0"/>
                        <a:cs typeface="Arial" panose="020B0604020202020204" pitchFamily="34" charset="0"/>
                      </a:rPr>
                      <m:t>𝑎</m:t>
                    </m:r>
                    <m:r>
                      <a:rPr lang="zh-HK" altLang="en-US"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𝑡</m:t>
                    </m:r>
                    <m:r>
                      <a:rPr lang="zh-HK" altLang="en-US" i="1" dirty="0" smtClean="0">
                        <a:latin typeface="Cambria Math" panose="02040503050406030204" pitchFamily="18" charset="0"/>
                        <a:cs typeface="Arial" panose="020B0604020202020204" pitchFamily="34" charset="0"/>
                      </a:rPr>
                      <m:t>], </m:t>
                    </m:r>
                    <m:r>
                      <a:rPr lang="zh-HK" altLang="en-US" i="1" dirty="0" smtClean="0">
                        <a:latin typeface="Cambria Math" panose="02040503050406030204" pitchFamily="18" charset="0"/>
                        <a:cs typeface="Arial" panose="020B0604020202020204" pitchFamily="34" charset="0"/>
                      </a:rPr>
                      <m:t>𝑟</m:t>
                    </m:r>
                    <m:r>
                      <a:rPr lang="zh-HK" altLang="en-US"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𝑡</m:t>
                    </m:r>
                    <m:r>
                      <a:rPr lang="zh-HK" altLang="en-US" i="1" dirty="0" smtClean="0">
                        <a:latin typeface="Cambria Math" panose="02040503050406030204" pitchFamily="18" charset="0"/>
                        <a:cs typeface="Arial" panose="020B0604020202020204" pitchFamily="34" charset="0"/>
                      </a:rPr>
                      <m:t>], </m:t>
                    </m:r>
                    <m:r>
                      <a:rPr lang="zh-HK" altLang="en-US" i="1" dirty="0" smtClean="0">
                        <a:latin typeface="Cambria Math" panose="02040503050406030204" pitchFamily="18" charset="0"/>
                        <a:cs typeface="Arial" panose="020B0604020202020204" pitchFamily="34" charset="0"/>
                      </a:rPr>
                      <m:t>𝑠</m:t>
                    </m:r>
                    <m:r>
                      <a:rPr lang="zh-HK" altLang="en-US"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𝑡</m:t>
                    </m:r>
                    <m:r>
                      <a:rPr lang="zh-HK" altLang="en-US" i="1" dirty="0" smtClean="0">
                        <a:latin typeface="Cambria Math" panose="02040503050406030204" pitchFamily="18" charset="0"/>
                        <a:cs typeface="Arial" panose="020B0604020202020204" pitchFamily="34" charset="0"/>
                      </a:rPr>
                      <m:t>+1]</m:t>
                    </m:r>
                  </m:oMath>
                </a14:m>
                <a:r>
                  <a:rPr lang="zh-HK" altLang="en-US" dirty="0">
                    <a:latin typeface="Arial" panose="020B0604020202020204" pitchFamily="34" charset="0"/>
                    <a:cs typeface="Arial" panose="020B0604020202020204" pitchFamily="34" charset="0"/>
                  </a:rPr>
                  <a:t>) . During training, a mini-batch of transitions is sampled from this buffer to update the networks.</a:t>
                </a:r>
              </a:p>
            </p:txBody>
          </p:sp>
        </mc:Choice>
        <mc:Fallback>
          <p:sp>
            <p:nvSpPr>
              <p:cNvPr id="6" name="文字方塊 5">
                <a:extLst>
                  <a:ext uri="{FF2B5EF4-FFF2-40B4-BE49-F238E27FC236}">
                    <a16:creationId xmlns:a16="http://schemas.microsoft.com/office/drawing/2014/main" id="{67DBF556-6387-E5A0-8063-EB17A85437B0}"/>
                  </a:ext>
                </a:extLst>
              </p:cNvPr>
              <p:cNvSpPr txBox="1">
                <a:spLocks noRot="1" noChangeAspect="1" noMove="1" noResize="1" noEditPoints="1" noAdjustHandles="1" noChangeArrowheads="1" noChangeShapeType="1" noTextEdit="1"/>
              </p:cNvSpPr>
              <p:nvPr/>
            </p:nvSpPr>
            <p:spPr>
              <a:xfrm>
                <a:off x="5034152" y="1286136"/>
                <a:ext cx="6965848" cy="4383892"/>
              </a:xfrm>
              <a:prstGeom prst="rect">
                <a:avLst/>
              </a:prstGeom>
              <a:blipFill>
                <a:blip r:embed="rId4"/>
                <a:stretch>
                  <a:fillRect l="-545" r="-545" b="-1445"/>
                </a:stretch>
              </a:blipFill>
            </p:spPr>
            <p:txBody>
              <a:bodyPr/>
              <a:lstStyle/>
              <a:p>
                <a:r>
                  <a:rPr lang="zh-HK" altLang="en-US">
                    <a:noFill/>
                  </a:rPr>
                  <a:t> </a:t>
                </a:r>
              </a:p>
            </p:txBody>
          </p:sp>
        </mc:Fallback>
      </mc:AlternateContent>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5A5FD-60A0-D052-8CAA-0341EE4F6F5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EB7305E-7C0A-8398-D9E9-D14ED3492CF5}"/>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134CB648-AFAE-3C3B-F7C8-BF5A782D9448}"/>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056ED999-D611-BCB1-455A-F87B11A22792}"/>
              </a:ext>
            </a:extLst>
          </p:cNvPr>
          <p:cNvGrpSpPr/>
          <p:nvPr/>
        </p:nvGrpSpPr>
        <p:grpSpPr>
          <a:xfrm>
            <a:off x="120000" y="6583362"/>
            <a:ext cx="12192001" cy="304800"/>
            <a:chOff x="0" y="6569404"/>
            <a:chExt cx="9144000" cy="288000"/>
          </a:xfrm>
        </p:grpSpPr>
        <p:sp>
          <p:nvSpPr>
            <p:cNvPr id="13" name="矩形 12">
              <a:extLst>
                <a:ext uri="{FF2B5EF4-FFF2-40B4-BE49-F238E27FC236}">
                  <a16:creationId xmlns:a16="http://schemas.microsoft.com/office/drawing/2014/main" id="{308113DF-4146-3AAA-33E1-79C9C85CF84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2F3B0188-9101-40EE-4424-6EA307D86FF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D97D13DA-5D47-AE2B-0974-D638552984F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107</a:t>
            </a:fld>
            <a:endParaRPr lang="zh-HK" altLang="en-US" sz="1600" dirty="0">
              <a:solidFill>
                <a:schemeClr val="bg1"/>
              </a:solidFill>
            </a:endParaRPr>
          </a:p>
        </p:txBody>
      </p:sp>
      <p:pic>
        <p:nvPicPr>
          <p:cNvPr id="2" name="圖片 1">
            <a:extLst>
              <a:ext uri="{FF2B5EF4-FFF2-40B4-BE49-F238E27FC236}">
                <a16:creationId xmlns:a16="http://schemas.microsoft.com/office/drawing/2014/main" id="{F957C99A-8CFE-6AD0-D0A9-C4C1458EAFCC}"/>
              </a:ext>
            </a:extLst>
          </p:cNvPr>
          <p:cNvPicPr>
            <a:picLocks noChangeAspect="1"/>
          </p:cNvPicPr>
          <p:nvPr/>
        </p:nvPicPr>
        <p:blipFill>
          <a:blip r:embed="rId3"/>
          <a:stretch>
            <a:fillRect/>
          </a:stretch>
        </p:blipFill>
        <p:spPr>
          <a:xfrm>
            <a:off x="696000" y="1029660"/>
            <a:ext cx="4195837" cy="5183717"/>
          </a:xfrm>
          <a:prstGeom prst="rect">
            <a:avLst/>
          </a:prstGeom>
        </p:spPr>
      </p:pic>
      <p:sp>
        <p:nvSpPr>
          <p:cNvPr id="6" name="文字方塊 5">
            <a:extLst>
              <a:ext uri="{FF2B5EF4-FFF2-40B4-BE49-F238E27FC236}">
                <a16:creationId xmlns:a16="http://schemas.microsoft.com/office/drawing/2014/main" id="{F99A8B9D-96FB-7EBA-CC8F-FC8D53BEBBA7}"/>
              </a:ext>
            </a:extLst>
          </p:cNvPr>
          <p:cNvSpPr txBox="1"/>
          <p:nvPr/>
        </p:nvSpPr>
        <p:spPr>
          <a:xfrm>
            <a:off x="5056064" y="1089986"/>
            <a:ext cx="6965848" cy="456472"/>
          </a:xfrm>
          <a:prstGeom prst="rect">
            <a:avLst/>
          </a:prstGeom>
          <a:noFill/>
        </p:spPr>
        <p:txBody>
          <a:bodyPr wrap="square">
            <a:spAutoFit/>
          </a:bodyPr>
          <a:lstStyle/>
          <a:p>
            <a:pPr algn="just">
              <a:lnSpc>
                <a:spcPct val="150000"/>
              </a:lnSpc>
            </a:pPr>
            <a:r>
              <a:rPr lang="en-US" altLang="zh-HK" dirty="0">
                <a:latin typeface="Arial" panose="020B0604020202020204" pitchFamily="34" charset="0"/>
                <a:cs typeface="Arial" panose="020B0604020202020204" pitchFamily="34" charset="0"/>
              </a:rPr>
              <a:t>The critic network is updated by minimizing the loss:</a:t>
            </a:r>
            <a:endParaRPr lang="zh-HK" altLang="en-US" dirty="0">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E63C5CAB-9403-93E5-458A-C2F2DC3BBB0A}"/>
              </a:ext>
            </a:extLst>
          </p:cNvPr>
          <p:cNvPicPr>
            <a:picLocks noChangeAspect="1"/>
          </p:cNvPicPr>
          <p:nvPr/>
        </p:nvPicPr>
        <p:blipFill>
          <a:blip r:embed="rId4"/>
          <a:stretch>
            <a:fillRect/>
          </a:stretch>
        </p:blipFill>
        <p:spPr>
          <a:xfrm>
            <a:off x="6456000" y="1624573"/>
            <a:ext cx="3873500" cy="635000"/>
          </a:xfrm>
          <a:prstGeom prst="rect">
            <a:avLst/>
          </a:prstGeom>
        </p:spPr>
      </p:pic>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637CB564-70AA-3BB8-E577-47117D145203}"/>
                  </a:ext>
                </a:extLst>
              </p:cNvPr>
              <p:cNvSpPr txBox="1"/>
              <p:nvPr/>
            </p:nvSpPr>
            <p:spPr>
              <a:xfrm>
                <a:off x="5056064" y="2420230"/>
                <a:ext cx="6965848" cy="950388"/>
              </a:xfrm>
              <a:prstGeom prst="rect">
                <a:avLst/>
              </a:prstGeom>
              <a:noFill/>
            </p:spPr>
            <p:txBody>
              <a:bodyPr wrap="square">
                <a:spAutoFit/>
              </a:bodyPr>
              <a:lstStyle/>
              <a:p>
                <a:pPr algn="just">
                  <a:lnSpc>
                    <a:spcPct val="150000"/>
                  </a:lnSpc>
                </a:pPr>
                <a:r>
                  <a:rPr lang="zh-HK" altLang="en-US" dirty="0">
                    <a:latin typeface="Arial" panose="020B0604020202020204" pitchFamily="34" charset="0"/>
                    <a:cs typeface="Arial" panose="020B0604020202020204" pitchFamily="34" charset="0"/>
                  </a:rPr>
                  <a:t>where </a:t>
                </a:r>
                <a14:m>
                  <m:oMath xmlns:m="http://schemas.openxmlformats.org/officeDocument/2006/math">
                    <m:sSup>
                      <m:sSupPr>
                        <m:ctrlPr>
                          <a:rPr lang="en-US" altLang="zh-CN" b="0" i="1" dirty="0" smtClean="0">
                            <a:latin typeface="Cambria Math" panose="02040503050406030204" pitchFamily="18" charset="0"/>
                            <a:cs typeface="Arial" panose="020B0604020202020204" pitchFamily="34" charset="0"/>
                          </a:rPr>
                        </m:ctrlPr>
                      </m:sSupPr>
                      <m:e>
                        <m:r>
                          <a:rPr lang="zh-HK" altLang="en-US" i="1" dirty="0" smtClean="0">
                            <a:latin typeface="Cambria Math" panose="02040503050406030204" pitchFamily="18" charset="0"/>
                            <a:cs typeface="Arial" panose="020B0604020202020204" pitchFamily="34" charset="0"/>
                          </a:rPr>
                          <m:t>𝑞</m:t>
                        </m:r>
                      </m:e>
                      <m:sup>
                        <m:r>
                          <a:rPr lang="zh-HK" altLang="en-US" i="1" dirty="0">
                            <a:latin typeface="Cambria Math" panose="02040503050406030204" pitchFamily="18" charset="0"/>
                            <a:cs typeface="Arial" panose="020B0604020202020204" pitchFamily="34" charset="0"/>
                          </a:rPr>
                          <m:t>𝑡𝑎𝑟𝑔𝑒𝑡</m:t>
                        </m:r>
                      </m:sup>
                    </m:sSup>
                    <m:r>
                      <a:rPr lang="zh-HK" altLang="en-US" i="1" dirty="0" smtClean="0">
                        <a:latin typeface="Cambria Math" panose="02040503050406030204" pitchFamily="18" charset="0"/>
                        <a:cs typeface="Arial" panose="020B0604020202020204" pitchFamily="34" charset="0"/>
                      </a:rPr>
                      <m:t>= </m:t>
                    </m:r>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𝑟</m:t>
                        </m:r>
                      </m:e>
                      <m:sub>
                        <m:r>
                          <a:rPr lang="zh-HK" altLang="en-US" i="1" dirty="0" smtClean="0">
                            <a:latin typeface="Cambria Math" panose="02040503050406030204" pitchFamily="18" charset="0"/>
                            <a:cs typeface="Arial" panose="020B0604020202020204" pitchFamily="34" charset="0"/>
                          </a:rPr>
                          <m:t>𝑘</m:t>
                        </m:r>
                      </m:sub>
                    </m:sSub>
                    <m:r>
                      <a:rPr lang="zh-HK" altLang="en-US" i="1" dirty="0" smtClean="0">
                        <a:latin typeface="Cambria Math" panose="02040503050406030204" pitchFamily="18" charset="0"/>
                        <a:cs typeface="Arial" panose="020B0604020202020204" pitchFamily="34" charset="0"/>
                      </a:rPr>
                      <m:t>+ </m:t>
                    </m:r>
                    <m:r>
                      <a:rPr lang="zh-HK" altLang="en-US" i="1" dirty="0" smtClean="0">
                        <a:latin typeface="Cambria Math" panose="02040503050406030204" pitchFamily="18" charset="0"/>
                        <a:cs typeface="Arial" panose="020B0604020202020204" pitchFamily="34" charset="0"/>
                      </a:rPr>
                      <m:t>𝛾</m:t>
                    </m:r>
                    <m:acc>
                      <m:accPr>
                        <m:chr m:val="̃"/>
                        <m:ctrlPr>
                          <a:rPr lang="zh-HK" altLang="en-US" i="1" dirty="0">
                            <a:latin typeface="Cambria Math" panose="02040503050406030204" pitchFamily="18" charset="0"/>
                            <a:cs typeface="Arial" panose="020B0604020202020204" pitchFamily="34" charset="0"/>
                          </a:rPr>
                        </m:ctrlPr>
                      </m:accPr>
                      <m:e>
                        <m:r>
                          <a:rPr lang="en-US" altLang="zh-CN" b="0" i="1" dirty="0" smtClean="0">
                            <a:latin typeface="Cambria Math" panose="02040503050406030204" pitchFamily="18" charset="0"/>
                            <a:cs typeface="Arial" panose="020B0604020202020204" pitchFamily="34" charset="0"/>
                          </a:rPr>
                          <m:t>𝑞</m:t>
                        </m:r>
                      </m:e>
                    </m:acc>
                    <m:r>
                      <a:rPr lang="zh-HK" altLang="en-US" i="1" dirty="0" smtClean="0">
                        <a:latin typeface="Cambria Math" panose="02040503050406030204" pitchFamily="18" charset="0"/>
                        <a:cs typeface="Arial" panose="020B0604020202020204" pitchFamily="34" charset="0"/>
                      </a:rPr>
                      <m:t>(</m:t>
                    </m:r>
                    <m:sSup>
                      <m:sSupPr>
                        <m:ctrlPr>
                          <a:rPr lang="zh-HK" altLang="en-US" b="0" i="1" dirty="0" smtClean="0">
                            <a:latin typeface="Cambria Math" panose="02040503050406030204" pitchFamily="18" charset="0"/>
                            <a:cs typeface="Arial" panose="020B0604020202020204" pitchFamily="34" charset="0"/>
                          </a:rPr>
                        </m:ctrlPr>
                      </m:sSupPr>
                      <m:e>
                        <m:r>
                          <a:rPr lang="zh-HK" altLang="en-US" i="1" dirty="0" smtClean="0">
                            <a:latin typeface="Cambria Math" panose="02040503050406030204" pitchFamily="18" charset="0"/>
                            <a:cs typeface="Arial" panose="020B0604020202020204" pitchFamily="34" charset="0"/>
                          </a:rPr>
                          <m:t>𝑠</m:t>
                        </m:r>
                      </m:e>
                      <m:sup>
                        <m:r>
                          <a:rPr lang="zh-HK" altLang="en-US" i="1" dirty="0" smtClean="0">
                            <a:latin typeface="Cambria Math" panose="02040503050406030204" pitchFamily="18" charset="0"/>
                            <a:cs typeface="Arial" panose="020B0604020202020204" pitchFamily="34" charset="0"/>
                          </a:rPr>
                          <m:t>′</m:t>
                        </m:r>
                      </m:sup>
                    </m:sSup>
                    <m:r>
                      <a:rPr lang="en-US" altLang="zh-CN" b="0"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𝑘</m:t>
                    </m:r>
                    <m:r>
                      <a:rPr lang="en-US" altLang="zh-CN" b="0"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 </m:t>
                    </m:r>
                    <m:acc>
                      <m:accPr>
                        <m:chr m:val="̃"/>
                        <m:ctrlPr>
                          <a:rPr lang="zh-HK" altLang="en-US" b="0" i="1" dirty="0" smtClean="0">
                            <a:latin typeface="Cambria Math" panose="02040503050406030204" pitchFamily="18" charset="0"/>
                            <a:cs typeface="Arial" panose="020B0604020202020204" pitchFamily="34" charset="0"/>
                          </a:rPr>
                        </m:ctrlPr>
                      </m:accPr>
                      <m:e>
                        <m:r>
                          <a:rPr lang="zh-HK" altLang="en-US" i="1" dirty="0">
                            <a:latin typeface="Cambria Math" panose="02040503050406030204" pitchFamily="18" charset="0"/>
                            <a:cs typeface="Arial" panose="020B0604020202020204" pitchFamily="34" charset="0"/>
                          </a:rPr>
                          <m:t>𝜇</m:t>
                        </m:r>
                      </m:e>
                    </m:acc>
                    <m:r>
                      <a:rPr lang="zh-HK" altLang="en-US" i="1" dirty="0" smtClean="0">
                        <a:latin typeface="Cambria Math" panose="02040503050406030204" pitchFamily="18" charset="0"/>
                        <a:cs typeface="Arial" panose="020B0604020202020204" pitchFamily="34" charset="0"/>
                      </a:rPr>
                      <m:t>(</m:t>
                    </m:r>
                    <m:sSup>
                      <m:sSupPr>
                        <m:ctrlPr>
                          <a:rPr lang="zh-HK" altLang="en-US" b="0" i="1" dirty="0" smtClean="0">
                            <a:latin typeface="Cambria Math" panose="02040503050406030204" pitchFamily="18" charset="0"/>
                            <a:cs typeface="Arial" panose="020B0604020202020204" pitchFamily="34" charset="0"/>
                          </a:rPr>
                        </m:ctrlPr>
                      </m:sSupPr>
                      <m:e>
                        <m:r>
                          <a:rPr lang="zh-HK" altLang="en-US" i="1" dirty="0" smtClean="0">
                            <a:latin typeface="Cambria Math" panose="02040503050406030204" pitchFamily="18" charset="0"/>
                            <a:cs typeface="Arial" panose="020B0604020202020204" pitchFamily="34" charset="0"/>
                          </a:rPr>
                          <m:t>𝑠</m:t>
                        </m:r>
                      </m:e>
                      <m:sup>
                        <m:r>
                          <a:rPr lang="zh-HK" altLang="en-US" i="1" dirty="0" smtClean="0">
                            <a:latin typeface="Cambria Math" panose="02040503050406030204" pitchFamily="18" charset="0"/>
                            <a:cs typeface="Arial" panose="020B0604020202020204" pitchFamily="34" charset="0"/>
                          </a:rPr>
                          <m:t>′</m:t>
                        </m:r>
                      </m:sup>
                    </m:sSup>
                    <m:r>
                      <a:rPr lang="en-US" altLang="zh-CN" b="0"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𝑘</m:t>
                    </m:r>
                    <m:r>
                      <a:rPr lang="en-US" altLang="zh-CN" b="0"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 </m:t>
                    </m:r>
                    <m:sSub>
                      <m:sSubPr>
                        <m:ctrlPr>
                          <a:rPr lang="zh-HK" altLang="en-US" i="1" dirty="0" smtClean="0">
                            <a:latin typeface="Cambria Math" panose="02040503050406030204" pitchFamily="18" charset="0"/>
                            <a:cs typeface="Arial" panose="020B0604020202020204" pitchFamily="34" charset="0"/>
                          </a:rPr>
                        </m:ctrlPr>
                      </m:sSubPr>
                      <m:e>
                        <m:acc>
                          <m:accPr>
                            <m:chr m:val="̃"/>
                            <m:ctrlPr>
                              <a:rPr lang="zh-HK" altLang="en-US" i="1" dirty="0">
                                <a:latin typeface="Cambria Math" panose="02040503050406030204" pitchFamily="18" charset="0"/>
                                <a:cs typeface="Arial" panose="020B0604020202020204" pitchFamily="34" charset="0"/>
                              </a:rPr>
                            </m:ctrlPr>
                          </m:accPr>
                          <m:e>
                            <m:r>
                              <a:rPr lang="zh-HK" altLang="en-US" i="1" dirty="0">
                                <a:latin typeface="Cambria Math" panose="02040503050406030204" pitchFamily="18" charset="0"/>
                                <a:cs typeface="Arial" panose="020B0604020202020204" pitchFamily="34" charset="0"/>
                              </a:rPr>
                              <m:t>𝜃</m:t>
                            </m:r>
                          </m:e>
                        </m:acc>
                      </m:e>
                      <m:sub>
                        <m:r>
                          <a:rPr lang="zh-HK" altLang="en-US" i="1" dirty="0" smtClean="0">
                            <a:latin typeface="Cambria Math" panose="02040503050406030204" pitchFamily="18" charset="0"/>
                            <a:cs typeface="Arial" panose="020B0604020202020204" pitchFamily="34" charset="0"/>
                          </a:rPr>
                          <m:t>𝜇</m:t>
                        </m:r>
                      </m:sub>
                    </m:sSub>
                    <m:r>
                      <a:rPr lang="zh-HK" altLang="en-US" i="1" dirty="0" smtClean="0">
                        <a:latin typeface="Cambria Math" panose="02040503050406030204" pitchFamily="18" charset="0"/>
                        <a:cs typeface="Arial" panose="020B0604020202020204" pitchFamily="34" charset="0"/>
                      </a:rPr>
                      <m:t>)|</m:t>
                    </m:r>
                    <m:sSub>
                      <m:sSubPr>
                        <m:ctrlPr>
                          <a:rPr lang="zh-HK" altLang="en-US" i="1" dirty="0">
                            <a:latin typeface="Cambria Math" panose="02040503050406030204" pitchFamily="18" charset="0"/>
                            <a:cs typeface="Arial" panose="020B0604020202020204" pitchFamily="34" charset="0"/>
                          </a:rPr>
                        </m:ctrlPr>
                      </m:sSubPr>
                      <m:e>
                        <m:acc>
                          <m:accPr>
                            <m:chr m:val="̃"/>
                            <m:ctrlPr>
                              <a:rPr lang="zh-HK" altLang="en-US" i="1" dirty="0">
                                <a:latin typeface="Cambria Math" panose="02040503050406030204" pitchFamily="18" charset="0"/>
                                <a:cs typeface="Arial" panose="020B0604020202020204" pitchFamily="34" charset="0"/>
                              </a:rPr>
                            </m:ctrlPr>
                          </m:accPr>
                          <m:e>
                            <m:r>
                              <a:rPr lang="zh-HK" altLang="en-US" i="1" dirty="0">
                                <a:latin typeface="Cambria Math" panose="02040503050406030204" pitchFamily="18" charset="0"/>
                                <a:cs typeface="Arial" panose="020B0604020202020204" pitchFamily="34" charset="0"/>
                              </a:rPr>
                              <m:t>𝜃</m:t>
                            </m:r>
                          </m:e>
                        </m:acc>
                      </m:e>
                      <m:sub>
                        <m:r>
                          <a:rPr lang="en-US" altLang="zh-CN" b="0" i="1" dirty="0" smtClean="0">
                            <a:latin typeface="Cambria Math" panose="02040503050406030204" pitchFamily="18" charset="0"/>
                            <a:cs typeface="Arial" panose="020B0604020202020204" pitchFamily="34" charset="0"/>
                          </a:rPr>
                          <m:t>𝑞</m:t>
                        </m:r>
                      </m:sub>
                    </m:sSub>
                    <m:r>
                      <a:rPr lang="zh-HK" altLang="en-US" i="1" dirty="0" smtClean="0">
                        <a:latin typeface="Cambria Math" panose="02040503050406030204" pitchFamily="18" charset="0"/>
                        <a:cs typeface="Arial" panose="020B0604020202020204" pitchFamily="34" charset="0"/>
                      </a:rPr>
                      <m:t>)</m:t>
                    </m:r>
                  </m:oMath>
                </a14:m>
                <a:r>
                  <a:rPr lang="zh-HK" altLang="en-US" dirty="0">
                    <a:latin typeface="Arial" panose="020B0604020202020204" pitchFamily="34" charset="0"/>
                    <a:cs typeface="Arial" panose="020B0604020202020204" pitchFamily="34" charset="0"/>
                  </a:rPr>
                  <a:t>. The parameters of the critic network are updated as:</a:t>
                </a:r>
              </a:p>
            </p:txBody>
          </p:sp>
        </mc:Choice>
        <mc:Fallback>
          <p:sp>
            <p:nvSpPr>
              <p:cNvPr id="5" name="文字方塊 4">
                <a:extLst>
                  <a:ext uri="{FF2B5EF4-FFF2-40B4-BE49-F238E27FC236}">
                    <a16:creationId xmlns:a16="http://schemas.microsoft.com/office/drawing/2014/main" id="{637CB564-70AA-3BB8-E577-47117D145203}"/>
                  </a:ext>
                </a:extLst>
              </p:cNvPr>
              <p:cNvSpPr txBox="1">
                <a:spLocks noRot="1" noChangeAspect="1" noMove="1" noResize="1" noEditPoints="1" noAdjustHandles="1" noChangeArrowheads="1" noChangeShapeType="1" noTextEdit="1"/>
              </p:cNvSpPr>
              <p:nvPr/>
            </p:nvSpPr>
            <p:spPr>
              <a:xfrm>
                <a:off x="5056064" y="2420230"/>
                <a:ext cx="6965848" cy="950388"/>
              </a:xfrm>
              <a:prstGeom prst="rect">
                <a:avLst/>
              </a:prstGeom>
              <a:blipFill>
                <a:blip r:embed="rId5"/>
                <a:stretch>
                  <a:fillRect l="-545" r="-1636" b="-9211"/>
                </a:stretch>
              </a:blipFill>
            </p:spPr>
            <p:txBody>
              <a:bodyPr/>
              <a:lstStyle/>
              <a:p>
                <a:r>
                  <a:rPr lang="zh-HK" altLang="en-US">
                    <a:noFill/>
                  </a:rPr>
                  <a:t> </a:t>
                </a:r>
              </a:p>
            </p:txBody>
          </p:sp>
        </mc:Fallback>
      </mc:AlternateContent>
      <p:pic>
        <p:nvPicPr>
          <p:cNvPr id="7" name="圖片 6">
            <a:extLst>
              <a:ext uri="{FF2B5EF4-FFF2-40B4-BE49-F238E27FC236}">
                <a16:creationId xmlns:a16="http://schemas.microsoft.com/office/drawing/2014/main" id="{D7D92663-F5E2-1493-5B04-CC1E44B29CA6}"/>
              </a:ext>
            </a:extLst>
          </p:cNvPr>
          <p:cNvPicPr>
            <a:picLocks noChangeAspect="1"/>
          </p:cNvPicPr>
          <p:nvPr/>
        </p:nvPicPr>
        <p:blipFill>
          <a:blip r:embed="rId6"/>
          <a:stretch>
            <a:fillRect/>
          </a:stretch>
        </p:blipFill>
        <p:spPr>
          <a:xfrm>
            <a:off x="6888000" y="3429000"/>
            <a:ext cx="2387600" cy="546100"/>
          </a:xfrm>
          <a:prstGeom prst="rect">
            <a:avLst/>
          </a:prstGeom>
        </p:spPr>
      </p:pic>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D5663615-9AEA-16DE-F278-181C23DBF0BB}"/>
                  </a:ext>
                </a:extLst>
              </p:cNvPr>
              <p:cNvSpPr txBox="1"/>
              <p:nvPr/>
            </p:nvSpPr>
            <p:spPr>
              <a:xfrm>
                <a:off x="5068906" y="3962322"/>
                <a:ext cx="6856820" cy="667747"/>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a:t>
                </a:r>
                <a14:m>
                  <m:oMath xmlns:m="http://schemas.openxmlformats.org/officeDocument/2006/math">
                    <m:sSub>
                      <m:sSubPr>
                        <m:ctrlPr>
                          <a:rPr lang="en-US" altLang="zh-CN" i="1" dirty="0" smtClean="0">
                            <a:latin typeface="Cambria Math" panose="02040503050406030204" pitchFamily="18" charset="0"/>
                            <a:ea typeface="Cambria Math" panose="02040503050406030204" pitchFamily="18" charset="0"/>
                            <a:cs typeface="Arial" panose="020B0604020202020204" pitchFamily="34" charset="0"/>
                          </a:rPr>
                        </m:ctrlPr>
                      </m:sSubPr>
                      <m:e>
                        <m:r>
                          <a:rPr lang="el-GR" altLang="zh-CN" i="1" dirty="0" smtClean="0">
                            <a:latin typeface="Cambria Math" panose="02040503050406030204" pitchFamily="18" charset="0"/>
                            <a:ea typeface="Cambria Math" panose="02040503050406030204" pitchFamily="18" charset="0"/>
                            <a:cs typeface="Arial" panose="020B0604020202020204" pitchFamily="34" charset="0"/>
                          </a:rPr>
                          <m:t>𝜂</m:t>
                        </m:r>
                      </m:e>
                      <m:sub>
                        <m:r>
                          <a:rPr lang="zh-HK" altLang="en-US" i="1" dirty="0" smtClean="0">
                            <a:latin typeface="Cambria Math" panose="02040503050406030204" pitchFamily="18" charset="0"/>
                            <a:cs typeface="Arial" panose="020B0604020202020204" pitchFamily="34" charset="0"/>
                          </a:rPr>
                          <m:t>𝑞</m:t>
                        </m:r>
                      </m:sub>
                    </m:sSub>
                  </m:oMath>
                </a14:m>
                <a:r>
                  <a:rPr lang="zh-HK" altLang="en-US" dirty="0">
                    <a:latin typeface="Arial" panose="020B0604020202020204" pitchFamily="34" charset="0"/>
                    <a:cs typeface="Arial" panose="020B0604020202020204" pitchFamily="34" charset="0"/>
                  </a:rPr>
                  <a:t>is the learning rate. Then we update the actor network as follows:</a:t>
                </a:r>
              </a:p>
            </p:txBody>
          </p:sp>
        </mc:Choice>
        <mc:Fallback>
          <p:sp>
            <p:nvSpPr>
              <p:cNvPr id="9" name="文字方塊 8">
                <a:extLst>
                  <a:ext uri="{FF2B5EF4-FFF2-40B4-BE49-F238E27FC236}">
                    <a16:creationId xmlns:a16="http://schemas.microsoft.com/office/drawing/2014/main" id="{D5663615-9AEA-16DE-F278-181C23DBF0BB}"/>
                  </a:ext>
                </a:extLst>
              </p:cNvPr>
              <p:cNvSpPr txBox="1">
                <a:spLocks noRot="1" noChangeAspect="1" noMove="1" noResize="1" noEditPoints="1" noAdjustHandles="1" noChangeArrowheads="1" noChangeShapeType="1" noTextEdit="1"/>
              </p:cNvSpPr>
              <p:nvPr/>
            </p:nvSpPr>
            <p:spPr>
              <a:xfrm>
                <a:off x="5068906" y="3962322"/>
                <a:ext cx="6856820" cy="667747"/>
              </a:xfrm>
              <a:prstGeom prst="rect">
                <a:avLst/>
              </a:prstGeom>
              <a:blipFill>
                <a:blip r:embed="rId7"/>
                <a:stretch>
                  <a:fillRect l="-741" t="-7547" b="-13208"/>
                </a:stretch>
              </a:blipFill>
            </p:spPr>
            <p:txBody>
              <a:bodyPr/>
              <a:lstStyle/>
              <a:p>
                <a:r>
                  <a:rPr lang="zh-HK" altLang="en-US">
                    <a:noFill/>
                  </a:rPr>
                  <a:t> </a:t>
                </a:r>
              </a:p>
            </p:txBody>
          </p:sp>
        </mc:Fallback>
      </mc:AlternateContent>
      <p:pic>
        <p:nvPicPr>
          <p:cNvPr id="10" name="圖片 9">
            <a:extLst>
              <a:ext uri="{FF2B5EF4-FFF2-40B4-BE49-F238E27FC236}">
                <a16:creationId xmlns:a16="http://schemas.microsoft.com/office/drawing/2014/main" id="{2B21EBE3-B801-E1F9-344C-B8DDF74814C9}"/>
              </a:ext>
            </a:extLst>
          </p:cNvPr>
          <p:cNvPicPr>
            <a:picLocks noChangeAspect="1"/>
          </p:cNvPicPr>
          <p:nvPr/>
        </p:nvPicPr>
        <p:blipFill>
          <a:blip r:embed="rId8"/>
          <a:stretch>
            <a:fillRect/>
          </a:stretch>
        </p:blipFill>
        <p:spPr>
          <a:xfrm>
            <a:off x="6420686" y="4547853"/>
            <a:ext cx="4089400" cy="1028700"/>
          </a:xfrm>
          <a:prstGeom prst="rect">
            <a:avLst/>
          </a:prstGeom>
        </p:spPr>
      </p:pic>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B12147DB-F49F-A1DF-79E6-08E926FC942D}"/>
                  </a:ext>
                </a:extLst>
              </p:cNvPr>
              <p:cNvSpPr txBox="1"/>
              <p:nvPr/>
            </p:nvSpPr>
            <p:spPr>
              <a:xfrm>
                <a:off x="5068906" y="5688311"/>
                <a:ext cx="6175168" cy="391646"/>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a:t>
                </a:r>
                <a14:m>
                  <m:oMath xmlns:m="http://schemas.openxmlformats.org/officeDocument/2006/math">
                    <m:sSub>
                      <m:sSubPr>
                        <m:ctrlPr>
                          <a:rPr lang="en-US" altLang="zh-CN" i="1" dirty="0" smtClean="0">
                            <a:latin typeface="Cambria Math" panose="02040503050406030204" pitchFamily="18" charset="0"/>
                            <a:ea typeface="Cambria Math" panose="02040503050406030204" pitchFamily="18" charset="0"/>
                            <a:cs typeface="Arial" panose="020B0604020202020204" pitchFamily="34" charset="0"/>
                          </a:rPr>
                        </m:ctrlPr>
                      </m:sSubPr>
                      <m:e>
                        <m:r>
                          <a:rPr lang="el-GR" altLang="zh-CN" i="1" dirty="0" smtClean="0">
                            <a:latin typeface="Cambria Math" panose="02040503050406030204" pitchFamily="18" charset="0"/>
                            <a:ea typeface="Cambria Math" panose="02040503050406030204" pitchFamily="18" charset="0"/>
                            <a:cs typeface="Arial" panose="020B0604020202020204" pitchFamily="34" charset="0"/>
                          </a:rPr>
                          <m:t>𝜂</m:t>
                        </m:r>
                      </m:e>
                      <m:sub>
                        <m:r>
                          <a:rPr lang="zh-HK" altLang="en-US" i="1" dirty="0">
                            <a:latin typeface="Cambria Math" panose="02040503050406030204" pitchFamily="18" charset="0"/>
                            <a:cs typeface="Arial" panose="020B0604020202020204" pitchFamily="34" charset="0"/>
                          </a:rPr>
                          <m:t>𝜇</m:t>
                        </m:r>
                      </m:sub>
                    </m:sSub>
                  </m:oMath>
                </a14:m>
                <a:r>
                  <a:rPr lang="zh-HK" altLang="en-US" dirty="0">
                    <a:latin typeface="Arial" panose="020B0604020202020204" pitchFamily="34" charset="0"/>
                    <a:cs typeface="Arial" panose="020B0604020202020204" pitchFamily="34" charset="0"/>
                  </a:rPr>
                  <a:t> is the learning rate of the actor network.</a:t>
                </a:r>
              </a:p>
            </p:txBody>
          </p:sp>
        </mc:Choice>
        <mc:Fallback>
          <p:sp>
            <p:nvSpPr>
              <p:cNvPr id="16" name="文字方塊 15">
                <a:extLst>
                  <a:ext uri="{FF2B5EF4-FFF2-40B4-BE49-F238E27FC236}">
                    <a16:creationId xmlns:a16="http://schemas.microsoft.com/office/drawing/2014/main" id="{B12147DB-F49F-A1DF-79E6-08E926FC942D}"/>
                  </a:ext>
                </a:extLst>
              </p:cNvPr>
              <p:cNvSpPr txBox="1">
                <a:spLocks noRot="1" noChangeAspect="1" noMove="1" noResize="1" noEditPoints="1" noAdjustHandles="1" noChangeArrowheads="1" noChangeShapeType="1" noTextEdit="1"/>
              </p:cNvSpPr>
              <p:nvPr/>
            </p:nvSpPr>
            <p:spPr>
              <a:xfrm>
                <a:off x="5068906" y="5688311"/>
                <a:ext cx="6175168" cy="391646"/>
              </a:xfrm>
              <a:prstGeom prst="rect">
                <a:avLst/>
              </a:prstGeom>
              <a:blipFill>
                <a:blip r:embed="rId9"/>
                <a:stretch>
                  <a:fillRect l="-821" t="-9375" b="-15625"/>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251760174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108</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109</a:t>
            </a:fld>
            <a:endParaRPr lang="zh-HK" altLang="en-US" sz="1600" dirty="0">
              <a:solidFill>
                <a:schemeClr val="bg1"/>
              </a:solidFill>
            </a:endParaRPr>
          </a:p>
        </p:txBody>
      </p:sp>
      <p:sp>
        <p:nvSpPr>
          <p:cNvPr id="4" name="文字方塊 3"/>
          <p:cNvSpPr txBox="1"/>
          <p:nvPr/>
        </p:nvSpPr>
        <p:spPr>
          <a:xfrm>
            <a:off x="5277478" y="2260019"/>
            <a:ext cx="2160000" cy="369332"/>
          </a:xfrm>
          <a:prstGeom prst="rect">
            <a:avLst/>
          </a:prstGeom>
          <a:noFill/>
        </p:spPr>
        <p:txBody>
          <a:bodyPr wrap="square">
            <a:spAutoFit/>
          </a:bodyPr>
          <a:lstStyle/>
          <a:p>
            <a:r>
              <a:rPr lang="en-US" altLang="zh-HK" sz="1800" dirty="0">
                <a:effectLst/>
                <a:latin typeface="NimbusRomNo9L"/>
              </a:rPr>
              <a:t>Table: </a:t>
            </a:r>
            <a:r>
              <a:rPr lang="en-US" altLang="zh-CN" sz="1800" dirty="0">
                <a:effectLst/>
                <a:latin typeface="NimbusRomNo9L"/>
              </a:rPr>
              <a:t>Graph</a:t>
            </a:r>
            <a:r>
              <a:rPr lang="zh-CN" altLang="en-US" sz="1800" dirty="0">
                <a:effectLst/>
                <a:latin typeface="NimbusRomNo9L"/>
              </a:rPr>
              <a:t> </a:t>
            </a:r>
            <a:r>
              <a:rPr lang="en-US" altLang="zh-CN" dirty="0">
                <a:latin typeface="NimbusRomNo9L"/>
              </a:rPr>
              <a:t>Data</a:t>
            </a:r>
            <a:endParaRPr lang="en-US" altLang="zh-HK" dirty="0"/>
          </a:p>
        </p:txBody>
      </p:sp>
      <p:pic>
        <p:nvPicPr>
          <p:cNvPr id="3" name="圖片 2"/>
          <p:cNvPicPr>
            <a:picLocks noChangeAspect="1"/>
          </p:cNvPicPr>
          <p:nvPr/>
        </p:nvPicPr>
        <p:blipFill>
          <a:blip r:embed="rId3"/>
          <a:stretch>
            <a:fillRect/>
          </a:stretch>
        </p:blipFill>
        <p:spPr>
          <a:xfrm>
            <a:off x="2901478" y="2853000"/>
            <a:ext cx="6389044" cy="1677124"/>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251726" y="909000"/>
            <a:ext cx="4650700" cy="4728028"/>
          </a:xfrm>
          <a:prstGeom prst="rect">
            <a:avLst/>
          </a:prstGeom>
        </p:spPr>
      </p:pic>
      <p:sp>
        <p:nvSpPr>
          <p:cNvPr id="4" name="文字方塊 3"/>
          <p:cNvSpPr txBox="1"/>
          <p:nvPr/>
        </p:nvSpPr>
        <p:spPr>
          <a:xfrm>
            <a:off x="214779" y="5795111"/>
            <a:ext cx="4945221" cy="523220"/>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zh-HK" altLang="en-US" sz="1400" dirty="0">
                <a:latin typeface="Arial" panose="020B0604020202090204" pitchFamily="34" charset="0"/>
                <a:cs typeface="Arial" panose="020B0604020202090204" pitchFamily="34" charset="0"/>
              </a:rPr>
              <a:t>The general structure of federated learning on distributed graph data.</a:t>
            </a:r>
          </a:p>
        </p:txBody>
      </p:sp>
      <mc:AlternateContent xmlns:mc="http://schemas.openxmlformats.org/markup-compatibility/2006" xmlns:a14="http://schemas.microsoft.com/office/drawing/2010/main">
        <mc:Choice Requires="a14">
          <p:sp>
            <p:nvSpPr>
              <p:cNvPr id="6" name="文字方塊 5"/>
              <p:cNvSpPr txBox="1"/>
              <p:nvPr/>
            </p:nvSpPr>
            <p:spPr>
              <a:xfrm>
                <a:off x="5105605" y="878084"/>
                <a:ext cx="6817349" cy="2632003"/>
              </a:xfrm>
              <a:prstGeom prst="rect">
                <a:avLst/>
              </a:prstGeom>
              <a:noFill/>
            </p:spPr>
            <p:txBody>
              <a:bodyPr wrap="square">
                <a:spAutoFit/>
              </a:bodyPr>
              <a:lstStyle/>
              <a:p>
                <a:pPr algn="just">
                  <a:lnSpc>
                    <a:spcPct val="150000"/>
                  </a:lnSpc>
                </a:pPr>
                <a:r>
                  <a:rPr lang="en-US" altLang="zh-HK" sz="1600" b="1" dirty="0">
                    <a:latin typeface="Arial" panose="020B0604020202090204" pitchFamily="34" charset="0"/>
                    <a:cs typeface="Arial" panose="020B0604020202090204" pitchFamily="34" charset="0"/>
                  </a:rPr>
                  <a:t>Graph Convolutional Networks</a:t>
                </a:r>
              </a:p>
              <a:p>
                <a:pPr algn="just">
                  <a:lnSpc>
                    <a:spcPct val="150000"/>
                  </a:lnSpc>
                </a:pPr>
                <a:r>
                  <a:rPr lang="en-US" altLang="zh-HK" sz="1600" dirty="0">
                    <a:latin typeface="Arial" panose="020B0604020202090204" pitchFamily="34" charset="0"/>
                    <a:cs typeface="Arial" panose="020B0604020202090204" pitchFamily="34" charset="0"/>
                  </a:rPr>
                  <a:t>Graph Convolutional Networks (GCNs) approximate graph convolutions for building graph neural network models. For a graph  </a:t>
                </a:r>
                <a14:m>
                  <m:oMath xmlns:m="http://schemas.openxmlformats.org/officeDocument/2006/math">
                    <m:r>
                      <a:rPr lang="en-US" altLang="zh-HK" sz="1600" i="1" dirty="0" smtClean="0">
                        <a:latin typeface="Cambria Math" panose="02040503050406030204" pitchFamily="18" charset="0"/>
                        <a:cs typeface="Arial" panose="020B0604020202090204" pitchFamily="34" charset="0"/>
                      </a:rPr>
                      <m:t>𝐺</m:t>
                    </m:r>
                    <m:r>
                      <a:rPr lang="en-US" altLang="zh-HK" sz="1600" i="1" dirty="0" smtClean="0">
                        <a:latin typeface="Cambria Math" panose="02040503050406030204" pitchFamily="18" charset="0"/>
                        <a:cs typeface="Arial" panose="020B0604020202090204" pitchFamily="34" charset="0"/>
                      </a:rPr>
                      <m:t> = (</m:t>
                    </m:r>
                    <m:r>
                      <a:rPr lang="en-US" altLang="zh-HK" sz="1600" i="1" dirty="0" smtClean="0">
                        <a:latin typeface="Cambria Math" panose="02040503050406030204" pitchFamily="18" charset="0"/>
                        <a:cs typeface="Arial" panose="020B0604020202090204" pitchFamily="34" charset="0"/>
                      </a:rPr>
                      <m:t>𝑉</m:t>
                    </m:r>
                    <m:r>
                      <a:rPr lang="en-US" altLang="zh-HK" sz="1600" i="1" dirty="0" smtClean="0">
                        <a:latin typeface="Cambria Math" panose="02040503050406030204" pitchFamily="18" charset="0"/>
                        <a:cs typeface="Arial" panose="020B0604020202090204" pitchFamily="34" charset="0"/>
                      </a:rPr>
                      <m:t>, </m:t>
                    </m:r>
                    <m:r>
                      <a:rPr lang="en-US" altLang="zh-HK" sz="1600" i="1" dirty="0" smtClean="0">
                        <a:latin typeface="Cambria Math" panose="02040503050406030204" pitchFamily="18" charset="0"/>
                        <a:cs typeface="Arial" panose="020B0604020202090204" pitchFamily="34" charset="0"/>
                      </a:rPr>
                      <m:t>𝐸</m:t>
                    </m:r>
                    <m:r>
                      <a:rPr lang="en-US" altLang="zh-HK" sz="1600" i="1" dirty="0" smtClean="0">
                        <a:latin typeface="Cambria Math" panose="02040503050406030204" pitchFamily="18" charset="0"/>
                        <a:cs typeface="Arial" panose="020B0604020202090204" pitchFamily="34" charset="0"/>
                      </a:rPr>
                      <m:t>, </m:t>
                    </m:r>
                    <m:r>
                      <a:rPr lang="en-US" altLang="zh-HK" sz="1600" b="1" i="1" dirty="0" smtClean="0">
                        <a:latin typeface="Cambria Math" panose="02040503050406030204" pitchFamily="18" charset="0"/>
                        <a:cs typeface="Arial" panose="020B0604020202090204" pitchFamily="34" charset="0"/>
                      </a:rPr>
                      <m:t>𝑿</m:t>
                    </m:r>
                    <m:r>
                      <a:rPr lang="en-US" altLang="zh-HK" sz="1600" i="1" dirty="0" smtClean="0">
                        <a:latin typeface="Cambria Math" panose="02040503050406030204" pitchFamily="18" charset="0"/>
                        <a:cs typeface="Arial" panose="020B0604020202090204" pitchFamily="34" charset="0"/>
                      </a:rPr>
                      <m:t>) </m:t>
                    </m:r>
                  </m:oMath>
                </a14:m>
                <a:r>
                  <a:rPr lang="en-US" altLang="zh-HK" sz="1600" dirty="0">
                    <a:latin typeface="Arial" panose="020B0604020202090204" pitchFamily="34" charset="0"/>
                    <a:cs typeface="Arial" panose="020B0604020202090204" pitchFamily="34" charset="0"/>
                  </a:rPr>
                  <a:t>:</a:t>
                </a:r>
              </a:p>
              <a:p>
                <a:pPr marL="285750" indent="-285750" algn="just">
                  <a:lnSpc>
                    <a:spcPct val="150000"/>
                  </a:lnSpc>
                  <a:buFont typeface="Arial" panose="020B0604020202090204" pitchFamily="34" charset="0"/>
                  <a:buChar char="•"/>
                </a:pPr>
                <a:r>
                  <a:rPr lang="en-US" altLang="zh-HK" sz="1600" dirty="0">
                    <a:latin typeface="Arial" panose="020B0604020202090204" pitchFamily="34" charset="0"/>
                    <a:cs typeface="Arial" panose="020B0604020202090204" pitchFamily="34" charset="0"/>
                  </a:rPr>
                  <a:t>V : Set of nodes.</a:t>
                </a:r>
              </a:p>
              <a:p>
                <a:pPr marL="285750" indent="-285750" algn="just">
                  <a:lnSpc>
                    <a:spcPct val="150000"/>
                  </a:lnSpc>
                  <a:buFont typeface="Arial" panose="020B0604020202090204" pitchFamily="34" charset="0"/>
                  <a:buChar char="•"/>
                </a:pPr>
                <a:r>
                  <a:rPr lang="en-US" altLang="zh-HK" sz="1600" dirty="0">
                    <a:latin typeface="Arial" panose="020B0604020202090204" pitchFamily="34" charset="0"/>
                    <a:cs typeface="Arial" panose="020B0604020202090204" pitchFamily="34" charset="0"/>
                  </a:rPr>
                  <a:t>E : Set of edges.</a:t>
                </a:r>
              </a:p>
              <a:p>
                <a:pPr marL="285750" indent="-285750" algn="just">
                  <a:lnSpc>
                    <a:spcPct val="150000"/>
                  </a:lnSpc>
                  <a:buFont typeface="Arial" panose="020B0604020202090204" pitchFamily="34" charset="0"/>
                  <a:buChar char="•"/>
                </a:pPr>
                <a:r>
                  <a:rPr lang="en-US" altLang="zh-HK" sz="1600" dirty="0">
                    <a:latin typeface="Arial" panose="020B0604020202090204" pitchFamily="34" charset="0"/>
                    <a:cs typeface="Arial" panose="020B0604020202090204" pitchFamily="34" charset="0"/>
                  </a:rPr>
                  <a:t>X : Node feature matrix.</a:t>
                </a:r>
              </a:p>
              <a:p>
                <a:pPr algn="just">
                  <a:lnSpc>
                    <a:spcPct val="150000"/>
                  </a:lnSpc>
                </a:pPr>
                <a:r>
                  <a:rPr lang="en-US" altLang="zh-HK" sz="1600" dirty="0">
                    <a:latin typeface="Arial" panose="020B0604020202090204" pitchFamily="34" charset="0"/>
                    <a:cs typeface="Arial" panose="020B0604020202090204" pitchFamily="34" charset="0"/>
                  </a:rPr>
                  <a:t>The normalized adjacency matrix is defined as:</a:t>
                </a:r>
              </a:p>
            </p:txBody>
          </p:sp>
        </mc:Choice>
        <mc:Fallback xmlns="">
          <p:sp>
            <p:nvSpPr>
              <p:cNvPr id="6" name="文字方塊 5"/>
              <p:cNvSpPr txBox="1">
                <a:spLocks noRot="1" noChangeAspect="1" noMove="1" noResize="1" noEditPoints="1" noAdjustHandles="1" noChangeArrowheads="1" noChangeShapeType="1" noTextEdit="1"/>
              </p:cNvSpPr>
              <p:nvPr/>
            </p:nvSpPr>
            <p:spPr>
              <a:xfrm>
                <a:off x="5105605" y="878084"/>
                <a:ext cx="6817349" cy="2632003"/>
              </a:xfrm>
              <a:prstGeom prst="rect">
                <a:avLst/>
              </a:prstGeom>
              <a:blipFill rotWithShape="1">
                <a:blip r:embed="rId4"/>
                <a:stretch>
                  <a:fillRect l="-3" t="-20" r="3" b="-1383"/>
                </a:stretch>
              </a:blipFill>
            </p:spPr>
            <p:txBody>
              <a:bodyPr/>
              <a:lstStyle/>
              <a:p>
                <a:r>
                  <a:rPr lang="zh-TW" altLang="en-US">
                    <a:noFill/>
                  </a:rPr>
                  <a:t> </a:t>
                </a:r>
              </a:p>
            </p:txBody>
          </p:sp>
        </mc:Fallback>
      </mc:AlternateContent>
      <p:sp>
        <p:nvSpPr>
          <p:cNvPr id="3"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pic>
        <p:nvPicPr>
          <p:cNvPr id="5" name="圖片 4"/>
          <p:cNvPicPr>
            <a:picLocks noChangeAspect="1"/>
          </p:cNvPicPr>
          <p:nvPr/>
        </p:nvPicPr>
        <p:blipFill>
          <a:blip r:embed="rId5"/>
          <a:stretch>
            <a:fillRect/>
          </a:stretch>
        </p:blipFill>
        <p:spPr>
          <a:xfrm>
            <a:off x="7464000" y="3522706"/>
            <a:ext cx="1524000" cy="444500"/>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5078708" y="4175149"/>
                <a:ext cx="6817349" cy="795667"/>
              </a:xfrm>
              <a:prstGeom prst="rect">
                <a:avLst/>
              </a:prstGeom>
              <a:noFill/>
            </p:spPr>
            <p:txBody>
              <a:bodyPr wrap="square">
                <a:spAutoFit/>
              </a:bodyPr>
              <a:lstStyle/>
              <a:p>
                <a:pPr algn="just">
                  <a:lnSpc>
                    <a:spcPct val="150000"/>
                  </a:lnSpc>
                </a:pPr>
                <a:r>
                  <a:rPr lang="en-US" altLang="zh-HK" sz="1600" dirty="0">
                    <a:latin typeface="Arial" panose="020B0604020202090204" pitchFamily="34" charset="0"/>
                    <a:cs typeface="Arial" panose="020B0604020202090204" pitchFamily="34" charset="0"/>
                  </a:rPr>
                  <a:t>where  </a:t>
                </a:r>
                <a14:m>
                  <m:oMath xmlns:m="http://schemas.openxmlformats.org/officeDocument/2006/math">
                    <m:acc>
                      <m:accPr>
                        <m:chr m:val="̃"/>
                        <m:ctrlPr>
                          <a:rPr lang="en-US" altLang="zh-HK" sz="1600" b="1" i="1" dirty="0" smtClean="0">
                            <a:latin typeface="Cambria Math" panose="02040503050406030204" pitchFamily="18" charset="0"/>
                            <a:cs typeface="Arial" panose="020B0604020202090204" pitchFamily="34" charset="0"/>
                          </a:rPr>
                        </m:ctrlPr>
                      </m:accPr>
                      <m:e>
                        <m:r>
                          <a:rPr lang="en-US" altLang="zh-HK" sz="1600" b="1" i="1" dirty="0">
                            <a:latin typeface="Cambria Math" panose="02040503050406030204" pitchFamily="18" charset="0"/>
                            <a:cs typeface="Arial" panose="020B0604020202090204" pitchFamily="34" charset="0"/>
                          </a:rPr>
                          <m:t>𝑨</m:t>
                        </m:r>
                      </m:e>
                    </m:acc>
                    <m:r>
                      <a:rPr lang="en-US" altLang="zh-HK" sz="1600" b="1" i="1" dirty="0" smtClean="0">
                        <a:latin typeface="Cambria Math" panose="02040503050406030204" pitchFamily="18" charset="0"/>
                        <a:cs typeface="Arial" panose="020B0604020202090204" pitchFamily="34" charset="0"/>
                      </a:rPr>
                      <m:t> </m:t>
                    </m:r>
                    <m:r>
                      <a:rPr lang="en-US" altLang="zh-HK" sz="1600" i="1" dirty="0" smtClean="0">
                        <a:latin typeface="Cambria Math" panose="02040503050406030204" pitchFamily="18" charset="0"/>
                        <a:cs typeface="Arial" panose="020B0604020202090204" pitchFamily="34" charset="0"/>
                      </a:rPr>
                      <m:t>= </m:t>
                    </m:r>
                    <m:r>
                      <a:rPr lang="en-US" altLang="zh-HK" sz="1600" b="1" i="1" dirty="0" smtClean="0">
                        <a:latin typeface="Cambria Math" panose="02040503050406030204" pitchFamily="18" charset="0"/>
                        <a:cs typeface="Arial" panose="020B0604020202090204" pitchFamily="34" charset="0"/>
                      </a:rPr>
                      <m:t>𝑨</m:t>
                    </m:r>
                    <m:r>
                      <a:rPr lang="en-US" altLang="zh-HK" sz="1600" i="1" dirty="0" smtClean="0">
                        <a:latin typeface="Cambria Math" panose="02040503050406030204" pitchFamily="18" charset="0"/>
                        <a:cs typeface="Arial" panose="020B0604020202090204" pitchFamily="34" charset="0"/>
                      </a:rPr>
                      <m:t> + </m:t>
                    </m:r>
                    <m:r>
                      <a:rPr lang="en-US" altLang="zh-HK" sz="1600" b="1" i="1" dirty="0" smtClean="0">
                        <a:latin typeface="Cambria Math" panose="02040503050406030204" pitchFamily="18" charset="0"/>
                        <a:cs typeface="Arial" panose="020B0604020202090204" pitchFamily="34" charset="0"/>
                      </a:rPr>
                      <m:t>𝑰</m:t>
                    </m:r>
                  </m:oMath>
                </a14:m>
                <a:r>
                  <a:rPr lang="en-US" altLang="zh-HK" sz="1600" dirty="0">
                    <a:latin typeface="Arial" panose="020B0604020202090204" pitchFamily="34" charset="0"/>
                    <a:cs typeface="Arial" panose="020B0604020202090204" pitchFamily="34" charset="0"/>
                  </a:rPr>
                  <a:t>  adds self-loops to the adjacency matrix  </a:t>
                </a:r>
                <a14:m>
                  <m:oMath xmlns:m="http://schemas.openxmlformats.org/officeDocument/2006/math">
                    <m:r>
                      <a:rPr lang="en-US" altLang="zh-HK" sz="1600" b="1" i="1" dirty="0" smtClean="0">
                        <a:latin typeface="Cambria Math" panose="02040503050406030204" pitchFamily="18" charset="0"/>
                        <a:cs typeface="Arial" panose="020B0604020202090204" pitchFamily="34" charset="0"/>
                      </a:rPr>
                      <m:t>𝑨</m:t>
                    </m:r>
                  </m:oMath>
                </a14:m>
                <a:r>
                  <a:rPr lang="en-US" altLang="zh-HK" sz="1600" dirty="0">
                    <a:latin typeface="Arial" panose="020B0604020202090204" pitchFamily="34" charset="0"/>
                    <a:cs typeface="Arial" panose="020B0604020202090204" pitchFamily="34" charset="0"/>
                  </a:rPr>
                  <a:t> , and </a:t>
                </a:r>
                <a14:m>
                  <m:oMath xmlns:m="http://schemas.openxmlformats.org/officeDocument/2006/math">
                    <m:acc>
                      <m:accPr>
                        <m:chr m:val="̃"/>
                        <m:ctrlPr>
                          <a:rPr lang="en-US" altLang="zh-HK" sz="1600" b="1" i="1" dirty="0">
                            <a:latin typeface="Cambria Math" panose="02040503050406030204" pitchFamily="18" charset="0"/>
                            <a:cs typeface="Arial" panose="020B0604020202090204" pitchFamily="34" charset="0"/>
                          </a:rPr>
                        </m:ctrlPr>
                      </m:accPr>
                      <m:e>
                        <m:r>
                          <a:rPr lang="en-US" altLang="zh-HK" sz="1600" b="1" i="1" dirty="0" smtClean="0">
                            <a:latin typeface="Cambria Math" panose="02040503050406030204" pitchFamily="18" charset="0"/>
                            <a:cs typeface="Arial" panose="020B0604020202090204" pitchFamily="34" charset="0"/>
                          </a:rPr>
                          <m:t>𝑫</m:t>
                        </m:r>
                      </m:e>
                    </m:acc>
                    <m:r>
                      <a:rPr lang="en-US" altLang="zh-HK" sz="1600" b="1" i="1" dirty="0">
                        <a:latin typeface="Cambria Math" panose="02040503050406030204" pitchFamily="18" charset="0"/>
                        <a:cs typeface="Arial" panose="020B0604020202090204" pitchFamily="34" charset="0"/>
                      </a:rPr>
                      <m:t> </m:t>
                    </m:r>
                  </m:oMath>
                </a14:m>
                <a:r>
                  <a:rPr lang="zh-CN" altLang="en-US" sz="1600" b="1" dirty="0">
                    <a:latin typeface="Arial" panose="020B0604020202090204" pitchFamily="34" charset="0"/>
                    <a:cs typeface="Arial" panose="020B0604020202090204" pitchFamily="34" charset="0"/>
                  </a:rPr>
                  <a:t> </a:t>
                </a:r>
                <a:r>
                  <a:rPr lang="en-US" altLang="zh-HK" sz="1600" dirty="0">
                    <a:latin typeface="Arial" panose="020B0604020202090204" pitchFamily="34" charset="0"/>
                    <a:cs typeface="Arial" panose="020B0604020202090204" pitchFamily="34" charset="0"/>
                  </a:rPr>
                  <a:t>is its degree matrix.</a:t>
                </a:r>
              </a:p>
            </p:txBody>
          </p:sp>
        </mc:Choice>
        <mc:Fallback xmlns="">
          <p:sp>
            <p:nvSpPr>
              <p:cNvPr id="7" name="文字方塊 6"/>
              <p:cNvSpPr txBox="1">
                <a:spLocks noRot="1" noChangeAspect="1" noMove="1" noResize="1" noEditPoints="1" noAdjustHandles="1" noChangeArrowheads="1" noChangeShapeType="1" noTextEdit="1"/>
              </p:cNvSpPr>
              <p:nvPr/>
            </p:nvSpPr>
            <p:spPr>
              <a:xfrm>
                <a:off x="5078708" y="4175149"/>
                <a:ext cx="6817349" cy="795667"/>
              </a:xfrm>
              <a:prstGeom prst="rect">
                <a:avLst/>
              </a:prstGeom>
              <a:blipFill rotWithShape="1">
                <a:blip r:embed="rId6"/>
                <a:stretch>
                  <a:fillRect l="-9" t="-3" r="9" b="-5582"/>
                </a:stretch>
              </a:blipFill>
            </p:spPr>
            <p:txBody>
              <a:bodyPr/>
              <a:lstStyle/>
              <a:p>
                <a:r>
                  <a:rPr lang="zh-TW" altLang="en-US">
                    <a:noFill/>
                  </a:rPr>
                  <a:t> </a:t>
                </a:r>
              </a:p>
            </p:txBody>
          </p:sp>
        </mc:Fallback>
      </mc:AlternateContent>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110</a:t>
            </a:fld>
            <a:endParaRPr lang="zh-HK" altLang="en-US" sz="1600" dirty="0">
              <a:solidFill>
                <a:schemeClr val="bg1"/>
              </a:solidFill>
            </a:endParaRPr>
          </a:p>
        </p:txBody>
      </p:sp>
      <p:sp>
        <p:nvSpPr>
          <p:cNvPr id="4" name="文字方塊 3"/>
          <p:cNvSpPr txBox="1"/>
          <p:nvPr/>
        </p:nvSpPr>
        <p:spPr>
          <a:xfrm>
            <a:off x="3049750" y="5984121"/>
            <a:ext cx="5400000" cy="369332"/>
          </a:xfrm>
          <a:prstGeom prst="rect">
            <a:avLst/>
          </a:prstGeom>
          <a:noFill/>
        </p:spPr>
        <p:txBody>
          <a:bodyPr wrap="square">
            <a:spAutoFit/>
          </a:bodyPr>
          <a:lstStyle/>
          <a:p>
            <a:r>
              <a:rPr lang="en-US" altLang="zh-CN" sz="1800" dirty="0">
                <a:effectLst/>
                <a:latin typeface="Arial" panose="020B0604020202090204" pitchFamily="34" charset="0"/>
                <a:cs typeface="Arial" panose="020B0604020202090204" pitchFamily="34" charset="0"/>
              </a:rPr>
              <a:t>Fig:</a:t>
            </a:r>
            <a:r>
              <a:rPr lang="zh-CN" altLang="en-US" sz="1800" dirty="0">
                <a:effectLst/>
                <a:latin typeface="Arial" panose="020B0604020202090204" pitchFamily="34" charset="0"/>
                <a:cs typeface="Arial" panose="020B0604020202090204" pitchFamily="34" charset="0"/>
              </a:rPr>
              <a:t> </a:t>
            </a:r>
            <a:r>
              <a:rPr lang="en-US" altLang="zh-HK" sz="1800" dirty="0">
                <a:solidFill>
                  <a:srgbClr val="211E1E"/>
                </a:solidFill>
                <a:effectLst/>
                <a:latin typeface="Arial" panose="020B0604020202090204" pitchFamily="34" charset="0"/>
                <a:cs typeface="Arial" panose="020B0604020202090204" pitchFamily="34" charset="0"/>
              </a:rPr>
              <a:t>Cumulative discounted returns of </a:t>
            </a:r>
            <a:r>
              <a:rPr lang="en-US" altLang="zh-HK" sz="1800" dirty="0" err="1">
                <a:solidFill>
                  <a:srgbClr val="211E1E"/>
                </a:solidFill>
                <a:effectLst/>
                <a:latin typeface="Arial" panose="020B0604020202090204" pitchFamily="34" charset="0"/>
                <a:cs typeface="Arial" panose="020B0604020202090204" pitchFamily="34" charset="0"/>
              </a:rPr>
              <a:t>FedGraph</a:t>
            </a:r>
            <a:r>
              <a:rPr lang="en-US" altLang="zh-HK" sz="1800" dirty="0">
                <a:solidFill>
                  <a:srgbClr val="211E1E"/>
                </a:solidFill>
                <a:effectLst/>
                <a:latin typeface="Arial" panose="020B0604020202090204" pitchFamily="34" charset="0"/>
                <a:cs typeface="Arial" panose="020B0604020202090204" pitchFamily="34" charset="0"/>
              </a:rPr>
              <a:t>. </a:t>
            </a:r>
            <a:endParaRPr lang="en-US" altLang="zh-HK" dirty="0">
              <a:latin typeface="Arial" panose="020B0604020202090204" pitchFamily="34" charset="0"/>
              <a:cs typeface="Arial" panose="020B0604020202090204" pitchFamily="34" charset="0"/>
            </a:endParaRPr>
          </a:p>
        </p:txBody>
      </p:sp>
      <p:pic>
        <p:nvPicPr>
          <p:cNvPr id="2" name="圖片 1"/>
          <p:cNvPicPr>
            <a:picLocks noChangeAspect="1"/>
          </p:cNvPicPr>
          <p:nvPr/>
        </p:nvPicPr>
        <p:blipFill>
          <a:blip r:embed="rId3"/>
          <a:stretch>
            <a:fillRect/>
          </a:stretch>
        </p:blipFill>
        <p:spPr>
          <a:xfrm>
            <a:off x="2928000" y="859214"/>
            <a:ext cx="5643500" cy="5025034"/>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111</a:t>
            </a:fld>
            <a:endParaRPr lang="zh-HK" altLang="en-US" sz="1600" dirty="0">
              <a:solidFill>
                <a:schemeClr val="bg1"/>
              </a:solidFill>
            </a:endParaRPr>
          </a:p>
        </p:txBody>
      </p:sp>
      <p:sp>
        <p:nvSpPr>
          <p:cNvPr id="4" name="文字方塊 3"/>
          <p:cNvSpPr txBox="1"/>
          <p:nvPr/>
        </p:nvSpPr>
        <p:spPr>
          <a:xfrm>
            <a:off x="984000" y="5735647"/>
            <a:ext cx="11088000" cy="646331"/>
          </a:xfrm>
          <a:prstGeom prst="rect">
            <a:avLst/>
          </a:prstGeom>
          <a:noFill/>
        </p:spPr>
        <p:txBody>
          <a:bodyPr wrap="square">
            <a:spAutoFit/>
          </a:bodyPr>
          <a:lstStyle/>
          <a:p>
            <a:r>
              <a:rPr lang="en-US" altLang="zh-CN" sz="1800" dirty="0">
                <a:effectLst/>
                <a:latin typeface="Arial" panose="020B0604020202090204" pitchFamily="34" charset="0"/>
                <a:cs typeface="Arial" panose="020B0604020202090204" pitchFamily="34" charset="0"/>
              </a:rPr>
              <a:t>Fig:</a:t>
            </a:r>
            <a:r>
              <a:rPr lang="zh-CN" altLang="en-US" sz="1800" dirty="0">
                <a:effectLst/>
                <a:latin typeface="Arial" panose="020B0604020202090204" pitchFamily="34" charset="0"/>
                <a:cs typeface="Arial" panose="020B0604020202090204" pitchFamily="34" charset="0"/>
              </a:rPr>
              <a:t> </a:t>
            </a:r>
            <a:r>
              <a:rPr lang="en-US" altLang="zh-HK" sz="1800" dirty="0">
                <a:solidFill>
                  <a:srgbClr val="211E1E"/>
                </a:solidFill>
                <a:effectLst/>
                <a:latin typeface="AdvP6EC0"/>
              </a:rPr>
              <a:t>Accuracy convergence of different sampling schemes with 20 clients. Note that, </a:t>
            </a:r>
            <a:r>
              <a:rPr lang="en-US" altLang="zh-HK" sz="1800" dirty="0" err="1">
                <a:solidFill>
                  <a:srgbClr val="211E1E"/>
                </a:solidFill>
                <a:effectLst/>
                <a:latin typeface="AdvP6EC0"/>
              </a:rPr>
              <a:t>FastGCN</a:t>
            </a:r>
            <a:r>
              <a:rPr lang="en-US" altLang="zh-HK" sz="1800" dirty="0">
                <a:solidFill>
                  <a:srgbClr val="211E1E"/>
                </a:solidFill>
                <a:effectLst/>
                <a:latin typeface="AdvP6EC0"/>
              </a:rPr>
              <a:t> completes the training with less time as it samples fewer nodes for training. However, it has poor performance in all datasets. </a:t>
            </a:r>
            <a:endParaRPr lang="en-US" altLang="zh-HK" dirty="0"/>
          </a:p>
        </p:txBody>
      </p:sp>
      <p:pic>
        <p:nvPicPr>
          <p:cNvPr id="3" name="圖片 2"/>
          <p:cNvPicPr>
            <a:picLocks noChangeAspect="1"/>
          </p:cNvPicPr>
          <p:nvPr/>
        </p:nvPicPr>
        <p:blipFill>
          <a:blip r:embed="rId3"/>
          <a:stretch>
            <a:fillRect/>
          </a:stretch>
        </p:blipFill>
        <p:spPr>
          <a:xfrm>
            <a:off x="3607584" y="890077"/>
            <a:ext cx="4995278" cy="4554923"/>
          </a:xfrm>
          <a:prstGeom prst="rect">
            <a:avLst/>
          </a:prstGeom>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112</a:t>
            </a:fld>
            <a:endParaRPr lang="zh-HK" altLang="en-US" sz="1600" dirty="0">
              <a:solidFill>
                <a:schemeClr val="bg1"/>
              </a:solidFill>
            </a:endParaRPr>
          </a:p>
        </p:txBody>
      </p:sp>
      <p:sp>
        <p:nvSpPr>
          <p:cNvPr id="4" name="文字方塊 3"/>
          <p:cNvSpPr txBox="1"/>
          <p:nvPr/>
        </p:nvSpPr>
        <p:spPr>
          <a:xfrm>
            <a:off x="2302862" y="5772479"/>
            <a:ext cx="7753138" cy="369332"/>
          </a:xfrm>
          <a:prstGeom prst="rect">
            <a:avLst/>
          </a:prstGeom>
          <a:noFill/>
        </p:spPr>
        <p:txBody>
          <a:bodyPr wrap="square">
            <a:spAutoFit/>
          </a:bodyPr>
          <a:lstStyle/>
          <a:p>
            <a:r>
              <a:rPr lang="en-US" altLang="zh-CN" sz="1800" dirty="0">
                <a:effectLst/>
                <a:latin typeface="Arial" panose="020B0604020202090204" pitchFamily="34" charset="0"/>
                <a:cs typeface="Arial" panose="020B0604020202090204" pitchFamily="34" charset="0"/>
              </a:rPr>
              <a:t>Fig</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Accuracy convergence of different sampling schemes with 50 clients. </a:t>
            </a:r>
          </a:p>
        </p:txBody>
      </p:sp>
      <p:pic>
        <p:nvPicPr>
          <p:cNvPr id="2" name="圖片 1"/>
          <p:cNvPicPr>
            <a:picLocks noChangeAspect="1"/>
          </p:cNvPicPr>
          <p:nvPr/>
        </p:nvPicPr>
        <p:blipFill>
          <a:blip r:embed="rId3"/>
          <a:stretch>
            <a:fillRect/>
          </a:stretch>
        </p:blipFill>
        <p:spPr>
          <a:xfrm>
            <a:off x="3720000" y="1131390"/>
            <a:ext cx="4752000" cy="4352672"/>
          </a:xfrm>
          <a:prstGeom prst="rect">
            <a:avLst/>
          </a:prstGeom>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113</a:t>
            </a:fld>
            <a:endParaRPr lang="zh-HK" altLang="en-US" sz="1600" dirty="0">
              <a:solidFill>
                <a:schemeClr val="bg1"/>
              </a:solidFill>
            </a:endParaRPr>
          </a:p>
        </p:txBody>
      </p:sp>
      <p:sp>
        <p:nvSpPr>
          <p:cNvPr id="4" name="文字方塊 3"/>
          <p:cNvSpPr txBox="1"/>
          <p:nvPr/>
        </p:nvSpPr>
        <p:spPr>
          <a:xfrm>
            <a:off x="2302862" y="5772479"/>
            <a:ext cx="8257138" cy="369332"/>
          </a:xfrm>
          <a:prstGeom prst="rect">
            <a:avLst/>
          </a:prstGeom>
          <a:noFill/>
        </p:spPr>
        <p:txBody>
          <a:bodyPr wrap="square">
            <a:spAutoFit/>
          </a:bodyPr>
          <a:lstStyle/>
          <a:p>
            <a:r>
              <a:rPr lang="en-US" altLang="zh-CN" sz="1800" dirty="0">
                <a:effectLst/>
                <a:latin typeface="Arial" panose="020B0604020202090204" pitchFamily="34" charset="0"/>
                <a:cs typeface="Arial" panose="020B0604020202090204" pitchFamily="34" charset="0"/>
              </a:rPr>
              <a:t>Fig</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The convergence time under different levels of graph heterogeneity</a:t>
            </a:r>
            <a:r>
              <a:rPr lang="en-US" altLang="zh-HK" sz="1800" dirty="0">
                <a:solidFill>
                  <a:srgbClr val="211E1E"/>
                </a:solidFill>
                <a:effectLst/>
                <a:latin typeface="AdvP6EC0"/>
              </a:rPr>
              <a:t>. </a:t>
            </a:r>
            <a:endParaRPr lang="en-US" altLang="zh-HK" dirty="0"/>
          </a:p>
        </p:txBody>
      </p:sp>
      <p:pic>
        <p:nvPicPr>
          <p:cNvPr id="3" name="圖片 2"/>
          <p:cNvPicPr>
            <a:picLocks noChangeAspect="1"/>
          </p:cNvPicPr>
          <p:nvPr/>
        </p:nvPicPr>
        <p:blipFill>
          <a:blip r:embed="rId3"/>
          <a:stretch>
            <a:fillRect/>
          </a:stretch>
        </p:blipFill>
        <p:spPr>
          <a:xfrm>
            <a:off x="3576000" y="909000"/>
            <a:ext cx="4607000" cy="4620550"/>
          </a:xfrm>
          <a:prstGeom prst="rect">
            <a:avLst/>
          </a:prstGeom>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114</a:t>
            </a:fld>
            <a:endParaRPr lang="zh-HK" altLang="en-US" sz="1600" dirty="0">
              <a:solidFill>
                <a:schemeClr val="bg1"/>
              </a:solidFill>
            </a:endParaRPr>
          </a:p>
        </p:txBody>
      </p:sp>
      <p:sp>
        <p:nvSpPr>
          <p:cNvPr id="4" name="文字方塊 3"/>
          <p:cNvSpPr txBox="1"/>
          <p:nvPr/>
        </p:nvSpPr>
        <p:spPr>
          <a:xfrm>
            <a:off x="1056000" y="5772479"/>
            <a:ext cx="10944000" cy="646331"/>
          </a:xfrm>
          <a:prstGeom prst="rect">
            <a:avLst/>
          </a:prstGeom>
          <a:noFill/>
        </p:spPr>
        <p:txBody>
          <a:bodyPr wrap="square">
            <a:spAutoFit/>
          </a:bodyPr>
          <a:lstStyle/>
          <a:p>
            <a:r>
              <a:rPr lang="en-US" altLang="zh-CN" sz="1800" dirty="0">
                <a:effectLst/>
                <a:latin typeface="Arial" panose="020B0604020202090204" pitchFamily="34" charset="0"/>
                <a:cs typeface="Arial" panose="020B0604020202090204" pitchFamily="34" charset="0"/>
              </a:rPr>
              <a:t>Fig</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dirty="0">
                <a:solidFill>
                  <a:srgbClr val="211E1E"/>
                </a:solidFill>
                <a:effectLst/>
                <a:latin typeface="AdvP6EC0"/>
              </a:rPr>
              <a:t>Convergence of </a:t>
            </a:r>
            <a:r>
              <a:rPr lang="en-US" altLang="zh-HK" sz="1800" dirty="0" err="1">
                <a:solidFill>
                  <a:srgbClr val="211E1E"/>
                </a:solidFill>
                <a:effectLst/>
                <a:latin typeface="AdvP6EC0"/>
              </a:rPr>
              <a:t>FedGraph</a:t>
            </a:r>
            <a:r>
              <a:rPr lang="en-US" altLang="zh-HK" sz="1800" dirty="0">
                <a:solidFill>
                  <a:srgbClr val="211E1E"/>
                </a:solidFill>
                <a:effectLst/>
                <a:latin typeface="AdvP6EC0"/>
              </a:rPr>
              <a:t> and </a:t>
            </a:r>
            <a:r>
              <a:rPr lang="en-US" altLang="zh-HK" sz="1800" dirty="0" err="1">
                <a:solidFill>
                  <a:srgbClr val="211E1E"/>
                </a:solidFill>
                <a:effectLst/>
                <a:latin typeface="AdvP6EC0"/>
              </a:rPr>
              <a:t>FedGraph_nonShare</a:t>
            </a:r>
            <a:r>
              <a:rPr lang="en-US" altLang="zh-HK" sz="1800" dirty="0">
                <a:solidFill>
                  <a:srgbClr val="211E1E"/>
                </a:solidFill>
                <a:effectLst/>
                <a:latin typeface="AdvP6EC0"/>
              </a:rPr>
              <a:t>. </a:t>
            </a:r>
            <a:r>
              <a:rPr lang="en-US" altLang="zh-HK" sz="1800" dirty="0" err="1">
                <a:solidFill>
                  <a:srgbClr val="211E1E"/>
                </a:solidFill>
                <a:effectLst/>
                <a:latin typeface="AdvP6EC0"/>
              </a:rPr>
              <a:t>FedGraph_nonShare</a:t>
            </a:r>
            <a:r>
              <a:rPr lang="en-US" altLang="zh-HK" sz="1800" dirty="0">
                <a:solidFill>
                  <a:srgbClr val="211E1E"/>
                </a:solidFill>
                <a:effectLst/>
                <a:latin typeface="AdvP6EC0"/>
              </a:rPr>
              <a:t> completes the training with less time as it ignores lots of connections in the local training. However, it has a poor convergence. </a:t>
            </a:r>
            <a:endParaRPr lang="en-US" altLang="zh-HK" dirty="0"/>
          </a:p>
        </p:txBody>
      </p:sp>
      <p:pic>
        <p:nvPicPr>
          <p:cNvPr id="2" name="圖片 1"/>
          <p:cNvPicPr>
            <a:picLocks noChangeAspect="1"/>
          </p:cNvPicPr>
          <p:nvPr/>
        </p:nvPicPr>
        <p:blipFill>
          <a:blip r:embed="rId3"/>
          <a:stretch>
            <a:fillRect/>
          </a:stretch>
        </p:blipFill>
        <p:spPr>
          <a:xfrm>
            <a:off x="3360000" y="785201"/>
            <a:ext cx="5252850" cy="4818854"/>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115</a:t>
            </a:fld>
            <a:endParaRPr lang="zh-HK" altLang="en-US" sz="1600" dirty="0">
              <a:solidFill>
                <a:schemeClr val="bg1"/>
              </a:solidFill>
            </a:endParaRPr>
          </a:p>
        </p:txBody>
      </p:sp>
      <p:sp>
        <p:nvSpPr>
          <p:cNvPr id="4" name="文字方塊 3"/>
          <p:cNvSpPr txBox="1"/>
          <p:nvPr/>
        </p:nvSpPr>
        <p:spPr>
          <a:xfrm>
            <a:off x="2662862" y="5771018"/>
            <a:ext cx="6480000" cy="369332"/>
          </a:xfrm>
          <a:prstGeom prst="rect">
            <a:avLst/>
          </a:prstGeom>
          <a:noFill/>
        </p:spPr>
        <p:txBody>
          <a:bodyPr wrap="square">
            <a:spAutoFit/>
          </a:bodyPr>
          <a:lstStyle/>
          <a:p>
            <a:r>
              <a:rPr lang="en-US" altLang="zh-CN" dirty="0">
                <a:latin typeface="Arial" panose="020B0604020202090204" pitchFamily="34" charset="0"/>
                <a:cs typeface="Arial" panose="020B0604020202090204" pitchFamily="34" charset="0"/>
              </a:rPr>
              <a:t>Fig:</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Training accuracy and time under different GCN depths. </a:t>
            </a:r>
          </a:p>
        </p:txBody>
      </p:sp>
      <p:pic>
        <p:nvPicPr>
          <p:cNvPr id="3" name="圖片 2"/>
          <p:cNvPicPr>
            <a:picLocks noChangeAspect="1"/>
          </p:cNvPicPr>
          <p:nvPr/>
        </p:nvPicPr>
        <p:blipFill>
          <a:blip r:embed="rId3"/>
          <a:stretch>
            <a:fillRect/>
          </a:stretch>
        </p:blipFill>
        <p:spPr>
          <a:xfrm>
            <a:off x="3072000" y="902316"/>
            <a:ext cx="5417950" cy="4526934"/>
          </a:xfrm>
          <a:prstGeom prst="rect">
            <a:avLst/>
          </a:prstGeom>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116</a:t>
            </a:fld>
            <a:endParaRPr lang="zh-HK" altLang="en-US" sz="1600" dirty="0">
              <a:solidFill>
                <a:schemeClr val="bg1"/>
              </a:solidFill>
            </a:endParaRPr>
          </a:p>
        </p:txBody>
      </p:sp>
      <p:sp>
        <p:nvSpPr>
          <p:cNvPr id="4" name="文字方塊 3"/>
          <p:cNvSpPr txBox="1"/>
          <p:nvPr/>
        </p:nvSpPr>
        <p:spPr>
          <a:xfrm>
            <a:off x="2496000" y="5771018"/>
            <a:ext cx="7704000" cy="369332"/>
          </a:xfrm>
          <a:prstGeom prst="rect">
            <a:avLst/>
          </a:prstGeom>
          <a:noFill/>
        </p:spPr>
        <p:txBody>
          <a:bodyPr wrap="square">
            <a:spAutoFit/>
          </a:bodyPr>
          <a:lstStyle/>
          <a:p>
            <a:r>
              <a:rPr lang="en-US" altLang="zh-CN" dirty="0">
                <a:latin typeface="Arial" panose="020B0604020202090204" pitchFamily="34" charset="0"/>
                <a:cs typeface="Arial" panose="020B0604020202090204" pitchFamily="34" charset="0"/>
              </a:rPr>
              <a:t>Fig:</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Accuracy convergence of different sampling schemes on non-</a:t>
            </a:r>
            <a:r>
              <a:rPr lang="en-US" altLang="zh-HK" dirty="0" err="1">
                <a:latin typeface="Arial" panose="020B0604020202090204" pitchFamily="34" charset="0"/>
                <a:cs typeface="Arial" panose="020B0604020202090204" pitchFamily="34" charset="0"/>
              </a:rPr>
              <a:t>iid</a:t>
            </a:r>
            <a:r>
              <a:rPr lang="en-US" altLang="zh-HK" dirty="0">
                <a:latin typeface="Arial" panose="020B0604020202090204" pitchFamily="34" charset="0"/>
                <a:cs typeface="Arial" panose="020B0604020202090204" pitchFamily="34" charset="0"/>
              </a:rPr>
              <a:t> data. </a:t>
            </a:r>
          </a:p>
        </p:txBody>
      </p:sp>
      <p:pic>
        <p:nvPicPr>
          <p:cNvPr id="2" name="圖片 1"/>
          <p:cNvPicPr>
            <a:picLocks noChangeAspect="1"/>
          </p:cNvPicPr>
          <p:nvPr/>
        </p:nvPicPr>
        <p:blipFill>
          <a:blip r:embed="rId3"/>
          <a:stretch>
            <a:fillRect/>
          </a:stretch>
        </p:blipFill>
        <p:spPr>
          <a:xfrm>
            <a:off x="3288000" y="897067"/>
            <a:ext cx="5068600" cy="4570283"/>
          </a:xfrm>
          <a:prstGeom prst="rect">
            <a:avLst/>
          </a:prstGeom>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117</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85000"/>
                </a:schemeClr>
              </a:solidFill>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118</a:t>
            </a:fld>
            <a:endParaRPr lang="zh-HK" altLang="en-US" sz="1600" dirty="0">
              <a:solidFill>
                <a:schemeClr val="bg1"/>
              </a:solidFill>
            </a:endParaRPr>
          </a:p>
        </p:txBody>
      </p:sp>
      <p:sp>
        <p:nvSpPr>
          <p:cNvPr id="5" name="文字方塊 4"/>
          <p:cNvSpPr txBox="1"/>
          <p:nvPr/>
        </p:nvSpPr>
        <p:spPr>
          <a:xfrm>
            <a:off x="821106" y="1370352"/>
            <a:ext cx="10800000" cy="1702967"/>
          </a:xfrm>
          <a:prstGeom prst="rect">
            <a:avLst/>
          </a:prstGeom>
          <a:noFill/>
        </p:spPr>
        <p:txBody>
          <a:bodyPr wrap="square">
            <a:spAutoFit/>
          </a:bodyPr>
          <a:lstStyle/>
          <a:p>
            <a:pPr marL="285750" indent="-285750" algn="just">
              <a:lnSpc>
                <a:spcPct val="150000"/>
              </a:lnSpc>
              <a:buFont typeface="Wingdings" pitchFamily="2" charset="2"/>
              <a:buChar char="Ø"/>
            </a:pPr>
            <a:r>
              <a:rPr lang="en-US" altLang="zh-HK" dirty="0">
                <a:latin typeface="Arial" panose="020B0604020202020204" pitchFamily="34" charset="0"/>
                <a:cs typeface="Arial" panose="020B0604020202020204" pitchFamily="34" charset="0"/>
              </a:rPr>
              <a:t>Introduces a </a:t>
            </a:r>
            <a:r>
              <a:rPr lang="en-US" altLang="zh-HK" b="1" dirty="0">
                <a:latin typeface="Arial" panose="020B0604020202020204" pitchFamily="34" charset="0"/>
                <a:cs typeface="Arial" panose="020B0604020202020204" pitchFamily="34" charset="0"/>
              </a:rPr>
              <a:t>Cross-Client Graph Convolution </a:t>
            </a:r>
            <a:r>
              <a:rPr lang="en-US" altLang="zh-HK" dirty="0">
                <a:latin typeface="Arial" panose="020B0604020202020204" pitchFamily="34" charset="0"/>
                <a:cs typeface="Arial" panose="020B0604020202020204" pitchFamily="34" charset="0"/>
              </a:rPr>
              <a:t>mechanism that allows clients to collaboratively learn GCNs without directly sharing sensitive data.</a:t>
            </a:r>
          </a:p>
          <a:p>
            <a:pPr marL="285750" indent="-285750" algn="just">
              <a:lnSpc>
                <a:spcPct val="150000"/>
              </a:lnSpc>
              <a:buFont typeface="Wingdings" pitchFamily="2" charset="2"/>
              <a:buChar char="Ø"/>
            </a:pPr>
            <a:r>
              <a:rPr lang="en-US" altLang="zh-HK" dirty="0">
                <a:latin typeface="Arial" panose="020B0604020202020204" pitchFamily="34" charset="0"/>
                <a:cs typeface="Arial" panose="020B0604020202020204" pitchFamily="34" charset="0"/>
              </a:rPr>
              <a:t>Proposes a </a:t>
            </a:r>
            <a:r>
              <a:rPr lang="en-US" altLang="zh-HK" b="1" dirty="0">
                <a:latin typeface="Arial" panose="020B0604020202020204" pitchFamily="34" charset="0"/>
                <a:cs typeface="Arial" panose="020B0604020202020204" pitchFamily="34" charset="0"/>
              </a:rPr>
              <a:t>Deep Reinforcement Learning (DRL)-based</a:t>
            </a:r>
            <a:r>
              <a:rPr lang="en-US" altLang="zh-HK" dirty="0">
                <a:latin typeface="Arial" panose="020B0604020202020204" pitchFamily="34" charset="0"/>
                <a:cs typeface="Arial" panose="020B0604020202020204" pitchFamily="34" charset="0"/>
              </a:rPr>
              <a:t> </a:t>
            </a:r>
            <a:r>
              <a:rPr lang="en-US" altLang="zh-HK" b="1" dirty="0">
                <a:latin typeface="Arial" panose="020B0604020202020204" pitchFamily="34" charset="0"/>
                <a:cs typeface="Arial" panose="020B0604020202020204" pitchFamily="34" charset="0"/>
              </a:rPr>
              <a:t>intelligent sampling algorithm </a:t>
            </a:r>
            <a:r>
              <a:rPr lang="en-US" altLang="zh-HK" dirty="0">
                <a:latin typeface="Arial" panose="020B0604020202020204" pitchFamily="34" charset="0"/>
                <a:cs typeface="Arial" panose="020B0604020202020204" pitchFamily="34" charset="0"/>
              </a:rPr>
              <a:t>to optimize the selection of nodes for training, balancing accuracy and computational cost.</a:t>
            </a:r>
            <a:endParaRPr lang="zh-HK" altLang="en-US" dirty="0">
              <a:latin typeface="Arial" panose="020B0604020202020204" pitchFamily="34" charset="0"/>
              <a:cs typeface="Arial" panose="020B0604020202020204" pitchFamily="34" charset="0"/>
            </a:endParaRPr>
          </a:p>
        </p:txBody>
      </p:sp>
      <p:sp>
        <p:nvSpPr>
          <p:cNvPr id="3" name="文字方塊 2">
            <a:extLst>
              <a:ext uri="{FF2B5EF4-FFF2-40B4-BE49-F238E27FC236}">
                <a16:creationId xmlns:a16="http://schemas.microsoft.com/office/drawing/2014/main" id="{25653AB6-D7F6-A102-9D17-EEEE40053969}"/>
              </a:ext>
            </a:extLst>
          </p:cNvPr>
          <p:cNvSpPr txBox="1"/>
          <p:nvPr/>
        </p:nvSpPr>
        <p:spPr>
          <a:xfrm>
            <a:off x="1308000" y="3784682"/>
            <a:ext cx="9576000" cy="871970"/>
          </a:xfrm>
          <a:prstGeom prst="rect">
            <a:avLst/>
          </a:prstGeom>
          <a:noFill/>
        </p:spPr>
        <p:txBody>
          <a:bodyPr wrap="square">
            <a:spAutoFit/>
          </a:bodyPr>
          <a:lstStyle/>
          <a:p>
            <a:pPr algn="just">
              <a:lnSpc>
                <a:spcPct val="150000"/>
              </a:lnSpc>
            </a:pPr>
            <a:r>
              <a:rPr lang="zh-HK" altLang="en-US" i="1" dirty="0">
                <a:latin typeface="Arial" panose="020B0604020202020204" pitchFamily="34" charset="0"/>
                <a:cs typeface="Arial" panose="020B0604020202020204" pitchFamily="34" charset="0"/>
              </a:rPr>
              <a:t>Suggests exploring more sophisticated sampling policies and incorporating additional privacy-preserving mechanisms into the federated graph learning process.</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48AD0-10BE-6FA5-7B76-45FDFE253C43}"/>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A353DE50-E5E0-3C5F-92CB-77DB4AC1C0AD}"/>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4" name="圆角矩形 3">
            <a:extLst>
              <a:ext uri="{FF2B5EF4-FFF2-40B4-BE49-F238E27FC236}">
                <a16:creationId xmlns:a16="http://schemas.microsoft.com/office/drawing/2014/main" id="{2BCA7B12-2BB6-A86C-9ABB-0D0D5E9D6DE5}"/>
              </a:ext>
            </a:extLst>
          </p:cNvPr>
          <p:cNvSpPr/>
          <p:nvPr/>
        </p:nvSpPr>
        <p:spPr>
          <a:xfrm>
            <a:off x="529449" y="2892354"/>
            <a:ext cx="2489176" cy="1445137"/>
          </a:xfrm>
          <a:prstGeom prst="roundRect">
            <a:avLst/>
          </a:prstGeom>
          <a:solidFill>
            <a:srgbClr val="7F7F7F"/>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Handling distributed coupled graphs while ensuring privacy and security.</a:t>
            </a:r>
          </a:p>
        </p:txBody>
      </p:sp>
      <p:sp>
        <p:nvSpPr>
          <p:cNvPr id="5" name="圆角矩形 4">
            <a:extLst>
              <a:ext uri="{FF2B5EF4-FFF2-40B4-BE49-F238E27FC236}">
                <a16:creationId xmlns:a16="http://schemas.microsoft.com/office/drawing/2014/main" id="{8CFB0D5E-36AA-CE66-5968-7CE31DAAA18D}"/>
              </a:ext>
            </a:extLst>
          </p:cNvPr>
          <p:cNvSpPr/>
          <p:nvPr/>
        </p:nvSpPr>
        <p:spPr>
          <a:xfrm>
            <a:off x="4798915" y="2964240"/>
            <a:ext cx="2642059" cy="1301364"/>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Addressing domain</a:t>
            </a:r>
            <a:r>
              <a:rPr lang="zh-CN" altLang="en-US" sz="1600" b="1" dirty="0">
                <a:latin typeface="Arial" panose="020B0604020202090204" pitchFamily="34" charset="0"/>
                <a:cs typeface="Arial" panose="020B0604020202090204" pitchFamily="34" charset="0"/>
              </a:rPr>
              <a:t> </a:t>
            </a:r>
            <a:r>
              <a:rPr lang="en-US" altLang="zh-HK" sz="1600" b="1" dirty="0">
                <a:latin typeface="Arial" panose="020B0604020202090204" pitchFamily="34" charset="0"/>
                <a:cs typeface="Arial" panose="020B0604020202090204" pitchFamily="34" charset="0"/>
              </a:rPr>
              <a:t>heterogeneity with clustering and graph networks.</a:t>
            </a:r>
          </a:p>
        </p:txBody>
      </p:sp>
      <p:sp>
        <p:nvSpPr>
          <p:cNvPr id="6" name="圆角矩形 5">
            <a:extLst>
              <a:ext uri="{FF2B5EF4-FFF2-40B4-BE49-F238E27FC236}">
                <a16:creationId xmlns:a16="http://schemas.microsoft.com/office/drawing/2014/main" id="{AED1CDDE-040A-E3DE-D49C-11FB6E080B88}"/>
              </a:ext>
            </a:extLst>
          </p:cNvPr>
          <p:cNvSpPr/>
          <p:nvPr/>
        </p:nvSpPr>
        <p:spPr>
          <a:xfrm>
            <a:off x="9458257" y="2942594"/>
            <a:ext cx="2642058" cy="1225026"/>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CN" sz="1600" b="1" dirty="0">
                <a:latin typeface="Arial" panose="020B0604020202090204" pitchFamily="34" charset="0"/>
                <a:cs typeface="Arial" panose="020B0604020202090204" pitchFamily="34" charset="0"/>
                <a:sym typeface="+mn-ea"/>
              </a:rPr>
              <a:t>Sharing structural knowledge to handle non-IID graph data</a:t>
            </a:r>
          </a:p>
        </p:txBody>
      </p:sp>
      <p:sp>
        <p:nvSpPr>
          <p:cNvPr id="7" name="圆角矩形 6">
            <a:extLst>
              <a:ext uri="{FF2B5EF4-FFF2-40B4-BE49-F238E27FC236}">
                <a16:creationId xmlns:a16="http://schemas.microsoft.com/office/drawing/2014/main" id="{1A360331-9139-74AF-FEE5-EF53271CC4DA}"/>
              </a:ext>
            </a:extLst>
          </p:cNvPr>
          <p:cNvSpPr/>
          <p:nvPr/>
        </p:nvSpPr>
        <p:spPr>
          <a:xfrm>
            <a:off x="6816001" y="4676495"/>
            <a:ext cx="2891324" cy="1430399"/>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Reducing overhead and privacy risks with intelligent graph sampling</a:t>
            </a:r>
          </a:p>
        </p:txBody>
      </p:sp>
      <p:sp>
        <p:nvSpPr>
          <p:cNvPr id="8" name="圆角矩形 7">
            <a:extLst>
              <a:ext uri="{FF2B5EF4-FFF2-40B4-BE49-F238E27FC236}">
                <a16:creationId xmlns:a16="http://schemas.microsoft.com/office/drawing/2014/main" id="{501D8A3F-EC7A-BD28-1F8D-B645BFE18A9A}"/>
              </a:ext>
            </a:extLst>
          </p:cNvPr>
          <p:cNvSpPr/>
          <p:nvPr/>
        </p:nvSpPr>
        <p:spPr>
          <a:xfrm>
            <a:off x="2314727" y="4664514"/>
            <a:ext cx="2642059" cy="1430399"/>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Improving model performance with global self-supervision.</a:t>
            </a:r>
          </a:p>
        </p:txBody>
      </p:sp>
      <p:sp>
        <p:nvSpPr>
          <p:cNvPr id="9" name="右箭头 8">
            <a:extLst>
              <a:ext uri="{FF2B5EF4-FFF2-40B4-BE49-F238E27FC236}">
                <a16:creationId xmlns:a16="http://schemas.microsoft.com/office/drawing/2014/main" id="{8D7DFBAB-A8B3-BAF0-02BB-54B37100A2CC}"/>
              </a:ext>
            </a:extLst>
          </p:cNvPr>
          <p:cNvSpPr/>
          <p:nvPr/>
        </p:nvSpPr>
        <p:spPr>
          <a:xfrm>
            <a:off x="3257178" y="3477444"/>
            <a:ext cx="1167765" cy="170021"/>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2D72A329-32BC-483F-482B-6515967DCD64}"/>
              </a:ext>
            </a:extLst>
          </p:cNvPr>
          <p:cNvSpPr txBox="1"/>
          <p:nvPr/>
        </p:nvSpPr>
        <p:spPr>
          <a:xfrm>
            <a:off x="3257178" y="2788331"/>
            <a:ext cx="1406119" cy="646331"/>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Decentralized Graph Data Processing</a:t>
            </a:r>
            <a:endParaRPr lang="en-US" altLang="zh-HK" sz="1200" dirty="0">
              <a:solidFill>
                <a:srgbClr val="0E0E0E"/>
              </a:solidFill>
              <a:effectLst/>
              <a:latin typeface=".SF NS" panose="02020503050405090304"/>
            </a:endParaRPr>
          </a:p>
        </p:txBody>
      </p:sp>
      <p:sp>
        <p:nvSpPr>
          <p:cNvPr id="11" name="文本框 10">
            <a:extLst>
              <a:ext uri="{FF2B5EF4-FFF2-40B4-BE49-F238E27FC236}">
                <a16:creationId xmlns:a16="http://schemas.microsoft.com/office/drawing/2014/main" id="{0E4FFFB5-77EE-4C95-C621-84DEDE418254}"/>
              </a:ext>
            </a:extLst>
          </p:cNvPr>
          <p:cNvSpPr txBox="1"/>
          <p:nvPr/>
        </p:nvSpPr>
        <p:spPr>
          <a:xfrm>
            <a:off x="7720280" y="3093442"/>
            <a:ext cx="167684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Domain-aware Federated Learning</a:t>
            </a:r>
            <a:endParaRPr lang="en-US" altLang="zh-HK" sz="1200" dirty="0">
              <a:solidFill>
                <a:srgbClr val="0E0E0E"/>
              </a:solidFill>
              <a:effectLst/>
              <a:latin typeface=".SF NS" panose="02020503050405090304"/>
            </a:endParaRPr>
          </a:p>
        </p:txBody>
      </p:sp>
      <p:sp>
        <p:nvSpPr>
          <p:cNvPr id="12" name="右箭头 11">
            <a:extLst>
              <a:ext uri="{FF2B5EF4-FFF2-40B4-BE49-F238E27FC236}">
                <a16:creationId xmlns:a16="http://schemas.microsoft.com/office/drawing/2014/main" id="{DEDF9021-36A8-2DE1-8A3C-FFB9BA61D0E3}"/>
              </a:ext>
            </a:extLst>
          </p:cNvPr>
          <p:cNvSpPr/>
          <p:nvPr/>
        </p:nvSpPr>
        <p:spPr>
          <a:xfrm>
            <a:off x="7781410" y="3513547"/>
            <a:ext cx="1554589" cy="132248"/>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115163F5-2DEF-81B1-2547-6195DD6B7BF2}"/>
              </a:ext>
            </a:extLst>
          </p:cNvPr>
          <p:cNvSpPr txBox="1"/>
          <p:nvPr/>
        </p:nvSpPr>
        <p:spPr>
          <a:xfrm>
            <a:off x="10393547" y="4557464"/>
            <a:ext cx="170676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Cross-client Knowledge Sharing</a:t>
            </a:r>
            <a:endParaRPr lang="en-US" altLang="zh-HK" sz="1200" dirty="0">
              <a:solidFill>
                <a:srgbClr val="0E0E0E"/>
              </a:solidFill>
              <a:effectLst/>
              <a:latin typeface=".SF NS" panose="02020503050405090304"/>
            </a:endParaRPr>
          </a:p>
        </p:txBody>
      </p:sp>
      <p:sp>
        <p:nvSpPr>
          <p:cNvPr id="14" name="文本框 13">
            <a:extLst>
              <a:ext uri="{FF2B5EF4-FFF2-40B4-BE49-F238E27FC236}">
                <a16:creationId xmlns:a16="http://schemas.microsoft.com/office/drawing/2014/main" id="{DD891655-05FA-B251-B589-29BB5C7D1B12}"/>
              </a:ext>
            </a:extLst>
          </p:cNvPr>
          <p:cNvSpPr txBox="1"/>
          <p:nvPr/>
        </p:nvSpPr>
        <p:spPr>
          <a:xfrm>
            <a:off x="5151984" y="4845018"/>
            <a:ext cx="1625035"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Global Knowledge Integration</a:t>
            </a:r>
            <a:endParaRPr lang="en-US" altLang="zh-HK" sz="1200" dirty="0">
              <a:solidFill>
                <a:srgbClr val="0E0E0E"/>
              </a:solidFill>
              <a:effectLst/>
              <a:latin typeface=".SF NS" panose="02020503050405090304"/>
            </a:endParaRPr>
          </a:p>
        </p:txBody>
      </p:sp>
      <p:sp>
        <p:nvSpPr>
          <p:cNvPr id="15" name="直角上箭头 14">
            <a:extLst>
              <a:ext uri="{FF2B5EF4-FFF2-40B4-BE49-F238E27FC236}">
                <a16:creationId xmlns:a16="http://schemas.microsoft.com/office/drawing/2014/main" id="{78237323-B19E-6944-5096-A076988B93A4}"/>
              </a:ext>
            </a:extLst>
          </p:cNvPr>
          <p:cNvSpPr/>
          <p:nvPr/>
        </p:nvSpPr>
        <p:spPr>
          <a:xfrm rot="5400000" flipV="1">
            <a:off x="9546586" y="4588410"/>
            <a:ext cx="1085850" cy="584013"/>
          </a:xfrm>
          <a:prstGeom prst="bentUpArrow">
            <a:avLst>
              <a:gd name="adj1" fmla="val 13316"/>
              <a:gd name="adj2" fmla="val 8718"/>
              <a:gd name="adj3" fmla="val 9768"/>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3B817B1D-0648-01DC-A89E-609697541608}"/>
              </a:ext>
            </a:extLst>
          </p:cNvPr>
          <p:cNvSpPr/>
          <p:nvPr/>
        </p:nvSpPr>
        <p:spPr>
          <a:xfrm rot="10800000">
            <a:off x="5074790" y="5324390"/>
            <a:ext cx="1525209" cy="187730"/>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304116B6-0BCD-1A9A-3B67-AC9C2EEA4E87}"/>
              </a:ext>
            </a:extLst>
          </p:cNvPr>
          <p:cNvSpPr txBox="1"/>
          <p:nvPr/>
        </p:nvSpPr>
        <p:spPr>
          <a:xfrm>
            <a:off x="309724" y="241977"/>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Modeling</a:t>
            </a:r>
            <a:r>
              <a:rPr lang="zh-CN" altLang="en-US" sz="3200" dirty="0">
                <a:solidFill>
                  <a:schemeClr val="bg1"/>
                </a:solidFill>
              </a:rPr>
              <a:t> </a:t>
            </a:r>
            <a:r>
              <a:rPr lang="en-US" altLang="zh-CN" sz="3200" dirty="0">
                <a:solidFill>
                  <a:schemeClr val="bg1"/>
                </a:solidFill>
              </a:rPr>
              <a:t>in</a:t>
            </a:r>
            <a:r>
              <a:rPr lang="zh-CN" altLang="en-US" sz="3200" dirty="0">
                <a:solidFill>
                  <a:schemeClr val="bg1"/>
                </a:solidFill>
              </a:rPr>
              <a:t> </a:t>
            </a:r>
            <a:r>
              <a:rPr lang="en-US" altLang="zh-CN" sz="3200" dirty="0">
                <a:solidFill>
                  <a:schemeClr val="bg1"/>
                </a:solidFill>
              </a:rPr>
              <a:t>Federated Graph Neural Networks: Overview</a:t>
            </a:r>
            <a:r>
              <a:rPr lang="zh-CN" altLang="en-US" sz="3200" dirty="0">
                <a:solidFill>
                  <a:schemeClr val="bg1"/>
                </a:solidFill>
              </a:rPr>
              <a:t> </a:t>
            </a:r>
            <a:r>
              <a:rPr lang="en-US" altLang="zh-CN" sz="3200" dirty="0">
                <a:solidFill>
                  <a:schemeClr val="bg1"/>
                </a:solidFill>
              </a:rPr>
              <a:t>and Techniques</a:t>
            </a:r>
            <a:endParaRPr lang="zh-CN" altLang="en-US" sz="3200" dirty="0">
              <a:solidFill>
                <a:schemeClr val="bg1"/>
              </a:solidFill>
            </a:endParaRPr>
          </a:p>
        </p:txBody>
      </p:sp>
      <p:sp>
        <p:nvSpPr>
          <p:cNvPr id="2" name="文本框 1">
            <a:extLst>
              <a:ext uri="{FF2B5EF4-FFF2-40B4-BE49-F238E27FC236}">
                <a16:creationId xmlns:a16="http://schemas.microsoft.com/office/drawing/2014/main" id="{28FA64EA-7D73-0486-1D8E-C9D1B6953971}"/>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B9C0A74A-44F8-44D7-F14D-4FD197A5D0A9}"/>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1338BFE8-D27A-16EF-E576-4DEE24D9AE5F}"/>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265BE14F-3427-2612-5DA1-77969F24D6B1}"/>
              </a:ext>
            </a:extLst>
          </p:cNvPr>
          <p:cNvSpPr txBox="1"/>
          <p:nvPr/>
        </p:nvSpPr>
        <p:spPr>
          <a:xfrm>
            <a:off x="8000853" y="4277001"/>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3783DC4C-B5E9-7D80-58C7-18FB1E87FA71}"/>
              </a:ext>
            </a:extLst>
          </p:cNvPr>
          <p:cNvSpPr txBox="1"/>
          <p:nvPr/>
        </p:nvSpPr>
        <p:spPr>
          <a:xfrm>
            <a:off x="3412728" y="4277001"/>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10E93363-FC1A-00A2-AFB6-167D4E33AA3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7E459EF2-8FF9-C301-79DE-BB0B00050C3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24" name="矩形 23">
              <a:extLst>
                <a:ext uri="{FF2B5EF4-FFF2-40B4-BE49-F238E27FC236}">
                  <a16:creationId xmlns:a16="http://schemas.microsoft.com/office/drawing/2014/main" id="{CAF94592-BF16-16CB-88F5-6E6F845FCCF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5" name="灯片编号占位符 5">
            <a:extLst>
              <a:ext uri="{FF2B5EF4-FFF2-40B4-BE49-F238E27FC236}">
                <a16:creationId xmlns:a16="http://schemas.microsoft.com/office/drawing/2014/main" id="{997B66E3-D2EA-3FDD-B338-BC505208553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119</a:t>
            </a:fld>
            <a:endParaRPr lang="zh-HK" altLang="en-US" sz="1600" dirty="0">
              <a:solidFill>
                <a:schemeClr val="bg1"/>
              </a:solidFill>
            </a:endParaRPr>
          </a:p>
        </p:txBody>
      </p:sp>
    </p:spTree>
    <p:custDataLst>
      <p:tags r:id="rId1"/>
    </p:custDataLst>
    <p:extLst>
      <p:ext uri="{BB962C8B-B14F-4D97-AF65-F5344CB8AC3E}">
        <p14:creationId xmlns:p14="http://schemas.microsoft.com/office/powerpoint/2010/main" val="242048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251726" y="909000"/>
            <a:ext cx="4650700" cy="4728028"/>
          </a:xfrm>
          <a:prstGeom prst="rect">
            <a:avLst/>
          </a:prstGeom>
        </p:spPr>
      </p:pic>
      <p:sp>
        <p:nvSpPr>
          <p:cNvPr id="4" name="文字方塊 3"/>
          <p:cNvSpPr txBox="1"/>
          <p:nvPr/>
        </p:nvSpPr>
        <p:spPr>
          <a:xfrm>
            <a:off x="214779" y="5795111"/>
            <a:ext cx="4945221" cy="523220"/>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zh-HK" altLang="en-US" sz="1400" dirty="0">
                <a:latin typeface="Arial" panose="020B0604020202090204" pitchFamily="34" charset="0"/>
                <a:cs typeface="Arial" panose="020B0604020202090204" pitchFamily="34" charset="0"/>
              </a:rPr>
              <a:t>The general structure of federated learning on distributed graph data.</a:t>
            </a:r>
          </a:p>
        </p:txBody>
      </p:sp>
      <p:sp>
        <p:nvSpPr>
          <p:cNvPr id="6" name="文字方塊 5"/>
          <p:cNvSpPr txBox="1"/>
          <p:nvPr/>
        </p:nvSpPr>
        <p:spPr>
          <a:xfrm>
            <a:off x="5105605" y="878084"/>
            <a:ext cx="6817349" cy="785343"/>
          </a:xfrm>
          <a:prstGeom prst="rect">
            <a:avLst/>
          </a:prstGeom>
          <a:noFill/>
        </p:spPr>
        <p:txBody>
          <a:bodyPr wrap="square">
            <a:spAutoFit/>
          </a:bodyPr>
          <a:lstStyle/>
          <a:p>
            <a:pPr algn="just">
              <a:lnSpc>
                <a:spcPct val="150000"/>
              </a:lnSpc>
            </a:pPr>
            <a:r>
              <a:rPr lang="en-US" altLang="zh-HK" sz="1600" b="1" dirty="0">
                <a:latin typeface="Arial" panose="020B0604020202090204" pitchFamily="34" charset="0"/>
                <a:cs typeface="Arial" panose="020B0604020202090204" pitchFamily="34" charset="0"/>
              </a:rPr>
              <a:t>Graph Convolutional Networks</a:t>
            </a:r>
          </a:p>
          <a:p>
            <a:pPr algn="just">
              <a:lnSpc>
                <a:spcPct val="150000"/>
              </a:lnSpc>
            </a:pPr>
            <a:r>
              <a:rPr lang="en-US" altLang="zh-HK" sz="1600" dirty="0">
                <a:latin typeface="Arial" panose="020B0604020202090204" pitchFamily="34" charset="0"/>
                <a:cs typeface="Arial" panose="020B0604020202090204" pitchFamily="34" charset="0"/>
              </a:rPr>
              <a:t>GCNs update node embeddings through:</a:t>
            </a:r>
          </a:p>
        </p:txBody>
      </p:sp>
      <p:sp>
        <p:nvSpPr>
          <p:cNvPr id="3"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mc:AlternateContent xmlns:mc="http://schemas.openxmlformats.org/markup-compatibility/2006" xmlns:a14="http://schemas.microsoft.com/office/drawing/2010/main">
        <mc:Choice Requires="a14">
          <p:sp>
            <p:nvSpPr>
              <p:cNvPr id="7" name="文字方塊 6"/>
              <p:cNvSpPr txBox="1"/>
              <p:nvPr/>
            </p:nvSpPr>
            <p:spPr>
              <a:xfrm>
                <a:off x="4988376" y="2428018"/>
                <a:ext cx="6817349" cy="810350"/>
              </a:xfrm>
              <a:prstGeom prst="rect">
                <a:avLst/>
              </a:prstGeom>
              <a:noFill/>
            </p:spPr>
            <p:txBody>
              <a:bodyPr wrap="square">
                <a:spAutoFit/>
              </a:bodyPr>
              <a:lstStyle/>
              <a:p>
                <a:pPr algn="just">
                  <a:lnSpc>
                    <a:spcPct val="150000"/>
                  </a:lnSpc>
                </a:pPr>
                <a:r>
                  <a:rPr lang="en-US" altLang="zh-HK" sz="1600" dirty="0">
                    <a:latin typeface="Arial" panose="020B0604020202090204" pitchFamily="34" charset="0"/>
                    <a:cs typeface="Arial" panose="020B0604020202090204" pitchFamily="34" charset="0"/>
                  </a:rPr>
                  <a:t>where </a:t>
                </a:r>
                <a14:m>
                  <m:oMath xmlns:m="http://schemas.openxmlformats.org/officeDocument/2006/math">
                    <m:sSup>
                      <m:sSupPr>
                        <m:ctrlPr>
                          <a:rPr lang="en-US" altLang="zh-HK" sz="1600" i="1" dirty="0" smtClean="0">
                            <a:latin typeface="Cambria Math" panose="02040503050406030204" pitchFamily="18" charset="0"/>
                            <a:cs typeface="Arial" panose="020B0604020202090204" pitchFamily="34" charset="0"/>
                          </a:rPr>
                        </m:ctrlPr>
                      </m:sSupPr>
                      <m:e>
                        <m:r>
                          <a:rPr lang="en-US" altLang="zh-HK" sz="1600" i="1" dirty="0" smtClean="0">
                            <a:latin typeface="Cambria Math" panose="02040503050406030204" pitchFamily="18" charset="0"/>
                            <a:cs typeface="Arial" panose="020B0604020202090204" pitchFamily="34" charset="0"/>
                          </a:rPr>
                          <m:t>𝐻</m:t>
                        </m:r>
                      </m:e>
                      <m:sup>
                        <m:d>
                          <m:dPr>
                            <m:ctrlPr>
                              <a:rPr lang="en-US" altLang="zh-HK" sz="1600" i="1" dirty="0" smtClean="0">
                                <a:latin typeface="Cambria Math" panose="02040503050406030204" pitchFamily="18" charset="0"/>
                                <a:cs typeface="Arial" panose="020B0604020202090204" pitchFamily="34" charset="0"/>
                              </a:rPr>
                            </m:ctrlPr>
                          </m:dPr>
                          <m:e>
                            <m:r>
                              <a:rPr lang="en-US" altLang="zh-HK" sz="1600" i="1" dirty="0" smtClean="0">
                                <a:latin typeface="Cambria Math" panose="02040503050406030204" pitchFamily="18" charset="0"/>
                                <a:cs typeface="Arial" panose="020B0604020202090204" pitchFamily="34" charset="0"/>
                              </a:rPr>
                              <m:t>𝑙</m:t>
                            </m:r>
                          </m:e>
                        </m:d>
                      </m:sup>
                    </m:sSup>
                  </m:oMath>
                </a14:m>
                <a:r>
                  <a:rPr lang="en-US" altLang="zh-HK" sz="1600" dirty="0">
                    <a:latin typeface="Arial" panose="020B0604020202090204" pitchFamily="34" charset="0"/>
                    <a:cs typeface="Arial" panose="020B0604020202090204" pitchFamily="34" charset="0"/>
                  </a:rPr>
                  <a:t> is the embedding at layer </a:t>
                </a:r>
                <a14:m>
                  <m:oMath xmlns:m="http://schemas.openxmlformats.org/officeDocument/2006/math">
                    <m:r>
                      <a:rPr lang="en-US" altLang="zh-HK" sz="1600" i="1" dirty="0" smtClean="0">
                        <a:latin typeface="Cambria Math" panose="02040503050406030204" pitchFamily="18" charset="0"/>
                        <a:cs typeface="Arial" panose="020B0604020202090204" pitchFamily="34" charset="0"/>
                      </a:rPr>
                      <m:t>𝑙</m:t>
                    </m:r>
                  </m:oMath>
                </a14:m>
                <a:r>
                  <a:rPr lang="en-US" altLang="zh-HK" sz="1600" dirty="0" err="1">
                    <a:latin typeface="Arial" panose="020B0604020202090204" pitchFamily="34" charset="0"/>
                    <a:cs typeface="Arial" panose="020B0604020202090204" pitchFamily="34" charset="0"/>
                  </a:rPr>
                  <a:t>,</a:t>
                </a:r>
                <a:r>
                  <a:rPr lang="zh-CN" altLang="en-US" sz="1600" dirty="0">
                    <a:latin typeface="Arial" panose="020B0604020202090204" pitchFamily="34" charset="0"/>
                    <a:cs typeface="Arial" panose="020B0604020202090204" pitchFamily="34" charset="0"/>
                  </a:rPr>
                  <a:t> </a:t>
                </a:r>
                <a14:m>
                  <m:oMath xmlns:m="http://schemas.openxmlformats.org/officeDocument/2006/math">
                    <m:sSup>
                      <m:sSupPr>
                        <m:ctrlPr>
                          <a:rPr lang="en-US" altLang="zh-HK" sz="1600" i="1" dirty="0" smtClean="0">
                            <a:latin typeface="Cambria Math" panose="02040503050406030204" pitchFamily="18" charset="0"/>
                            <a:cs typeface="Arial" panose="020B0604020202090204" pitchFamily="34" charset="0"/>
                          </a:rPr>
                        </m:ctrlPr>
                      </m:sSupPr>
                      <m:e>
                        <m:r>
                          <a:rPr lang="en-US" altLang="zh-HK" sz="1600" i="1" dirty="0" smtClean="0">
                            <a:latin typeface="Cambria Math" panose="02040503050406030204" pitchFamily="18" charset="0"/>
                            <a:cs typeface="Arial" panose="020B0604020202090204" pitchFamily="34" charset="0"/>
                          </a:rPr>
                          <m:t>𝑊</m:t>
                        </m:r>
                      </m:e>
                      <m:sup>
                        <m:d>
                          <m:dPr>
                            <m:ctrlPr>
                              <a:rPr lang="en-US" altLang="zh-HK" sz="1600" i="1" dirty="0" smtClean="0">
                                <a:latin typeface="Cambria Math" panose="02040503050406030204" pitchFamily="18" charset="0"/>
                                <a:cs typeface="Arial" panose="020B0604020202090204" pitchFamily="34" charset="0"/>
                              </a:rPr>
                            </m:ctrlPr>
                          </m:dPr>
                          <m:e>
                            <m:r>
                              <a:rPr lang="en-US" altLang="zh-HK" sz="1600" i="1" dirty="0">
                                <a:latin typeface="Cambria Math" panose="02040503050406030204" pitchFamily="18" charset="0"/>
                                <a:cs typeface="Arial" panose="020B0604020202090204" pitchFamily="34" charset="0"/>
                              </a:rPr>
                              <m:t>𝑙</m:t>
                            </m:r>
                          </m:e>
                        </m:d>
                      </m:sup>
                    </m:sSup>
                  </m:oMath>
                </a14:m>
                <a:r>
                  <a:rPr lang="en-US" altLang="zh-HK" sz="1600" dirty="0">
                    <a:latin typeface="Arial" panose="020B0604020202090204" pitchFamily="34" charset="0"/>
                    <a:cs typeface="Arial" panose="020B0604020202090204" pitchFamily="34" charset="0"/>
                  </a:rPr>
                  <a:t>is the transformation matrix, and </a:t>
                </a:r>
                <a:r>
                  <a:rPr lang="el-GR" altLang="zh-HK" sz="1600" dirty="0">
                    <a:latin typeface="Arial" panose="020B0604020202090204" pitchFamily="34" charset="0"/>
                    <a:cs typeface="Arial" panose="020B0604020202090204" pitchFamily="34" charset="0"/>
                  </a:rPr>
                  <a:t>σ </a:t>
                </a:r>
                <a:r>
                  <a:rPr lang="en-US" altLang="zh-HK" sz="1600" dirty="0">
                    <a:latin typeface="Arial" panose="020B0604020202090204" pitchFamily="34" charset="0"/>
                    <a:cs typeface="Arial" panose="020B0604020202090204" pitchFamily="34" charset="0"/>
                  </a:rPr>
                  <a:t>is an activation function.</a:t>
                </a:r>
              </a:p>
            </p:txBody>
          </p:sp>
        </mc:Choice>
        <mc:Fallback xmlns="">
          <p:sp>
            <p:nvSpPr>
              <p:cNvPr id="7" name="文字方塊 6"/>
              <p:cNvSpPr txBox="1">
                <a:spLocks noRot="1" noChangeAspect="1" noMove="1" noResize="1" noEditPoints="1" noAdjustHandles="1" noChangeArrowheads="1" noChangeShapeType="1" noTextEdit="1"/>
              </p:cNvSpPr>
              <p:nvPr/>
            </p:nvSpPr>
            <p:spPr>
              <a:xfrm>
                <a:off x="4988376" y="2428018"/>
                <a:ext cx="6817349" cy="810350"/>
              </a:xfrm>
              <a:prstGeom prst="rect">
                <a:avLst/>
              </a:prstGeom>
              <a:blipFill rotWithShape="1">
                <a:blip r:embed="rId4"/>
                <a:stretch>
                  <a:fillRect l="-7" t="-51" r="6" b="-3621"/>
                </a:stretch>
              </a:blipFill>
            </p:spPr>
            <p:txBody>
              <a:bodyPr/>
              <a:lstStyle/>
              <a:p>
                <a:r>
                  <a:rPr lang="zh-TW" altLang="en-US">
                    <a:noFill/>
                  </a:rPr>
                  <a:t> </a:t>
                </a:r>
              </a:p>
            </p:txBody>
          </p:sp>
        </mc:Fallback>
      </mc:AlternateContent>
      <p:pic>
        <p:nvPicPr>
          <p:cNvPr id="8" name="圖片 7"/>
          <p:cNvPicPr>
            <a:picLocks noChangeAspect="1"/>
          </p:cNvPicPr>
          <p:nvPr/>
        </p:nvPicPr>
        <p:blipFill>
          <a:blip r:embed="rId5"/>
          <a:stretch>
            <a:fillRect/>
          </a:stretch>
        </p:blipFill>
        <p:spPr>
          <a:xfrm>
            <a:off x="6181300" y="1737122"/>
            <a:ext cx="4089400" cy="406400"/>
          </a:xfrm>
          <a:prstGeom prst="rect">
            <a:avLst/>
          </a:prstGeom>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8" name="矩形 7"/>
          <p:cNvSpPr/>
          <p:nvPr/>
        </p:nvSpPr>
        <p:spPr>
          <a:xfrm>
            <a:off x="-375" y="2012956"/>
            <a:ext cx="12174546"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9" name="文本框 8"/>
          <p:cNvSpPr txBox="1"/>
          <p:nvPr/>
        </p:nvSpPr>
        <p:spPr>
          <a:xfrm>
            <a:off x="-376" y="2227736"/>
            <a:ext cx="12239891" cy="954107"/>
          </a:xfrm>
          <a:prstGeom prst="rect">
            <a:avLst/>
          </a:prstGeom>
          <a:noFill/>
        </p:spPr>
        <p:txBody>
          <a:bodyPr wrap="square" rtlCol="0" anchor="ctr">
            <a:spAutoFit/>
          </a:bodyPr>
          <a:lstStyle/>
          <a:p>
            <a:pPr algn="ctr"/>
            <a:r>
              <a:rPr lang="en-US" altLang="zh-HK" sz="2800" b="1" dirty="0" err="1">
                <a:solidFill>
                  <a:schemeClr val="bg1"/>
                </a:solidFill>
                <a:latin typeface="Arial" panose="020B0604020202090204" pitchFamily="34" charset="0"/>
                <a:ea typeface="Microsoft YaHei" panose="020B0503020204020204" charset="-122"/>
                <a:cs typeface="Arial" panose="020B0604020202090204" pitchFamily="34" charset="0"/>
              </a:rPr>
              <a:t>FedGL</a:t>
            </a:r>
            <a:r>
              <a:rPr lang="en-US" altLang="zh-HK" sz="2800" b="1" dirty="0">
                <a:solidFill>
                  <a:schemeClr val="bg1"/>
                </a:solidFill>
                <a:latin typeface="Arial" panose="020B0604020202090204" pitchFamily="34" charset="0"/>
                <a:ea typeface="Microsoft YaHei" panose="020B0503020204020204" charset="-122"/>
                <a:cs typeface="Arial" panose="020B0604020202090204" pitchFamily="34" charset="0"/>
              </a:rPr>
              <a:t>: Federated graph learning framework with global</a:t>
            </a:r>
          </a:p>
          <a:p>
            <a:pPr algn="ctr"/>
            <a:r>
              <a:rPr lang="en-US" altLang="zh-HK" sz="2800" b="1" dirty="0">
                <a:solidFill>
                  <a:schemeClr val="bg1"/>
                </a:solidFill>
                <a:latin typeface="Arial" panose="020B0604020202090204" pitchFamily="34" charset="0"/>
                <a:ea typeface="Microsoft YaHei" panose="020B0503020204020204" charset="-122"/>
                <a:cs typeface="Arial" panose="020B0604020202090204" pitchFamily="34" charset="0"/>
              </a:rPr>
              <a:t>self-supervision</a:t>
            </a:r>
          </a:p>
        </p:txBody>
      </p:sp>
      <p:sp>
        <p:nvSpPr>
          <p:cNvPr id="3" name="文本框 2"/>
          <p:cNvSpPr txBox="1"/>
          <p:nvPr/>
        </p:nvSpPr>
        <p:spPr>
          <a:xfrm>
            <a:off x="64968" y="3552739"/>
            <a:ext cx="12174547" cy="338554"/>
          </a:xfrm>
          <a:prstGeom prst="rect">
            <a:avLst/>
          </a:prstGeom>
          <a:noFill/>
        </p:spPr>
        <p:txBody>
          <a:bodyPr wrap="square" rtlCol="0">
            <a:spAutoFit/>
          </a:bodyPr>
          <a:lstStyle/>
          <a:p>
            <a:r>
              <a:rPr lang="en-US" altLang="zh-HK" sz="1600" dirty="0" err="1">
                <a:solidFill>
                  <a:schemeClr val="bg1"/>
                </a:solidFill>
                <a:latin typeface="Arial" panose="020B0604020202090204" pitchFamily="34" charset="0"/>
                <a:cs typeface="Arial" panose="020B0604020202090204" pitchFamily="34" charset="0"/>
              </a:rPr>
              <a:t>ChuanChen</a:t>
            </a:r>
            <a:r>
              <a:rPr lang="en-US" altLang="zh-HK" sz="1600" dirty="0">
                <a:solidFill>
                  <a:schemeClr val="bg1"/>
                </a:solidFill>
                <a:latin typeface="Arial" panose="020B0604020202090204" pitchFamily="34" charset="0"/>
                <a:cs typeface="Arial" panose="020B0604020202090204" pitchFamily="34" charset="0"/>
              </a:rPr>
              <a:t>, </a:t>
            </a:r>
            <a:r>
              <a:rPr lang="en-US" altLang="zh-HK" sz="1600" dirty="0" err="1">
                <a:solidFill>
                  <a:schemeClr val="bg1"/>
                </a:solidFill>
                <a:latin typeface="Arial" panose="020B0604020202090204" pitchFamily="34" charset="0"/>
                <a:cs typeface="Arial" panose="020B0604020202090204" pitchFamily="34" charset="0"/>
              </a:rPr>
              <a:t>ZiyueXu</a:t>
            </a:r>
            <a:r>
              <a:rPr lang="en-US" altLang="zh-HK" sz="1600" dirty="0">
                <a:solidFill>
                  <a:schemeClr val="bg1"/>
                </a:solidFill>
                <a:latin typeface="Arial" panose="020B0604020202090204" pitchFamily="34" charset="0"/>
                <a:cs typeface="Arial" panose="020B0604020202090204" pitchFamily="34" charset="0"/>
              </a:rPr>
              <a:t>, </a:t>
            </a:r>
            <a:r>
              <a:rPr lang="en-US" altLang="zh-HK" sz="1600" dirty="0" err="1">
                <a:solidFill>
                  <a:schemeClr val="bg1"/>
                </a:solidFill>
                <a:latin typeface="Arial" panose="020B0604020202090204" pitchFamily="34" charset="0"/>
                <a:cs typeface="Arial" panose="020B0604020202090204" pitchFamily="34" charset="0"/>
              </a:rPr>
              <a:t>WeiboHu</a:t>
            </a:r>
            <a:r>
              <a:rPr lang="en-US" altLang="zh-HK" sz="1600" dirty="0">
                <a:solidFill>
                  <a:schemeClr val="bg1"/>
                </a:solidFill>
                <a:latin typeface="Arial" panose="020B0604020202090204" pitchFamily="34" charset="0"/>
                <a:cs typeface="Arial" panose="020B0604020202090204" pitchFamily="34" charset="0"/>
              </a:rPr>
              <a:t>, </a:t>
            </a:r>
            <a:r>
              <a:rPr lang="en-US" altLang="zh-HK" sz="1600" dirty="0" err="1">
                <a:solidFill>
                  <a:schemeClr val="bg1"/>
                </a:solidFill>
                <a:latin typeface="Arial" panose="020B0604020202090204" pitchFamily="34" charset="0"/>
                <a:cs typeface="Arial" panose="020B0604020202090204" pitchFamily="34" charset="0"/>
              </a:rPr>
              <a:t>ZibinZheng</a:t>
            </a:r>
            <a:r>
              <a:rPr lang="en-US" altLang="zh-HK" sz="1600" dirty="0">
                <a:solidFill>
                  <a:schemeClr val="bg1"/>
                </a:solidFill>
                <a:latin typeface="Arial" panose="020B0604020202090204" pitchFamily="34" charset="0"/>
                <a:cs typeface="Arial" panose="020B0604020202090204" pitchFamily="34" charset="0"/>
              </a:rPr>
              <a:t>, </a:t>
            </a:r>
            <a:r>
              <a:rPr lang="en-US" altLang="zh-CN" sz="1600" dirty="0">
                <a:solidFill>
                  <a:schemeClr val="bg1"/>
                </a:solidFill>
                <a:latin typeface="Arial" panose="020B0604020202090204" pitchFamily="34" charset="0"/>
                <a:cs typeface="Arial" panose="020B0604020202090204" pitchFamily="34" charset="0"/>
              </a:rPr>
              <a:t>and</a:t>
            </a:r>
            <a:r>
              <a:rPr lang="zh-CN" altLang="en-US" sz="1600" dirty="0">
                <a:solidFill>
                  <a:schemeClr val="bg1"/>
                </a:solidFill>
                <a:latin typeface="Arial" panose="020B0604020202090204" pitchFamily="34" charset="0"/>
                <a:cs typeface="Arial" panose="020B0604020202090204" pitchFamily="34" charset="0"/>
              </a:rPr>
              <a:t> </a:t>
            </a:r>
            <a:r>
              <a:rPr lang="en-US" altLang="zh-HK" sz="1600" dirty="0" err="1">
                <a:solidFill>
                  <a:schemeClr val="bg1"/>
                </a:solidFill>
                <a:latin typeface="Arial" panose="020B0604020202090204" pitchFamily="34" charset="0"/>
                <a:cs typeface="Arial" panose="020B0604020202090204" pitchFamily="34" charset="0"/>
              </a:rPr>
              <a:t>JieZhang</a:t>
            </a:r>
            <a:endParaRPr lang="en-US" altLang="zh-HK" sz="1600" dirty="0">
              <a:solidFill>
                <a:schemeClr val="bg1"/>
              </a:solidFill>
              <a:latin typeface="Arial" panose="020B0604020202090204" pitchFamily="34" charset="0"/>
              <a:cs typeface="Arial" panose="020B0604020202090204" pitchFamily="34" charset="0"/>
            </a:endParaRPr>
          </a:p>
        </p:txBody>
      </p:sp>
      <p:grpSp>
        <p:nvGrpSpPr>
          <p:cNvPr id="11" name="组合 10"/>
          <p:cNvGrpSpPr/>
          <p:nvPr/>
        </p:nvGrpSpPr>
        <p:grpSpPr>
          <a:xfrm>
            <a:off x="387776" y="4549747"/>
            <a:ext cx="10532224" cy="1376045"/>
            <a:chOff x="623" y="7327"/>
            <a:chExt cx="9488" cy="2167"/>
          </a:xfrm>
        </p:grpSpPr>
        <p:sp>
          <p:nvSpPr>
            <p:cNvPr id="5" name="文本框 4"/>
            <p:cNvSpPr txBox="1"/>
            <p:nvPr/>
          </p:nvSpPr>
          <p:spPr>
            <a:xfrm>
              <a:off x="623" y="7327"/>
              <a:ext cx="9488"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 Journal:</a:t>
              </a:r>
              <a:r>
                <a:rPr lang="en-US" altLang="zh-CN"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Information Sciences</a:t>
              </a:r>
            </a:p>
          </p:txBody>
        </p:sp>
        <p:sp>
          <p:nvSpPr>
            <p:cNvPr id="6" name="文本框 5"/>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IF:</a:t>
              </a:r>
              <a:r>
                <a:rPr lang="en-US" altLang="zh-CN" dirty="0">
                  <a:latin typeface="Arial" panose="020B0604020202090204" pitchFamily="34" charset="0"/>
                  <a:cs typeface="Arial" panose="020B0604020202090204" pitchFamily="34" charset="0"/>
                </a:rPr>
                <a:t> </a:t>
              </a:r>
              <a:r>
                <a:rPr lang="en-US" altLang="zh-CN" dirty="0">
                  <a:solidFill>
                    <a:srgbClr val="333333"/>
                  </a:solidFill>
                  <a:latin typeface="Arial" panose="020B0604020202090204" pitchFamily="34" charset="0"/>
                  <a:cs typeface="Arial" panose="020B0604020202090204" pitchFamily="34" charset="0"/>
                </a:rPr>
                <a:t>6.8</a:t>
              </a:r>
              <a:endParaRPr lang="en-US" altLang="zh-CN" dirty="0">
                <a:latin typeface="Arial" panose="020B0604020202090204" pitchFamily="34" charset="0"/>
                <a:cs typeface="Arial" panose="020B0604020202090204" pitchFamily="34" charset="0"/>
              </a:endParaRPr>
            </a:p>
          </p:txBody>
        </p:sp>
        <p:sp>
          <p:nvSpPr>
            <p:cNvPr id="7" name="文本框 6"/>
            <p:cNvSpPr txBox="1"/>
            <p:nvPr/>
          </p:nvSpPr>
          <p:spPr>
            <a:xfrm>
              <a:off x="623" y="8121"/>
              <a:ext cx="7033"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Published Time:</a:t>
              </a:r>
              <a:r>
                <a:rPr lang="en-US" altLang="zh-CN" dirty="0">
                  <a:latin typeface="Arial" panose="020B0604020202090204" pitchFamily="34" charset="0"/>
                  <a:cs typeface="Arial" panose="020B0604020202090204" pitchFamily="34" charset="0"/>
                </a:rPr>
                <a:t> </a:t>
              </a:r>
              <a:r>
                <a:rPr lang="en-US" altLang="zh-HK" dirty="0">
                  <a:solidFill>
                    <a:srgbClr val="000000"/>
                  </a:solidFill>
                  <a:effectLst/>
                  <a:latin typeface="Helvetica" pitchFamily="2" charset="0"/>
                </a:rPr>
                <a:t>5 December 2023</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Arial" panose="020B0604020202090204" pitchFamily="34" charset="0"/>
                <a:ea typeface="Microsoft YaHei" panose="020B0503020204020204" charset="-122"/>
                <a:cs typeface="Arial" panose="020B0604020202090204" pitchFamily="34" charset="0"/>
              </a:rPr>
              <a:t>Paper 5</a:t>
            </a:r>
            <a:endParaRPr lang="zh-HK" altLang="en-US" sz="36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120</a:t>
            </a:fld>
            <a:endParaRPr lang="zh-HK" altLang="en-US" sz="1600" dirty="0">
              <a:solidFill>
                <a:schemeClr val="bg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121</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122</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p:cNvSpPr txBox="1"/>
          <p:nvPr/>
        </p:nvSpPr>
        <p:spPr>
          <a:xfrm>
            <a:off x="397137" y="1656904"/>
            <a:ext cx="11397725" cy="3113032"/>
          </a:xfrm>
          <a:prstGeom prst="rect">
            <a:avLst/>
          </a:prstGeom>
          <a:noFill/>
          <a:ln>
            <a:noFill/>
          </a:ln>
        </p:spPr>
        <p:txBody>
          <a:bodyPr wrap="square" rtlCol="0">
            <a:spAutoFit/>
          </a:bodyPr>
          <a:lstStyle/>
          <a:p>
            <a:pPr marL="285750" indent="-285750" algn="just">
              <a:lnSpc>
                <a:spcPct val="150000"/>
              </a:lnSpc>
              <a:spcBef>
                <a:spcPts val="2400"/>
              </a:spcBef>
              <a:buFont typeface="Wingdings" panose="05000000000000000000" pitchFamily="2" charset="2"/>
              <a:buChar char="Ø"/>
            </a:pPr>
            <a:r>
              <a:rPr lang="en-US" altLang="zh-HK" sz="2000" b="1" dirty="0">
                <a:solidFill>
                  <a:srgbClr val="0E0E0E"/>
                </a:solidFill>
                <a:effectLst/>
                <a:latin typeface="Arial" panose="020B0604020202090204" pitchFamily="34" charset="0"/>
                <a:cs typeface="Arial" panose="020B0604020202090204" pitchFamily="34" charset="0"/>
              </a:rPr>
              <a:t>Heterogeneity</a:t>
            </a:r>
            <a:r>
              <a:rPr lang="en-US" altLang="zh-HK" sz="2000" dirty="0">
                <a:solidFill>
                  <a:srgbClr val="0E0E0E"/>
                </a:solidFill>
                <a:effectLst/>
                <a:latin typeface="Arial" panose="020B0604020202090204" pitchFamily="34" charset="0"/>
                <a:cs typeface="Arial" panose="020B0604020202090204" pitchFamily="34" charset="0"/>
              </a:rPr>
              <a:t>: Graph data across different clients are often non-IID (Non-Independent and Identically Distributed), resulting in large discrepancies between locally trained models and a decline in global model performance.</a:t>
            </a:r>
          </a:p>
          <a:p>
            <a:pPr marL="285750" indent="-285750" algn="just">
              <a:lnSpc>
                <a:spcPct val="150000"/>
              </a:lnSpc>
              <a:spcBef>
                <a:spcPts val="2400"/>
              </a:spcBef>
              <a:buFont typeface="Wingdings" panose="05000000000000000000" pitchFamily="2" charset="2"/>
              <a:buChar char="Ø"/>
            </a:pPr>
            <a:r>
              <a:rPr lang="en-US" altLang="zh-HK" sz="2000" b="1" dirty="0">
                <a:solidFill>
                  <a:srgbClr val="0E0E0E"/>
                </a:solidFill>
                <a:effectLst/>
                <a:latin typeface="Arial" panose="020B0604020202090204" pitchFamily="34" charset="0"/>
                <a:cs typeface="Arial" panose="020B0604020202090204" pitchFamily="34" charset="0"/>
              </a:rPr>
              <a:t>Complementarity</a:t>
            </a:r>
            <a:r>
              <a:rPr lang="en-US" altLang="zh-HK" sz="2000" dirty="0">
                <a:solidFill>
                  <a:srgbClr val="0E0E0E"/>
                </a:solidFill>
                <a:effectLst/>
                <a:latin typeface="Arial" panose="020B0604020202090204" pitchFamily="34" charset="0"/>
                <a:cs typeface="Arial" panose="020B0604020202090204" pitchFamily="34" charset="0"/>
              </a:rPr>
              <a:t>: Overlapping nodes in different clients contain complementary information. However, due to the inability to share data, the graph structures on each client remain incomplete.</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123</a:t>
            </a:fld>
            <a:endParaRPr lang="zh-HK" altLang="en-US" sz="1600" dirty="0">
              <a:solidFill>
                <a:schemeClr val="bg1"/>
              </a:solidFill>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124</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2741569" y="1033091"/>
            <a:ext cx="6322585" cy="1875202"/>
          </a:xfrm>
          <a:prstGeom prst="rect">
            <a:avLst/>
          </a:prstGeom>
        </p:spPr>
      </p:pic>
      <p:sp>
        <p:nvSpPr>
          <p:cNvPr id="4" name="文字方塊 3"/>
          <p:cNvSpPr txBox="1"/>
          <p:nvPr/>
        </p:nvSpPr>
        <p:spPr>
          <a:xfrm>
            <a:off x="480000" y="3221383"/>
            <a:ext cx="11325725" cy="3001334"/>
          </a:xfrm>
          <a:prstGeom prst="rect">
            <a:avLst/>
          </a:prstGeom>
          <a:noFill/>
        </p:spPr>
        <p:txBody>
          <a:bodyPr wrap="square">
            <a:spAutoFit/>
          </a:bodyPr>
          <a:lstStyle/>
          <a:p>
            <a:pPr algn="just">
              <a:lnSpc>
                <a:spcPct val="150000"/>
              </a:lnSpc>
            </a:pPr>
            <a:r>
              <a:rPr lang="en-US" altLang="zh-HK" sz="1600" dirty="0">
                <a:solidFill>
                  <a:srgbClr val="000000"/>
                </a:solidFill>
                <a:effectLst/>
                <a:latin typeface="Arial" panose="020B0604020202020204" pitchFamily="34" charset="0"/>
                <a:cs typeface="Arial" panose="020B0604020202020204" pitchFamily="34" charset="0"/>
              </a:rPr>
              <a:t>Heterogeneity and complementarity in graph data among diﬀerent clients is common in federated learning scenarios. As an example, Client A/B/C has 9/5/4</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HK" sz="1600" dirty="0">
                <a:solidFill>
                  <a:srgbClr val="000000"/>
                </a:solidFill>
                <a:effectLst/>
                <a:latin typeface="Arial" panose="020B0604020202020204" pitchFamily="34" charset="0"/>
                <a:cs typeface="Arial" panose="020B0604020202020204" pitchFamily="34" charset="0"/>
              </a:rPr>
              <a:t>nodes, 9/5/3 edges, and 4/2/1 labels, respectively. The three clients vary in terms of the number of nodes, edges, and labels, and thus diﬀerence becomes more</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HK" sz="1600" dirty="0">
                <a:solidFill>
                  <a:srgbClr val="000000"/>
                </a:solidFill>
                <a:effectLst/>
                <a:latin typeface="Arial" panose="020B0604020202020204" pitchFamily="34" charset="0"/>
                <a:cs typeface="Arial" panose="020B0604020202020204" pitchFamily="34" charset="0"/>
              </a:rPr>
              <a:t>obvious on large-scale graphs in the real world. This is so-called heterogeneity. </a:t>
            </a:r>
          </a:p>
          <a:p>
            <a:pPr algn="just">
              <a:lnSpc>
                <a:spcPct val="150000"/>
              </a:lnSpc>
            </a:pPr>
            <a:r>
              <a:rPr lang="en-US" altLang="zh-HK" sz="1600" dirty="0">
                <a:solidFill>
                  <a:srgbClr val="000000"/>
                </a:solidFill>
                <a:effectLst/>
                <a:latin typeface="Arial" panose="020B0604020202020204" pitchFamily="34" charset="0"/>
                <a:cs typeface="Arial" panose="020B0604020202020204" pitchFamily="34" charset="0"/>
              </a:rPr>
              <a:t>On the other hand, there are overlapping nodes among diﬀerent clients. In client A,</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HK" sz="1600" dirty="0">
                <a:solidFill>
                  <a:srgbClr val="000000"/>
                </a:solidFill>
                <a:effectLst/>
                <a:latin typeface="Arial" panose="020B0604020202020204" pitchFamily="34" charset="0"/>
                <a:cs typeface="Arial" panose="020B0604020202020204" pitchFamily="34" charset="0"/>
              </a:rPr>
              <a:t>nodes 1, 2, and 3 are closely connected and have the same label a, while nodes 4 and 5 are disconnected with node 5 having no label. However, in client B, nodes 4</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HK" sz="1600" dirty="0">
                <a:solidFill>
                  <a:srgbClr val="000000"/>
                </a:solidFill>
                <a:effectLst/>
                <a:latin typeface="Arial" panose="020B0604020202020204" pitchFamily="34" charset="0"/>
                <a:cs typeface="Arial" panose="020B0604020202020204" pitchFamily="34" charset="0"/>
              </a:rPr>
              <a:t>and 5 are connected sharing label a. Therefore, by combining information from Client B, client A can infer that nodes 4 and 5 should also be closely connected </a:t>
            </a:r>
            <a:r>
              <a:rPr lang="en-US" altLang="zh-HK" sz="1600" dirty="0" err="1">
                <a:solidFill>
                  <a:srgbClr val="000000"/>
                </a:solidFill>
                <a:effectLst/>
                <a:latin typeface="Arial" panose="020B0604020202020204" pitchFamily="34" charset="0"/>
                <a:cs typeface="Arial" panose="020B0604020202020204" pitchFamily="34" charset="0"/>
              </a:rPr>
              <a:t>andpredicted</a:t>
            </a:r>
            <a:r>
              <a:rPr lang="en-US" altLang="zh-HK" sz="1600" dirty="0">
                <a:solidFill>
                  <a:srgbClr val="000000"/>
                </a:solidFill>
                <a:effectLst/>
                <a:latin typeface="Arial" panose="020B0604020202020204" pitchFamily="34" charset="0"/>
                <a:cs typeface="Arial" panose="020B0604020202020204" pitchFamily="34" charset="0"/>
              </a:rPr>
              <a:t> to have label a. This is so-called complementarity.</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125</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74F4D-AA0C-BB47-C0EF-6CE7C23341E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E4912C5-3044-82CD-A85A-0641726745FF}"/>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A464A66F-A35E-A1D1-DA9D-21112D9CD47B}"/>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94F537E7-303E-72D1-3DFF-7B60ED83F38E}"/>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A84E820D-9D25-1D59-4FCF-2765C966363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6916EE52-2168-96F7-20B1-73BEC6B545F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C5ECBF6D-3AB2-6675-6CF8-988E44DABE0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126</a:t>
            </a:fld>
            <a:endParaRPr lang="zh-HK" altLang="en-US" sz="1600" dirty="0">
              <a:solidFill>
                <a:schemeClr val="bg1"/>
              </a:solidFill>
            </a:endParaRPr>
          </a:p>
        </p:txBody>
      </p:sp>
      <p:sp>
        <p:nvSpPr>
          <p:cNvPr id="5" name="文字方塊 4">
            <a:extLst>
              <a:ext uri="{FF2B5EF4-FFF2-40B4-BE49-F238E27FC236}">
                <a16:creationId xmlns:a16="http://schemas.microsoft.com/office/drawing/2014/main" id="{04FC617B-593A-60A3-33E1-4A29A271E065}"/>
              </a:ext>
            </a:extLst>
          </p:cNvPr>
          <p:cNvSpPr txBox="1"/>
          <p:nvPr/>
        </p:nvSpPr>
        <p:spPr>
          <a:xfrm>
            <a:off x="-1" y="740136"/>
            <a:ext cx="6121730"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Federated Graph Learning Framework (FedGL)</a:t>
            </a:r>
          </a:p>
        </p:txBody>
      </p:sp>
      <p:sp>
        <p:nvSpPr>
          <p:cNvPr id="6" name="文字方塊 5">
            <a:extLst>
              <a:ext uri="{FF2B5EF4-FFF2-40B4-BE49-F238E27FC236}">
                <a16:creationId xmlns:a16="http://schemas.microsoft.com/office/drawing/2014/main" id="{3D123057-DD48-A841-BA49-DF443F3CFA18}"/>
              </a:ext>
            </a:extLst>
          </p:cNvPr>
          <p:cNvSpPr txBox="1"/>
          <p:nvPr/>
        </p:nvSpPr>
        <p:spPr>
          <a:xfrm>
            <a:off x="480000" y="2349132"/>
            <a:ext cx="11010826" cy="1287468"/>
          </a:xfrm>
          <a:prstGeom prst="rect">
            <a:avLst/>
          </a:prstGeom>
          <a:noFill/>
        </p:spPr>
        <p:txBody>
          <a:bodyPr wrap="square">
            <a:spAutoFit/>
          </a:bodyPr>
          <a:lstStyle/>
          <a:p>
            <a:pPr algn="just">
              <a:lnSpc>
                <a:spcPct val="150000"/>
              </a:lnSpc>
            </a:pPr>
            <a:r>
              <a:rPr lang="zh-HK" altLang="en-US" dirty="0">
                <a:latin typeface="Arial" panose="020B0604020202020204" pitchFamily="34" charset="0"/>
                <a:cs typeface="Arial" panose="020B0604020202020204" pitchFamily="34" charset="0"/>
              </a:rPr>
              <a:t>FedGL is a federated graph learning framework designed to collaboratively train high-quality graph models across distributed graph data while preserving data privacy. It introduces the concept </a:t>
            </a:r>
            <a:r>
              <a:rPr lang="zh-HK" altLang="en-US" b="1" dirty="0">
                <a:latin typeface="Arial" panose="020B0604020202020204" pitchFamily="34" charset="0"/>
                <a:cs typeface="Arial" panose="020B0604020202020204" pitchFamily="34" charset="0"/>
              </a:rPr>
              <a:t>of global self-supervision</a:t>
            </a:r>
            <a:r>
              <a:rPr lang="zh-HK" altLang="en-US" dirty="0">
                <a:latin typeface="Arial" panose="020B0604020202020204" pitchFamily="34" charset="0"/>
                <a:cs typeface="Arial" panose="020B0604020202020204" pitchFamily="34" charset="0"/>
              </a:rPr>
              <a:t> to address the heterogeneity and complementarity of graph data across multiple clients.</a:t>
            </a:r>
          </a:p>
        </p:txBody>
      </p:sp>
    </p:spTree>
    <p:extLst>
      <p:ext uri="{BB962C8B-B14F-4D97-AF65-F5344CB8AC3E}">
        <p14:creationId xmlns:p14="http://schemas.microsoft.com/office/powerpoint/2010/main" val="149330423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00-0B4A-259A-9DF2-E46E9A95D6B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48426AB-641C-0CE1-DDFE-AFA3022C9DBC}"/>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DF079AF4-F773-7C04-DAD5-7CA569F2E4AD}"/>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3C300AF6-D2D6-3A45-7E5F-CA48CCA3A9A2}"/>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BBA20906-A2FE-F06F-50E6-EFEFD6BF9CA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244ED6D1-F448-32C7-DDC0-41AF446C9A3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AA846F0B-76E0-EAFF-DDD2-01F6146B8F0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127</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481BE5BD-7DB4-2A6F-625A-1612429396B2}"/>
              </a:ext>
            </a:extLst>
          </p:cNvPr>
          <p:cNvSpPr txBox="1"/>
          <p:nvPr/>
        </p:nvSpPr>
        <p:spPr>
          <a:xfrm>
            <a:off x="1848000" y="6073689"/>
            <a:ext cx="3744000" cy="338554"/>
          </a:xfrm>
          <a:prstGeom prst="rect">
            <a:avLst/>
          </a:prstGeom>
          <a:noFill/>
        </p:spPr>
        <p:txBody>
          <a:bodyPr wrap="square">
            <a:spAutoFit/>
          </a:bodyPr>
          <a:lstStyle/>
          <a:p>
            <a:pPr algn="just"/>
            <a:r>
              <a:rPr lang="en-US" altLang="zh-CN" sz="1600" dirty="0">
                <a:solidFill>
                  <a:srgbClr val="000000"/>
                </a:solidFill>
                <a:effectLst/>
                <a:latin typeface="Arial" panose="020B0604020202090204" pitchFamily="34" charset="0"/>
                <a:cs typeface="Arial" panose="020B0604020202090204" pitchFamily="34" charset="0"/>
              </a:rPr>
              <a:t>Fig</a:t>
            </a:r>
            <a:r>
              <a:rPr lang="en-US" altLang="zh-CN" sz="1600" dirty="0">
                <a:solidFill>
                  <a:srgbClr val="000000"/>
                </a:solidFill>
                <a:latin typeface="Arial" panose="020B0604020202090204" pitchFamily="34" charset="0"/>
                <a:cs typeface="Arial" panose="020B0604020202090204" pitchFamily="34" charset="0"/>
              </a:rPr>
              <a:t>:</a:t>
            </a:r>
            <a:r>
              <a:rPr lang="zh-CN" altLang="en-US" sz="1600" dirty="0">
                <a:solidFill>
                  <a:srgbClr val="000000"/>
                </a:solidFill>
                <a:latin typeface="Arial" panose="020B0604020202090204" pitchFamily="34" charset="0"/>
                <a:cs typeface="Arial" panose="020B0604020202090204" pitchFamily="34" charset="0"/>
              </a:rPr>
              <a:t> </a:t>
            </a:r>
            <a:r>
              <a:rPr lang="en-US" altLang="zh-HK" sz="1600" dirty="0">
                <a:solidFill>
                  <a:srgbClr val="000000"/>
                </a:solidFill>
                <a:latin typeface="Arial" panose="020B0604020202090204" pitchFamily="34" charset="0"/>
                <a:cs typeface="Arial" panose="020B0604020202090204" pitchFamily="34" charset="0"/>
              </a:rPr>
              <a:t>The detailed framework of </a:t>
            </a:r>
            <a:r>
              <a:rPr lang="en-US" altLang="zh-HK" sz="1600" dirty="0" err="1">
                <a:solidFill>
                  <a:srgbClr val="000000"/>
                </a:solidFill>
                <a:latin typeface="Arial" panose="020B0604020202090204" pitchFamily="34" charset="0"/>
                <a:cs typeface="Arial" panose="020B0604020202090204" pitchFamily="34" charset="0"/>
              </a:rPr>
              <a:t>FedGL</a:t>
            </a:r>
            <a:r>
              <a:rPr lang="en-US" altLang="zh-HK" sz="1600" dirty="0">
                <a:solidFill>
                  <a:srgbClr val="000000"/>
                </a:solidFill>
                <a:latin typeface="Arial" panose="020B0604020202090204" pitchFamily="34" charset="0"/>
                <a:cs typeface="Arial" panose="020B0604020202090204" pitchFamily="34" charset="0"/>
              </a:rPr>
              <a:t>. </a:t>
            </a:r>
          </a:p>
        </p:txBody>
      </p:sp>
      <p:pic>
        <p:nvPicPr>
          <p:cNvPr id="2" name="圖片 1">
            <a:extLst>
              <a:ext uri="{FF2B5EF4-FFF2-40B4-BE49-F238E27FC236}">
                <a16:creationId xmlns:a16="http://schemas.microsoft.com/office/drawing/2014/main" id="{E337E3A1-DCF8-47E9-FFDE-7BDF7F60E3EA}"/>
              </a:ext>
            </a:extLst>
          </p:cNvPr>
          <p:cNvPicPr>
            <a:picLocks noChangeAspect="1"/>
          </p:cNvPicPr>
          <p:nvPr/>
        </p:nvPicPr>
        <p:blipFill>
          <a:blip r:embed="rId3"/>
          <a:stretch>
            <a:fillRect/>
          </a:stretch>
        </p:blipFill>
        <p:spPr>
          <a:xfrm>
            <a:off x="146868" y="1282806"/>
            <a:ext cx="6696000" cy="4795340"/>
          </a:xfrm>
          <a:prstGeom prst="rect">
            <a:avLst/>
          </a:prstGeom>
        </p:spPr>
      </p:pic>
      <p:sp>
        <p:nvSpPr>
          <p:cNvPr id="5" name="文字方塊 4">
            <a:extLst>
              <a:ext uri="{FF2B5EF4-FFF2-40B4-BE49-F238E27FC236}">
                <a16:creationId xmlns:a16="http://schemas.microsoft.com/office/drawing/2014/main" id="{918D6CD3-2415-7E24-E9D5-AB6FF59DADD6}"/>
              </a:ext>
            </a:extLst>
          </p:cNvPr>
          <p:cNvSpPr txBox="1"/>
          <p:nvPr/>
        </p:nvSpPr>
        <p:spPr>
          <a:xfrm>
            <a:off x="-1" y="740136"/>
            <a:ext cx="6121730"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Federated Graph Learning Framework (FedGL)</a:t>
            </a: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B4ED02DA-87E6-3DA4-6DD0-CD5ACB3961C7}"/>
                  </a:ext>
                </a:extLst>
              </p:cNvPr>
              <p:cNvSpPr txBox="1"/>
              <p:nvPr/>
            </p:nvSpPr>
            <p:spPr>
              <a:xfrm>
                <a:off x="6864842" y="1331021"/>
                <a:ext cx="5135158" cy="4195957"/>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Local Model Training</a:t>
                </a:r>
              </a:p>
              <a:p>
                <a:pPr marL="285750" indent="-285750" algn="just">
                  <a:lnSpc>
                    <a:spcPct val="150000"/>
                  </a:lnSpc>
                  <a:buFont typeface="Wingdings" pitchFamily="2" charset="2"/>
                  <a:buChar char="Ø"/>
                </a:pPr>
                <a:r>
                  <a:rPr lang="en-US" altLang="zh-HK" dirty="0">
                    <a:latin typeface="Arial" panose="020B0604020202020204" pitchFamily="34" charset="0"/>
                    <a:cs typeface="Arial" panose="020B0604020202020204" pitchFamily="34" charset="0"/>
                  </a:rPr>
                  <a:t>Each client trains a Graph Convolutional Network (GCN) model using its local graph data, which consists of an adjacency matrix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𝐴</m:t>
                        </m:r>
                      </m:e>
                      <m:sub>
                        <m:r>
                          <a:rPr lang="en-US" altLang="zh-HK" i="1" dirty="0" smtClean="0">
                            <a:latin typeface="Cambria Math" panose="02040503050406030204" pitchFamily="18" charset="0"/>
                            <a:cs typeface="Arial" panose="020B0604020202020204" pitchFamily="34" charset="0"/>
                          </a:rPr>
                          <m:t>𝑘</m:t>
                        </m:r>
                      </m:sub>
                    </m:sSub>
                  </m:oMath>
                </a14:m>
                <a:r>
                  <a:rPr lang="en-US" altLang="zh-HK" dirty="0">
                    <a:latin typeface="Arial" panose="020B0604020202020204" pitchFamily="34" charset="0"/>
                    <a:cs typeface="Arial" panose="020B0604020202020204" pitchFamily="34" charset="0"/>
                  </a:rPr>
                  <a:t>, a node feature matrix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𝑋</m:t>
                        </m:r>
                      </m:e>
                      <m:sub>
                        <m:r>
                          <a:rPr lang="en-US" altLang="zh-HK" i="1" dirty="0" smtClean="0">
                            <a:latin typeface="Cambria Math" panose="02040503050406030204" pitchFamily="18" charset="0"/>
                            <a:cs typeface="Arial" panose="020B0604020202020204" pitchFamily="34" charset="0"/>
                          </a:rPr>
                          <m:t>𝑘</m:t>
                        </m:r>
                      </m:sub>
                    </m:sSub>
                  </m:oMath>
                </a14:m>
                <a:r>
                  <a:rPr lang="en-US" altLang="zh-HK" dirty="0">
                    <a:latin typeface="Arial" panose="020B0604020202020204" pitchFamily="34" charset="0"/>
                    <a:cs typeface="Arial" panose="020B0604020202020204" pitchFamily="34" charset="0"/>
                  </a:rPr>
                  <a:t>, and a label matrix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𝑌</m:t>
                        </m:r>
                      </m:e>
                      <m:sub>
                        <m:r>
                          <a:rPr lang="en-US" altLang="zh-HK" i="1" dirty="0" smtClean="0">
                            <a:latin typeface="Cambria Math" panose="02040503050406030204" pitchFamily="18" charset="0"/>
                            <a:cs typeface="Arial" panose="020B0604020202020204" pitchFamily="34" charset="0"/>
                          </a:rPr>
                          <m:t>𝑘</m:t>
                        </m:r>
                      </m:sub>
                    </m:sSub>
                  </m:oMath>
                </a14:m>
                <a:r>
                  <a:rPr lang="en-US" altLang="zh-HK" dirty="0">
                    <a:latin typeface="Arial" panose="020B0604020202020204" pitchFamily="34" charset="0"/>
                    <a:cs typeface="Arial" panose="020B0604020202020204" pitchFamily="34" charset="0"/>
                  </a:rPr>
                  <a:t>. The objective of each client is to produce model parameters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𝑊</m:t>
                        </m:r>
                      </m:e>
                      <m:sub>
                        <m:r>
                          <a:rPr lang="en-US" altLang="zh-HK" i="1" dirty="0" smtClean="0">
                            <a:latin typeface="Cambria Math" panose="02040503050406030204" pitchFamily="18" charset="0"/>
                            <a:cs typeface="Arial" panose="020B0604020202020204" pitchFamily="34" charset="0"/>
                          </a:rPr>
                          <m:t>𝑘</m:t>
                        </m:r>
                      </m:sub>
                    </m:sSub>
                  </m:oMath>
                </a14:m>
                <a:r>
                  <a:rPr lang="en-US" altLang="zh-HK" dirty="0">
                    <a:latin typeface="Arial" panose="020B0604020202020204" pitchFamily="34" charset="0"/>
                    <a:cs typeface="Arial" panose="020B0604020202020204" pitchFamily="34" charset="0"/>
                  </a:rPr>
                  <a:t>, node embeddings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𝐻</m:t>
                        </m:r>
                      </m:e>
                      <m:sub>
                        <m:r>
                          <a:rPr lang="en-US" altLang="zh-HK" i="1" dirty="0" smtClean="0">
                            <a:latin typeface="Cambria Math" panose="02040503050406030204" pitchFamily="18" charset="0"/>
                            <a:cs typeface="Arial" panose="020B0604020202020204" pitchFamily="34" charset="0"/>
                          </a:rPr>
                          <m:t>𝑘</m:t>
                        </m:r>
                      </m:sub>
                    </m:sSub>
                  </m:oMath>
                </a14:m>
                <a:r>
                  <a:rPr lang="en-US" altLang="zh-HK" dirty="0">
                    <a:latin typeface="Arial" panose="020B0604020202020204" pitchFamily="34" charset="0"/>
                    <a:cs typeface="Arial" panose="020B0604020202020204" pitchFamily="34" charset="0"/>
                  </a:rPr>
                  <a:t>, and prediction results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𝑃</m:t>
                        </m:r>
                      </m:e>
                      <m:sub>
                        <m:r>
                          <a:rPr lang="en-US" altLang="zh-HK" i="1" dirty="0" smtClean="0">
                            <a:latin typeface="Cambria Math" panose="02040503050406030204" pitchFamily="18" charset="0"/>
                            <a:cs typeface="Arial" panose="020B0604020202020204" pitchFamily="34" charset="0"/>
                          </a:rPr>
                          <m:t>𝑘</m:t>
                        </m:r>
                      </m:sub>
                    </m:sSub>
                  </m:oMath>
                </a14:m>
                <a:r>
                  <a:rPr lang="en-US" altLang="zh-HK" dirty="0">
                    <a:latin typeface="Arial" panose="020B0604020202020204" pitchFamily="34" charset="0"/>
                    <a:cs typeface="Arial" panose="020B0604020202020204" pitchFamily="34" charset="0"/>
                  </a:rPr>
                  <a:t>.</a:t>
                </a:r>
              </a:p>
              <a:p>
                <a:pPr marL="285750" indent="-285750" algn="just">
                  <a:lnSpc>
                    <a:spcPct val="150000"/>
                  </a:lnSpc>
                  <a:buFont typeface="Wingdings" pitchFamily="2" charset="2"/>
                  <a:buChar char="Ø"/>
                </a:pPr>
                <a:r>
                  <a:rPr lang="en-US" altLang="zh-HK" dirty="0">
                    <a:latin typeface="Arial" panose="020B0604020202020204" pitchFamily="34" charset="0"/>
                    <a:cs typeface="Arial" panose="020B0604020202020204" pitchFamily="34" charset="0"/>
                  </a:rPr>
                  <a:t>The clients then upload these parameters, embeddings, and predictions to the server.</a:t>
                </a:r>
                <a:endParaRPr lang="zh-HK" altLang="en-US" dirty="0">
                  <a:latin typeface="Arial" panose="020B0604020202020204" pitchFamily="34" charset="0"/>
                  <a:cs typeface="Arial" panose="020B0604020202020204" pitchFamily="34" charset="0"/>
                </a:endParaRPr>
              </a:p>
            </p:txBody>
          </p:sp>
        </mc:Choice>
        <mc:Fallback>
          <p:sp>
            <p:nvSpPr>
              <p:cNvPr id="7" name="文字方塊 6">
                <a:extLst>
                  <a:ext uri="{FF2B5EF4-FFF2-40B4-BE49-F238E27FC236}">
                    <a16:creationId xmlns:a16="http://schemas.microsoft.com/office/drawing/2014/main" id="{B4ED02DA-87E6-3DA4-6DD0-CD5ACB3961C7}"/>
                  </a:ext>
                </a:extLst>
              </p:cNvPr>
              <p:cNvSpPr txBox="1">
                <a:spLocks noRot="1" noChangeAspect="1" noMove="1" noResize="1" noEditPoints="1" noAdjustHandles="1" noChangeArrowheads="1" noChangeShapeType="1" noTextEdit="1"/>
              </p:cNvSpPr>
              <p:nvPr/>
            </p:nvSpPr>
            <p:spPr>
              <a:xfrm>
                <a:off x="6864842" y="1331021"/>
                <a:ext cx="5135158" cy="4195957"/>
              </a:xfrm>
              <a:prstGeom prst="rect">
                <a:avLst/>
              </a:prstGeom>
              <a:blipFill>
                <a:blip r:embed="rId4"/>
                <a:stretch>
                  <a:fillRect l="-985" r="-3448" b="-1205"/>
                </a:stretch>
              </a:blipFill>
            </p:spPr>
            <p:txBody>
              <a:bodyPr/>
              <a:lstStyle/>
              <a:p>
                <a:r>
                  <a:rPr lang="zh-HK" altLang="en-US">
                    <a:noFill/>
                  </a:rPr>
                  <a:t> </a:t>
                </a:r>
              </a:p>
            </p:txBody>
          </p:sp>
        </mc:Fallback>
      </mc:AlternateContent>
      <p:sp>
        <p:nvSpPr>
          <p:cNvPr id="8" name="矩形 7">
            <a:extLst>
              <a:ext uri="{FF2B5EF4-FFF2-40B4-BE49-F238E27FC236}">
                <a16:creationId xmlns:a16="http://schemas.microsoft.com/office/drawing/2014/main" id="{A36C8632-A743-6BF5-4C16-CAFCF3015968}"/>
              </a:ext>
            </a:extLst>
          </p:cNvPr>
          <p:cNvSpPr/>
          <p:nvPr/>
        </p:nvSpPr>
        <p:spPr>
          <a:xfrm>
            <a:off x="2496000" y="4666963"/>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9" name="矩形 8">
            <a:extLst>
              <a:ext uri="{FF2B5EF4-FFF2-40B4-BE49-F238E27FC236}">
                <a16:creationId xmlns:a16="http://schemas.microsoft.com/office/drawing/2014/main" id="{58DEA159-3819-124A-E2AE-27D7BD430BB1}"/>
              </a:ext>
            </a:extLst>
          </p:cNvPr>
          <p:cNvSpPr/>
          <p:nvPr/>
        </p:nvSpPr>
        <p:spPr>
          <a:xfrm>
            <a:off x="5965434" y="4666962"/>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122058579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128</a:t>
            </a:fld>
            <a:endParaRPr lang="zh-HK" altLang="en-US" sz="1600" dirty="0">
              <a:solidFill>
                <a:schemeClr val="bg1"/>
              </a:solidFill>
            </a:endParaRPr>
          </a:p>
        </p:txBody>
      </p:sp>
      <p:sp>
        <p:nvSpPr>
          <p:cNvPr id="4" name="文字方塊 3"/>
          <p:cNvSpPr txBox="1"/>
          <p:nvPr/>
        </p:nvSpPr>
        <p:spPr>
          <a:xfrm>
            <a:off x="1848000" y="6073689"/>
            <a:ext cx="3744000" cy="338554"/>
          </a:xfrm>
          <a:prstGeom prst="rect">
            <a:avLst/>
          </a:prstGeom>
          <a:noFill/>
        </p:spPr>
        <p:txBody>
          <a:bodyPr wrap="square">
            <a:spAutoFit/>
          </a:bodyPr>
          <a:lstStyle/>
          <a:p>
            <a:pPr algn="just"/>
            <a:r>
              <a:rPr lang="en-US" altLang="zh-CN" sz="1600" dirty="0">
                <a:solidFill>
                  <a:srgbClr val="000000"/>
                </a:solidFill>
                <a:effectLst/>
                <a:latin typeface="Arial" panose="020B0604020202090204" pitchFamily="34" charset="0"/>
                <a:cs typeface="Arial" panose="020B0604020202090204" pitchFamily="34" charset="0"/>
              </a:rPr>
              <a:t>Fig</a:t>
            </a:r>
            <a:r>
              <a:rPr lang="en-US" altLang="zh-CN" sz="1600" dirty="0">
                <a:solidFill>
                  <a:srgbClr val="000000"/>
                </a:solidFill>
                <a:latin typeface="Arial" panose="020B0604020202090204" pitchFamily="34" charset="0"/>
                <a:cs typeface="Arial" panose="020B0604020202090204" pitchFamily="34" charset="0"/>
              </a:rPr>
              <a:t>:</a:t>
            </a:r>
            <a:r>
              <a:rPr lang="zh-CN" altLang="en-US" sz="1600" dirty="0">
                <a:solidFill>
                  <a:srgbClr val="000000"/>
                </a:solidFill>
                <a:latin typeface="Arial" panose="020B0604020202090204" pitchFamily="34" charset="0"/>
                <a:cs typeface="Arial" panose="020B0604020202090204" pitchFamily="34" charset="0"/>
              </a:rPr>
              <a:t> </a:t>
            </a:r>
            <a:r>
              <a:rPr lang="en-US" altLang="zh-HK" sz="1600" dirty="0">
                <a:solidFill>
                  <a:srgbClr val="000000"/>
                </a:solidFill>
                <a:latin typeface="Arial" panose="020B0604020202090204" pitchFamily="34" charset="0"/>
                <a:cs typeface="Arial" panose="020B0604020202090204" pitchFamily="34" charset="0"/>
              </a:rPr>
              <a:t>The detailed framework of </a:t>
            </a:r>
            <a:r>
              <a:rPr lang="en-US" altLang="zh-HK" sz="1600" dirty="0" err="1">
                <a:solidFill>
                  <a:srgbClr val="000000"/>
                </a:solidFill>
                <a:latin typeface="Arial" panose="020B0604020202090204" pitchFamily="34" charset="0"/>
                <a:cs typeface="Arial" panose="020B0604020202090204" pitchFamily="34" charset="0"/>
              </a:rPr>
              <a:t>FedGL</a:t>
            </a:r>
            <a:r>
              <a:rPr lang="en-US" altLang="zh-HK" sz="1600" dirty="0">
                <a:solidFill>
                  <a:srgbClr val="000000"/>
                </a:solidFill>
                <a:latin typeface="Arial" panose="020B0604020202090204" pitchFamily="34" charset="0"/>
                <a:cs typeface="Arial" panose="020B0604020202090204" pitchFamily="34" charset="0"/>
              </a:rPr>
              <a:t>. </a:t>
            </a:r>
          </a:p>
        </p:txBody>
      </p:sp>
      <p:pic>
        <p:nvPicPr>
          <p:cNvPr id="2" name="圖片 1"/>
          <p:cNvPicPr>
            <a:picLocks noChangeAspect="1"/>
          </p:cNvPicPr>
          <p:nvPr/>
        </p:nvPicPr>
        <p:blipFill>
          <a:blip r:embed="rId3"/>
          <a:stretch>
            <a:fillRect/>
          </a:stretch>
        </p:blipFill>
        <p:spPr>
          <a:xfrm>
            <a:off x="146868" y="1282806"/>
            <a:ext cx="6696000" cy="4795340"/>
          </a:xfrm>
          <a:prstGeom prst="rect">
            <a:avLst/>
          </a:prstGeom>
        </p:spPr>
      </p:pic>
      <p:sp>
        <p:nvSpPr>
          <p:cNvPr id="5" name="文字方塊 4">
            <a:extLst>
              <a:ext uri="{FF2B5EF4-FFF2-40B4-BE49-F238E27FC236}">
                <a16:creationId xmlns:a16="http://schemas.microsoft.com/office/drawing/2014/main" id="{FFEDAB09-1393-75A3-D20F-412E05ED292A}"/>
              </a:ext>
            </a:extLst>
          </p:cNvPr>
          <p:cNvSpPr txBox="1"/>
          <p:nvPr/>
        </p:nvSpPr>
        <p:spPr>
          <a:xfrm>
            <a:off x="-1" y="740136"/>
            <a:ext cx="6121730"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Federated Graph Learning Framework (FedGL)</a:t>
            </a: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03756FC6-20F1-5C33-FA1D-237E8B203830}"/>
                  </a:ext>
                </a:extLst>
              </p:cNvPr>
              <p:cNvSpPr txBox="1"/>
              <p:nvPr/>
            </p:nvSpPr>
            <p:spPr>
              <a:xfrm>
                <a:off x="7032000" y="2133000"/>
                <a:ext cx="4773725" cy="2533963"/>
              </a:xfrm>
              <a:prstGeom prst="rect">
                <a:avLst/>
              </a:prstGeom>
              <a:noFill/>
            </p:spPr>
            <p:txBody>
              <a:bodyPr wrap="square">
                <a:spAutoFit/>
              </a:bodyPr>
              <a:lstStyle/>
              <a:p>
                <a:pPr algn="just">
                  <a:lnSpc>
                    <a:spcPct val="150000"/>
                  </a:lnSpc>
                </a:pPr>
                <a14:m>
                  <m:oMath xmlns:m="http://schemas.openxmlformats.org/officeDocument/2006/math">
                    <m:sSub>
                      <m:sSubPr>
                        <m:ctrlPr>
                          <a:rPr lang="zh-TW" altLang="zh-HK" sz="1800" i="1" smtClean="0">
                            <a:solidFill>
                              <a:srgbClr val="000000"/>
                            </a:solidFill>
                            <a:latin typeface="Cambria Math" panose="02040503050406030204" pitchFamily="18" charset="0"/>
                            <a:cs typeface="Arial" panose="020B0604020202090204" pitchFamily="34" charset="0"/>
                          </a:rPr>
                        </m:ctrlPr>
                      </m:sSubPr>
                      <m:e>
                        <m:r>
                          <a:rPr lang="en-US" altLang="zh-HK" sz="1800">
                            <a:solidFill>
                              <a:srgbClr val="000000"/>
                            </a:solidFill>
                            <a:latin typeface="Cambria Math" panose="02040503050406030204" pitchFamily="18" charset="0"/>
                            <a:cs typeface="Arial" panose="020B0604020202090204" pitchFamily="34" charset="0"/>
                          </a:rPr>
                          <m:t>𝐿</m:t>
                        </m:r>
                      </m:e>
                      <m:sub>
                        <m:r>
                          <a:rPr lang="en-US" altLang="zh-HK" sz="1800">
                            <a:solidFill>
                              <a:srgbClr val="000000"/>
                            </a:solidFill>
                            <a:latin typeface="Cambria Math" panose="02040503050406030204" pitchFamily="18" charset="0"/>
                            <a:cs typeface="Arial" panose="020B0604020202090204" pitchFamily="34" charset="0"/>
                          </a:rPr>
                          <m:t>𝐺𝐶𝑁</m:t>
                        </m:r>
                      </m:sub>
                    </m:sSub>
                  </m:oMath>
                </a14:m>
                <a:r>
                  <a:rPr lang="en-US" altLang="zh-HK" sz="1800" dirty="0">
                    <a:solidFill>
                      <a:srgbClr val="000000"/>
                    </a:solidFill>
                    <a:latin typeface="Arial" panose="020B0604020202020204" pitchFamily="34" charset="0"/>
                    <a:cs typeface="Arial" panose="020B0604020202020204" pitchFamily="34" charset="0"/>
                  </a:rPr>
                  <a:t> is the loss </a:t>
                </a:r>
                <a:r>
                  <a:rPr lang="en-US" altLang="zh-CN" sz="1800" dirty="0">
                    <a:solidFill>
                      <a:srgbClr val="000000"/>
                    </a:solidFill>
                    <a:latin typeface="Arial" panose="020B0604020202020204" pitchFamily="34" charset="0"/>
                    <a:cs typeface="Arial" panose="020B0604020202020204" pitchFamily="34" charset="0"/>
                  </a:rPr>
                  <a:t>function</a:t>
                </a:r>
                <a:r>
                  <a:rPr lang="zh-CN" altLang="en-US" sz="1800" dirty="0">
                    <a:solidFill>
                      <a:srgbClr val="000000"/>
                    </a:solidFill>
                    <a:latin typeface="Arial" panose="020B0604020202020204" pitchFamily="34" charset="0"/>
                    <a:cs typeface="Arial" panose="020B0604020202020204" pitchFamily="34" charset="0"/>
                  </a:rPr>
                  <a:t> </a:t>
                </a:r>
                <a:r>
                  <a:rPr lang="en-US" altLang="zh-HK" sz="1800" dirty="0">
                    <a:solidFill>
                      <a:srgbClr val="000000"/>
                    </a:solidFill>
                    <a:latin typeface="Arial" panose="020B0604020202020204" pitchFamily="34" charset="0"/>
                    <a:cs typeface="Arial" panose="020B0604020202020204" pitchFamily="34" charset="0"/>
                  </a:rPr>
                  <a:t>of graph convolutional network, and </a:t>
                </a:r>
                <a14:m>
                  <m:oMath xmlns:m="http://schemas.openxmlformats.org/officeDocument/2006/math">
                    <m:sSub>
                      <m:sSubPr>
                        <m:ctrlPr>
                          <a:rPr lang="zh-TW" altLang="zh-HK" sz="1800" i="1">
                            <a:solidFill>
                              <a:srgbClr val="000000"/>
                            </a:solidFill>
                            <a:latin typeface="Cambria Math" panose="02040503050406030204" pitchFamily="18" charset="0"/>
                            <a:cs typeface="Arial" panose="020B0604020202090204" pitchFamily="34" charset="0"/>
                          </a:rPr>
                        </m:ctrlPr>
                      </m:sSubPr>
                      <m:e>
                        <m:r>
                          <a:rPr lang="en-US" altLang="zh-HK" sz="1800">
                            <a:solidFill>
                              <a:srgbClr val="000000"/>
                            </a:solidFill>
                            <a:latin typeface="Cambria Math" panose="02040503050406030204" pitchFamily="18" charset="0"/>
                            <a:cs typeface="Arial" panose="020B0604020202090204" pitchFamily="34" charset="0"/>
                          </a:rPr>
                          <m:t>𝐿</m:t>
                        </m:r>
                      </m:e>
                      <m:sub>
                        <m:r>
                          <a:rPr lang="en-US" altLang="zh-HK" sz="1800">
                            <a:solidFill>
                              <a:srgbClr val="000000"/>
                            </a:solidFill>
                            <a:latin typeface="Cambria Math" panose="02040503050406030204" pitchFamily="18" charset="0"/>
                            <a:cs typeface="Arial" panose="020B0604020202090204" pitchFamily="34" charset="0"/>
                          </a:rPr>
                          <m:t>𝑆𝑆𝐿</m:t>
                        </m:r>
                      </m:sub>
                    </m:sSub>
                  </m:oMath>
                </a14:m>
                <a:r>
                  <a:rPr lang="en-US" altLang="zh-HK" sz="1800" dirty="0">
                    <a:solidFill>
                      <a:srgbClr val="000000"/>
                    </a:solidFill>
                    <a:latin typeface="Arial" panose="020B0604020202020204" pitchFamily="34" charset="0"/>
                    <a:cs typeface="Arial" panose="020B0604020202020204" pitchFamily="34" charset="0"/>
                  </a:rPr>
                  <a:t> is the loss function of self-supervised learning. </a:t>
                </a:r>
                <a14:m>
                  <m:oMath xmlns:m="http://schemas.openxmlformats.org/officeDocument/2006/math">
                    <m:sSub>
                      <m:sSubPr>
                        <m:ctrlPr>
                          <a:rPr lang="zh-TW" altLang="zh-HK" sz="1800" i="1">
                            <a:solidFill>
                              <a:srgbClr val="000000"/>
                            </a:solidFill>
                            <a:latin typeface="Cambria Math" panose="02040503050406030204" pitchFamily="18" charset="0"/>
                            <a:cs typeface="Arial" panose="020B0604020202090204" pitchFamily="34" charset="0"/>
                          </a:rPr>
                        </m:ctrlPr>
                      </m:sSubPr>
                      <m:e>
                        <m:r>
                          <a:rPr lang="en-US" altLang="zh-HK" sz="1800">
                            <a:solidFill>
                              <a:srgbClr val="000000"/>
                            </a:solidFill>
                            <a:latin typeface="Cambria Math" panose="02040503050406030204" pitchFamily="18" charset="0"/>
                            <a:cs typeface="Arial" panose="020B0604020202090204" pitchFamily="34" charset="0"/>
                          </a:rPr>
                          <m:t>𝑎</m:t>
                        </m:r>
                      </m:e>
                      <m:sub>
                        <m:r>
                          <a:rPr lang="en-US" altLang="zh-HK" sz="1800">
                            <a:solidFill>
                              <a:srgbClr val="000000"/>
                            </a:solidFill>
                            <a:latin typeface="Cambria Math" panose="02040503050406030204" pitchFamily="18" charset="0"/>
                            <a:cs typeface="Arial" panose="020B0604020202090204" pitchFamily="34" charset="0"/>
                          </a:rPr>
                          <m:t>1</m:t>
                        </m:r>
                      </m:sub>
                    </m:sSub>
                    <m:r>
                      <a:rPr lang="en-US" altLang="zh-HK" sz="1800">
                        <a:solidFill>
                          <a:srgbClr val="000000"/>
                        </a:solidFill>
                        <a:latin typeface="Cambria Math" panose="02040503050406030204" pitchFamily="18" charset="0"/>
                        <a:cs typeface="Arial" panose="020B0604020202090204" pitchFamily="34" charset="0"/>
                      </a:rPr>
                      <m:t>,…,</m:t>
                    </m:r>
                    <m:sSub>
                      <m:sSubPr>
                        <m:ctrlPr>
                          <a:rPr lang="zh-TW" altLang="zh-HK" sz="1800" i="1">
                            <a:solidFill>
                              <a:srgbClr val="000000"/>
                            </a:solidFill>
                            <a:latin typeface="Cambria Math" panose="02040503050406030204" pitchFamily="18" charset="0"/>
                            <a:cs typeface="Arial" panose="020B0604020202090204" pitchFamily="34" charset="0"/>
                          </a:rPr>
                        </m:ctrlPr>
                      </m:sSubPr>
                      <m:e>
                        <m:r>
                          <a:rPr lang="en-US" altLang="zh-HK" sz="1800">
                            <a:solidFill>
                              <a:srgbClr val="000000"/>
                            </a:solidFill>
                            <a:latin typeface="Cambria Math" panose="02040503050406030204" pitchFamily="18" charset="0"/>
                            <a:cs typeface="Arial" panose="020B0604020202090204" pitchFamily="34" charset="0"/>
                          </a:rPr>
                          <m:t>𝑎</m:t>
                        </m:r>
                      </m:e>
                      <m:sub>
                        <m:r>
                          <a:rPr lang="en-US" altLang="zh-HK" sz="1800">
                            <a:solidFill>
                              <a:srgbClr val="000000"/>
                            </a:solidFill>
                            <a:latin typeface="Cambria Math" panose="02040503050406030204" pitchFamily="18" charset="0"/>
                            <a:cs typeface="Arial" panose="020B0604020202090204" pitchFamily="34" charset="0"/>
                          </a:rPr>
                          <m:t>𝐾</m:t>
                        </m:r>
                      </m:sub>
                    </m:sSub>
                  </m:oMath>
                </a14:m>
                <a:r>
                  <a:rPr lang="en-US" altLang="zh-HK" sz="1800" dirty="0">
                    <a:solidFill>
                      <a:srgbClr val="000000"/>
                    </a:solidFill>
                    <a:latin typeface="Arial" panose="020B0604020202020204" pitchFamily="34" charset="0"/>
                    <a:cs typeface="Arial" panose="020B0604020202020204" pitchFamily="34" charset="0"/>
                  </a:rPr>
                  <a:t> is the aggregation weights. </a:t>
                </a:r>
                <a14:m>
                  <m:oMath xmlns:m="http://schemas.openxmlformats.org/officeDocument/2006/math">
                    <m:sSub>
                      <m:sSubPr>
                        <m:ctrlPr>
                          <a:rPr lang="zh-TW" altLang="zh-HK" sz="1800" i="1">
                            <a:solidFill>
                              <a:srgbClr val="000000"/>
                            </a:solidFill>
                            <a:latin typeface="Cambria Math" panose="02040503050406030204" pitchFamily="18" charset="0"/>
                            <a:cs typeface="Arial" panose="020B0604020202090204" pitchFamily="34" charset="0"/>
                          </a:rPr>
                        </m:ctrlPr>
                      </m:sSubPr>
                      <m:e>
                        <m:acc>
                          <m:accPr>
                            <m:chr m:val="‾"/>
                            <m:ctrlPr>
                              <a:rPr lang="zh-TW" altLang="zh-HK" sz="1800" i="1">
                                <a:solidFill>
                                  <a:srgbClr val="000000"/>
                                </a:solidFill>
                                <a:latin typeface="Cambria Math" panose="02040503050406030204" pitchFamily="18" charset="0"/>
                                <a:cs typeface="Arial" panose="020B0604020202090204" pitchFamily="34" charset="0"/>
                              </a:rPr>
                            </m:ctrlPr>
                          </m:accPr>
                          <m:e>
                            <m:r>
                              <a:rPr lang="en-US" altLang="zh-HK" sz="1800">
                                <a:solidFill>
                                  <a:srgbClr val="000000"/>
                                </a:solidFill>
                                <a:latin typeface="Cambria Math" panose="02040503050406030204" pitchFamily="18" charset="0"/>
                                <a:cs typeface="Arial" panose="020B0604020202090204" pitchFamily="34" charset="0"/>
                              </a:rPr>
                              <m:t>𝑌</m:t>
                            </m:r>
                          </m:e>
                        </m:acc>
                      </m:e>
                      <m:sub>
                        <m:r>
                          <a:rPr lang="en-US" altLang="zh-HK" sz="1800">
                            <a:solidFill>
                              <a:srgbClr val="000000"/>
                            </a:solidFill>
                            <a:latin typeface="Cambria Math" panose="02040503050406030204" pitchFamily="18" charset="0"/>
                            <a:cs typeface="Arial" panose="020B0604020202090204" pitchFamily="34" charset="0"/>
                          </a:rPr>
                          <m:t>02</m:t>
                        </m:r>
                      </m:sub>
                    </m:sSub>
                    <m:r>
                      <a:rPr lang="en-US" altLang="zh-HK" sz="1800">
                        <a:solidFill>
                          <a:srgbClr val="000000"/>
                        </a:solidFill>
                        <a:latin typeface="Cambria Math" panose="02040503050406030204" pitchFamily="18" charset="0"/>
                        <a:cs typeface="Arial" panose="020B0604020202090204" pitchFamily="34" charset="0"/>
                      </a:rPr>
                      <m:t>=1</m:t>
                    </m:r>
                  </m:oMath>
                </a14:m>
                <a:r>
                  <a:rPr lang="en-US" altLang="zh-HK" sz="1800" dirty="0">
                    <a:solidFill>
                      <a:srgbClr val="000000"/>
                    </a:solidFill>
                    <a:latin typeface="Arial" panose="020B0604020202020204" pitchFamily="34" charset="0"/>
                    <a:cs typeface="Arial" panose="020B0604020202020204" pitchFamily="34" charset="0"/>
                  </a:rPr>
                  <a:t> indicates that the discovered global pseudo label of node 1 is class 3.</a:t>
                </a:r>
                <a:r>
                  <a:rPr lang="zh-TW" altLang="zh-HK" sz="1800" dirty="0">
                    <a:solidFill>
                      <a:srgbClr val="000000"/>
                    </a:solidFill>
                    <a:latin typeface="Arial" panose="020B0604020202020204" pitchFamily="34" charset="0"/>
                    <a:cs typeface="Arial" panose="020B0604020202020204" pitchFamily="34" charset="0"/>
                  </a:rPr>
                  <a:t> </a:t>
                </a:r>
                <a:endParaRPr lang="zh-HK" altLang="en-US" dirty="0">
                  <a:latin typeface="Arial" panose="020B0604020202020204" pitchFamily="34" charset="0"/>
                  <a:cs typeface="Arial" panose="020B0604020202020204" pitchFamily="34" charset="0"/>
                </a:endParaRPr>
              </a:p>
            </p:txBody>
          </p:sp>
        </mc:Choice>
        <mc:Fallback>
          <p:sp>
            <p:nvSpPr>
              <p:cNvPr id="7" name="文字方塊 6">
                <a:extLst>
                  <a:ext uri="{FF2B5EF4-FFF2-40B4-BE49-F238E27FC236}">
                    <a16:creationId xmlns:a16="http://schemas.microsoft.com/office/drawing/2014/main" id="{03756FC6-20F1-5C33-FA1D-237E8B203830}"/>
                  </a:ext>
                </a:extLst>
              </p:cNvPr>
              <p:cNvSpPr txBox="1">
                <a:spLocks noRot="1" noChangeAspect="1" noMove="1" noResize="1" noEditPoints="1" noAdjustHandles="1" noChangeArrowheads="1" noChangeShapeType="1" noTextEdit="1"/>
              </p:cNvSpPr>
              <p:nvPr/>
            </p:nvSpPr>
            <p:spPr>
              <a:xfrm>
                <a:off x="7032000" y="2133000"/>
                <a:ext cx="4773725" cy="2533963"/>
              </a:xfrm>
              <a:prstGeom prst="rect">
                <a:avLst/>
              </a:prstGeom>
              <a:blipFill>
                <a:blip r:embed="rId4"/>
                <a:stretch>
                  <a:fillRect l="-1061" r="-1061" b="-2500"/>
                </a:stretch>
              </a:blipFill>
            </p:spPr>
            <p:txBody>
              <a:bodyPr/>
              <a:lstStyle/>
              <a:p>
                <a:r>
                  <a:rPr lang="zh-HK" altLang="en-US">
                    <a:noFill/>
                  </a:rPr>
                  <a:t> </a:t>
                </a:r>
              </a:p>
            </p:txBody>
          </p:sp>
        </mc:Fallback>
      </mc:AlternateContent>
      <p:sp>
        <p:nvSpPr>
          <p:cNvPr id="8" name="矩形 7">
            <a:extLst>
              <a:ext uri="{FF2B5EF4-FFF2-40B4-BE49-F238E27FC236}">
                <a16:creationId xmlns:a16="http://schemas.microsoft.com/office/drawing/2014/main" id="{03F69D5B-B762-2241-81A8-3CE44A154FC7}"/>
              </a:ext>
            </a:extLst>
          </p:cNvPr>
          <p:cNvSpPr/>
          <p:nvPr/>
        </p:nvSpPr>
        <p:spPr>
          <a:xfrm>
            <a:off x="2496000" y="4666963"/>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9" name="矩形 8">
            <a:extLst>
              <a:ext uri="{FF2B5EF4-FFF2-40B4-BE49-F238E27FC236}">
                <a16:creationId xmlns:a16="http://schemas.microsoft.com/office/drawing/2014/main" id="{113BB598-5FB0-24DD-16C5-DF74A5BEE85A}"/>
              </a:ext>
            </a:extLst>
          </p:cNvPr>
          <p:cNvSpPr/>
          <p:nvPr/>
        </p:nvSpPr>
        <p:spPr>
          <a:xfrm>
            <a:off x="5965434" y="4666962"/>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F745-417F-6C40-8087-14DE7772B79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A0BB73D-D42E-2254-25E9-1EDD181490D1}"/>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38CA09E2-004E-1740-C471-0BFC9ACFB57C}"/>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CBED4F15-8463-8B6B-733C-07D19AEC0B18}"/>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AEDD2238-19C6-4413-D0D0-C2E8984F9C3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BC3DC7AA-08E2-D134-100E-93686FD3E2C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76FCB5DB-3C77-88CF-4B25-C89977758E4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129</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FE7705AD-AE19-8461-0984-B627AA8423FD}"/>
              </a:ext>
            </a:extLst>
          </p:cNvPr>
          <p:cNvSpPr txBox="1"/>
          <p:nvPr/>
        </p:nvSpPr>
        <p:spPr>
          <a:xfrm>
            <a:off x="1848000" y="6073689"/>
            <a:ext cx="3744000" cy="338554"/>
          </a:xfrm>
          <a:prstGeom prst="rect">
            <a:avLst/>
          </a:prstGeom>
          <a:noFill/>
        </p:spPr>
        <p:txBody>
          <a:bodyPr wrap="square">
            <a:spAutoFit/>
          </a:bodyPr>
          <a:lstStyle/>
          <a:p>
            <a:pPr algn="just"/>
            <a:r>
              <a:rPr lang="en-US" altLang="zh-CN" sz="1600" dirty="0">
                <a:solidFill>
                  <a:srgbClr val="000000"/>
                </a:solidFill>
                <a:effectLst/>
                <a:latin typeface="Arial" panose="020B0604020202090204" pitchFamily="34" charset="0"/>
                <a:cs typeface="Arial" panose="020B0604020202090204" pitchFamily="34" charset="0"/>
              </a:rPr>
              <a:t>Fig</a:t>
            </a:r>
            <a:r>
              <a:rPr lang="en-US" altLang="zh-CN" sz="1600" dirty="0">
                <a:solidFill>
                  <a:srgbClr val="000000"/>
                </a:solidFill>
                <a:latin typeface="Arial" panose="020B0604020202090204" pitchFamily="34" charset="0"/>
                <a:cs typeface="Arial" panose="020B0604020202090204" pitchFamily="34" charset="0"/>
              </a:rPr>
              <a:t>:</a:t>
            </a:r>
            <a:r>
              <a:rPr lang="zh-CN" altLang="en-US" sz="1600" dirty="0">
                <a:solidFill>
                  <a:srgbClr val="000000"/>
                </a:solidFill>
                <a:latin typeface="Arial" panose="020B0604020202090204" pitchFamily="34" charset="0"/>
                <a:cs typeface="Arial" panose="020B0604020202090204" pitchFamily="34" charset="0"/>
              </a:rPr>
              <a:t> </a:t>
            </a:r>
            <a:r>
              <a:rPr lang="en-US" altLang="zh-HK" sz="1600" dirty="0">
                <a:solidFill>
                  <a:srgbClr val="000000"/>
                </a:solidFill>
                <a:latin typeface="Arial" panose="020B0604020202090204" pitchFamily="34" charset="0"/>
                <a:cs typeface="Arial" panose="020B0604020202090204" pitchFamily="34" charset="0"/>
              </a:rPr>
              <a:t>The detailed framework of </a:t>
            </a:r>
            <a:r>
              <a:rPr lang="en-US" altLang="zh-HK" sz="1600" dirty="0" err="1">
                <a:solidFill>
                  <a:srgbClr val="000000"/>
                </a:solidFill>
                <a:latin typeface="Arial" panose="020B0604020202090204" pitchFamily="34" charset="0"/>
                <a:cs typeface="Arial" panose="020B0604020202090204" pitchFamily="34" charset="0"/>
              </a:rPr>
              <a:t>FedGL</a:t>
            </a:r>
            <a:r>
              <a:rPr lang="en-US" altLang="zh-HK" sz="1600" dirty="0">
                <a:solidFill>
                  <a:srgbClr val="000000"/>
                </a:solidFill>
                <a:latin typeface="Arial" panose="020B0604020202090204" pitchFamily="34" charset="0"/>
                <a:cs typeface="Arial" panose="020B0604020202090204" pitchFamily="34" charset="0"/>
              </a:rPr>
              <a:t>. </a:t>
            </a:r>
          </a:p>
        </p:txBody>
      </p:sp>
      <p:pic>
        <p:nvPicPr>
          <p:cNvPr id="2" name="圖片 1">
            <a:extLst>
              <a:ext uri="{FF2B5EF4-FFF2-40B4-BE49-F238E27FC236}">
                <a16:creationId xmlns:a16="http://schemas.microsoft.com/office/drawing/2014/main" id="{84A3BA0C-2455-9429-D71E-605A22CBA36C}"/>
              </a:ext>
            </a:extLst>
          </p:cNvPr>
          <p:cNvPicPr>
            <a:picLocks noChangeAspect="1"/>
          </p:cNvPicPr>
          <p:nvPr/>
        </p:nvPicPr>
        <p:blipFill>
          <a:blip r:embed="rId3"/>
          <a:stretch>
            <a:fillRect/>
          </a:stretch>
        </p:blipFill>
        <p:spPr>
          <a:xfrm>
            <a:off x="146868" y="1282806"/>
            <a:ext cx="6696000" cy="4795340"/>
          </a:xfrm>
          <a:prstGeom prst="rect">
            <a:avLst/>
          </a:prstGeom>
        </p:spPr>
      </p:pic>
      <p:sp>
        <p:nvSpPr>
          <p:cNvPr id="5" name="文字方塊 4">
            <a:extLst>
              <a:ext uri="{FF2B5EF4-FFF2-40B4-BE49-F238E27FC236}">
                <a16:creationId xmlns:a16="http://schemas.microsoft.com/office/drawing/2014/main" id="{C8D65B79-3B59-4841-2E43-6126A6A45A75}"/>
              </a:ext>
            </a:extLst>
          </p:cNvPr>
          <p:cNvSpPr txBox="1"/>
          <p:nvPr/>
        </p:nvSpPr>
        <p:spPr>
          <a:xfrm>
            <a:off x="-1" y="740136"/>
            <a:ext cx="6121730"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Federated Graph Learning Framework (FedGL)</a:t>
            </a: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42410409-CC16-EC6E-C27A-29E051F643CB}"/>
                  </a:ext>
                </a:extLst>
              </p:cNvPr>
              <p:cNvSpPr txBox="1"/>
              <p:nvPr/>
            </p:nvSpPr>
            <p:spPr>
              <a:xfrm>
                <a:off x="6864842" y="1331021"/>
                <a:ext cx="5135158" cy="2949462"/>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Global Model Aggregation</a:t>
                </a:r>
              </a:p>
              <a:p>
                <a:pPr algn="just">
                  <a:lnSpc>
                    <a:spcPct val="150000"/>
                  </a:lnSpc>
                </a:pPr>
                <a:r>
                  <a:rPr lang="en-US" altLang="zh-HK" dirty="0">
                    <a:latin typeface="Arial" panose="020B0604020202020204" pitchFamily="34" charset="0"/>
                    <a:cs typeface="Arial" panose="020B0604020202020204" pitchFamily="34" charset="0"/>
                  </a:rPr>
                  <a:t>The server aggregates the local model parameters </a:t>
                </a:r>
                <a14:m>
                  <m:oMath xmlns:m="http://schemas.openxmlformats.org/officeDocument/2006/math">
                    <m:r>
                      <m:rPr>
                        <m:lit/>
                      </m:rPr>
                      <a:rPr lang="en-US" altLang="zh-HK" i="1" dirty="0" smtClean="0">
                        <a:latin typeface="Cambria Math" panose="02040503050406030204" pitchFamily="18" charset="0"/>
                        <a:cs typeface="Arial" panose="020B0604020202020204" pitchFamily="34" charset="0"/>
                      </a:rPr>
                      <m:t>(</m:t>
                    </m:r>
                    <m:r>
                      <a:rPr lang="en-US" altLang="zh-HK" i="1" dirty="0">
                        <a:latin typeface="Cambria Math" panose="02040503050406030204" pitchFamily="18" charset="0"/>
                        <a:cs typeface="Arial" panose="020B0604020202020204" pitchFamily="34" charset="0"/>
                      </a:rPr>
                      <m:t> </m:t>
                    </m:r>
                    <m:sSub>
                      <m:sSubPr>
                        <m:ctrlPr>
                          <a:rPr lang="en-US" altLang="zh-HK" i="1" dirty="0" smtClean="0">
                            <a:latin typeface="Cambria Math" panose="02040503050406030204" pitchFamily="18" charset="0"/>
                            <a:cs typeface="Arial" panose="020B0604020202020204" pitchFamily="34" charset="0"/>
                          </a:rPr>
                        </m:ctrlPr>
                      </m:sSubPr>
                      <m:e>
                        <m:r>
                          <a:rPr lang="en-US" altLang="zh-HK" i="1" dirty="0">
                            <a:latin typeface="Cambria Math" panose="02040503050406030204" pitchFamily="18" charset="0"/>
                            <a:cs typeface="Arial" panose="020B0604020202020204" pitchFamily="34" charset="0"/>
                          </a:rPr>
                          <m:t>𝑊</m:t>
                        </m:r>
                      </m:e>
                      <m:sub>
                        <m:r>
                          <a:rPr lang="en-US" altLang="zh-HK" i="1" dirty="0">
                            <a:latin typeface="Cambria Math" panose="02040503050406030204" pitchFamily="18" charset="0"/>
                            <a:cs typeface="Arial" panose="020B0604020202020204" pitchFamily="34" charset="0"/>
                          </a:rPr>
                          <m:t>1</m:t>
                        </m:r>
                      </m:sub>
                    </m:sSub>
                    <m:r>
                      <a:rPr lang="en-US" altLang="zh-HK" i="1" dirty="0">
                        <a:latin typeface="Cambria Math" panose="02040503050406030204" pitchFamily="18" charset="0"/>
                        <a:cs typeface="Arial" panose="020B0604020202020204" pitchFamily="34" charset="0"/>
                      </a:rPr>
                      <m:t>, </m:t>
                    </m:r>
                    <m:sSub>
                      <m:sSubPr>
                        <m:ctrlPr>
                          <a:rPr lang="en-US" altLang="zh-HK" i="1" dirty="0">
                            <a:latin typeface="Cambria Math" panose="02040503050406030204" pitchFamily="18" charset="0"/>
                            <a:cs typeface="Arial" panose="020B0604020202020204" pitchFamily="34" charset="0"/>
                          </a:rPr>
                        </m:ctrlPr>
                      </m:sSubPr>
                      <m:e>
                        <m:r>
                          <a:rPr lang="en-US" altLang="zh-HK" i="1" dirty="0">
                            <a:latin typeface="Cambria Math" panose="02040503050406030204" pitchFamily="18" charset="0"/>
                            <a:cs typeface="Arial" panose="020B0604020202020204" pitchFamily="34" charset="0"/>
                          </a:rPr>
                          <m:t>𝑊</m:t>
                        </m:r>
                      </m:e>
                      <m:sub>
                        <m:r>
                          <a:rPr lang="en-US" altLang="zh-HK" i="1" dirty="0">
                            <a:latin typeface="Cambria Math" panose="02040503050406030204" pitchFamily="18" charset="0"/>
                            <a:cs typeface="Arial" panose="020B0604020202020204" pitchFamily="34" charset="0"/>
                          </a:rPr>
                          <m:t>2</m:t>
                        </m:r>
                      </m:sub>
                    </m:sSub>
                    <m:r>
                      <a:rPr lang="en-US" altLang="zh-HK" i="1" dirty="0">
                        <a:latin typeface="Cambria Math" panose="02040503050406030204" pitchFamily="18" charset="0"/>
                        <a:cs typeface="Arial" panose="020B0604020202020204" pitchFamily="34" charset="0"/>
                      </a:rPr>
                      <m:t>, …, </m:t>
                    </m:r>
                    <m:sSub>
                      <m:sSubPr>
                        <m:ctrlPr>
                          <a:rPr lang="en-US" altLang="zh-HK" i="1" dirty="0">
                            <a:latin typeface="Cambria Math" panose="02040503050406030204" pitchFamily="18" charset="0"/>
                            <a:cs typeface="Arial" panose="020B0604020202020204" pitchFamily="34" charset="0"/>
                          </a:rPr>
                        </m:ctrlPr>
                      </m:sSubPr>
                      <m:e>
                        <m:r>
                          <a:rPr lang="en-US" altLang="zh-HK" i="1" dirty="0">
                            <a:latin typeface="Cambria Math" panose="02040503050406030204" pitchFamily="18" charset="0"/>
                            <a:cs typeface="Arial" panose="020B0604020202020204" pitchFamily="34" charset="0"/>
                          </a:rPr>
                          <m:t>𝑊</m:t>
                        </m:r>
                      </m:e>
                      <m:sub>
                        <m:r>
                          <a:rPr lang="en-US" altLang="zh-HK" i="1" dirty="0">
                            <a:latin typeface="Cambria Math" panose="02040503050406030204" pitchFamily="18" charset="0"/>
                            <a:cs typeface="Arial" panose="020B0604020202020204" pitchFamily="34" charset="0"/>
                          </a:rPr>
                          <m:t>𝐾</m:t>
                        </m:r>
                      </m:sub>
                    </m:sSub>
                    <m:r>
                      <m:rPr>
                        <m:lit/>
                      </m:rPr>
                      <a:rPr lang="en-US" altLang="zh-HK" i="1" dirty="0">
                        <a:latin typeface="Cambria Math" panose="02040503050406030204" pitchFamily="18" charset="0"/>
                        <a:cs typeface="Arial" panose="020B0604020202020204" pitchFamily="34" charset="0"/>
                      </a:rPr>
                      <m:t>)</m:t>
                    </m:r>
                    <m:r>
                      <a:rPr lang="en-US" altLang="zh-HK"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obtain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global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a:t>
                </a:r>
                <a:r>
                  <a:rPr lang="zh-CN" altLang="en-US" dirty="0">
                    <a:latin typeface="Arial" panose="020B0604020202020204" pitchFamily="34" charset="0"/>
                    <a:cs typeface="Arial" panose="020B0604020202020204" pitchFamily="34" charset="0"/>
                  </a:rPr>
                  <a:t> </a:t>
                </a:r>
                <a14:m>
                  <m:oMath xmlns:m="http://schemas.openxmlformats.org/officeDocument/2006/math">
                    <m:acc>
                      <m:accPr>
                        <m:chr m:val="̅"/>
                        <m:ctrlPr>
                          <a:rPr lang="zh-CN" altLang="en-US" i="1" smtClean="0">
                            <a:latin typeface="Cambria Math" panose="02040503050406030204" pitchFamily="18" charset="0"/>
                            <a:cs typeface="Arial" panose="020B0604020202020204" pitchFamily="34" charset="0"/>
                          </a:rPr>
                        </m:ctrlPr>
                      </m:accPr>
                      <m:e>
                        <m:r>
                          <a:rPr lang="en-US" altLang="zh-CN" b="0" i="1" smtClean="0">
                            <a:latin typeface="Cambria Math" panose="02040503050406030204" pitchFamily="18" charset="0"/>
                            <a:cs typeface="Arial" panose="020B0604020202020204" pitchFamily="34" charset="0"/>
                          </a:rPr>
                          <m:t>𝑊</m:t>
                        </m:r>
                      </m:e>
                    </m:acc>
                  </m:oMath>
                </a14:m>
                <a:r>
                  <a:rPr lang="en-US" altLang="zh-CN" dirty="0">
                    <a:latin typeface="Arial" panose="020B0604020202020204" pitchFamily="34" charset="0"/>
                    <a:cs typeface="Arial" panose="020B0604020202020204" pitchFamily="34" charset="0"/>
                  </a:rPr>
                  <a:t>.</a:t>
                </a:r>
              </a:p>
              <a:p>
                <a:pPr algn="just">
                  <a:lnSpc>
                    <a:spcPct val="150000"/>
                  </a:lnSpc>
                </a:pPr>
                <a:r>
                  <a:rPr lang="en-US" altLang="zh-HK" dirty="0">
                    <a:latin typeface="Arial" panose="020B0604020202020204" pitchFamily="34" charset="0"/>
                    <a:cs typeface="Arial" panose="020B0604020202020204" pitchFamily="34" charset="0"/>
                  </a:rPr>
                  <a:t>The aggregated global model </a:t>
                </a:r>
                <a14:m>
                  <m:oMath xmlns:m="http://schemas.openxmlformats.org/officeDocument/2006/math">
                    <m:acc>
                      <m:accPr>
                        <m:chr m:val="̅"/>
                        <m:ctrlPr>
                          <a:rPr lang="zh-CN" altLang="en-US" i="1" smtClean="0">
                            <a:latin typeface="Cambria Math" panose="02040503050406030204" pitchFamily="18" charset="0"/>
                            <a:cs typeface="Arial" panose="020B0604020202020204" pitchFamily="34" charset="0"/>
                          </a:rPr>
                        </m:ctrlPr>
                      </m:accPr>
                      <m:e>
                        <m:r>
                          <a:rPr lang="en-US" altLang="zh-CN" b="0" i="1" smtClean="0">
                            <a:latin typeface="Cambria Math" panose="02040503050406030204" pitchFamily="18" charset="0"/>
                            <a:cs typeface="Arial" panose="020B0604020202020204" pitchFamily="34" charset="0"/>
                          </a:rPr>
                          <m:t>𝑊</m:t>
                        </m:r>
                      </m:e>
                    </m:acc>
                    <m:r>
                      <a:rPr lang="en-US" altLang="zh-CN" b="0" i="1" smtClean="0">
                        <a:latin typeface="Cambria Math" panose="02040503050406030204" pitchFamily="18" charset="0"/>
                        <a:cs typeface="Arial" panose="020B0604020202020204" pitchFamily="34" charset="0"/>
                      </a:rPr>
                      <m:t> </m:t>
                    </m:r>
                  </m:oMath>
                </a14:m>
                <a:r>
                  <a:rPr lang="en-US" altLang="zh-HK" dirty="0">
                    <a:latin typeface="Arial" panose="020B0604020202020204" pitchFamily="34" charset="0"/>
                    <a:cs typeface="Arial" panose="020B0604020202020204" pitchFamily="34" charset="0"/>
                  </a:rPr>
                  <a:t>is then distributed to each client for the next round of training.</a:t>
                </a:r>
                <a:endParaRPr lang="zh-HK" altLang="en-US" dirty="0">
                  <a:latin typeface="Arial" panose="020B0604020202020204" pitchFamily="34" charset="0"/>
                  <a:cs typeface="Arial" panose="020B0604020202020204" pitchFamily="34" charset="0"/>
                </a:endParaRPr>
              </a:p>
            </p:txBody>
          </p:sp>
        </mc:Choice>
        <mc:Fallback>
          <p:sp>
            <p:nvSpPr>
              <p:cNvPr id="7" name="文字方塊 6">
                <a:extLst>
                  <a:ext uri="{FF2B5EF4-FFF2-40B4-BE49-F238E27FC236}">
                    <a16:creationId xmlns:a16="http://schemas.microsoft.com/office/drawing/2014/main" id="{42410409-CC16-EC6E-C27A-29E051F643CB}"/>
                  </a:ext>
                </a:extLst>
              </p:cNvPr>
              <p:cNvSpPr txBox="1">
                <a:spLocks noRot="1" noChangeAspect="1" noMove="1" noResize="1" noEditPoints="1" noAdjustHandles="1" noChangeArrowheads="1" noChangeShapeType="1" noTextEdit="1"/>
              </p:cNvSpPr>
              <p:nvPr/>
            </p:nvSpPr>
            <p:spPr>
              <a:xfrm>
                <a:off x="6864842" y="1331021"/>
                <a:ext cx="5135158" cy="2949462"/>
              </a:xfrm>
              <a:prstGeom prst="rect">
                <a:avLst/>
              </a:prstGeom>
              <a:blipFill>
                <a:blip r:embed="rId4"/>
                <a:stretch>
                  <a:fillRect l="-985" r="-1970" b="-2575"/>
                </a:stretch>
              </a:blipFill>
            </p:spPr>
            <p:txBody>
              <a:bodyPr/>
              <a:lstStyle/>
              <a:p>
                <a:r>
                  <a:rPr lang="zh-HK" altLang="en-US">
                    <a:noFill/>
                  </a:rPr>
                  <a:t> </a:t>
                </a:r>
              </a:p>
            </p:txBody>
          </p:sp>
        </mc:Fallback>
      </mc:AlternateContent>
      <p:sp>
        <p:nvSpPr>
          <p:cNvPr id="8" name="矩形 7">
            <a:extLst>
              <a:ext uri="{FF2B5EF4-FFF2-40B4-BE49-F238E27FC236}">
                <a16:creationId xmlns:a16="http://schemas.microsoft.com/office/drawing/2014/main" id="{FF85BEAF-97B6-4161-C45F-280314A1A67C}"/>
              </a:ext>
            </a:extLst>
          </p:cNvPr>
          <p:cNvSpPr/>
          <p:nvPr/>
        </p:nvSpPr>
        <p:spPr>
          <a:xfrm>
            <a:off x="2496000" y="4666963"/>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9" name="矩形 8">
            <a:extLst>
              <a:ext uri="{FF2B5EF4-FFF2-40B4-BE49-F238E27FC236}">
                <a16:creationId xmlns:a16="http://schemas.microsoft.com/office/drawing/2014/main" id="{56A44A42-1295-DD06-5C9B-641B94F05EBF}"/>
              </a:ext>
            </a:extLst>
          </p:cNvPr>
          <p:cNvSpPr/>
          <p:nvPr/>
        </p:nvSpPr>
        <p:spPr>
          <a:xfrm>
            <a:off x="5965434" y="4666962"/>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149895015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251726" y="909000"/>
            <a:ext cx="4650700" cy="4728028"/>
          </a:xfrm>
          <a:prstGeom prst="rect">
            <a:avLst/>
          </a:prstGeom>
        </p:spPr>
      </p:pic>
      <p:sp>
        <p:nvSpPr>
          <p:cNvPr id="4" name="文字方塊 3"/>
          <p:cNvSpPr txBox="1"/>
          <p:nvPr/>
        </p:nvSpPr>
        <p:spPr>
          <a:xfrm>
            <a:off x="214779" y="5795111"/>
            <a:ext cx="4945221" cy="523220"/>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zh-HK" altLang="en-US" sz="1400" dirty="0">
                <a:latin typeface="Arial" panose="020B0604020202090204" pitchFamily="34" charset="0"/>
                <a:cs typeface="Arial" panose="020B0604020202090204" pitchFamily="34" charset="0"/>
              </a:rPr>
              <a:t>The general structure of federated learning on distributed graph data.</a:t>
            </a:r>
          </a:p>
        </p:txBody>
      </p:sp>
      <p:sp>
        <p:nvSpPr>
          <p:cNvPr id="6" name="文字方塊 5"/>
          <p:cNvSpPr txBox="1"/>
          <p:nvPr/>
        </p:nvSpPr>
        <p:spPr>
          <a:xfrm>
            <a:off x="5105605" y="878084"/>
            <a:ext cx="6817349" cy="1154675"/>
          </a:xfrm>
          <a:prstGeom prst="rect">
            <a:avLst/>
          </a:prstGeom>
          <a:noFill/>
        </p:spPr>
        <p:txBody>
          <a:bodyPr wrap="square">
            <a:spAutoFit/>
          </a:bodyPr>
          <a:lstStyle/>
          <a:p>
            <a:pPr algn="just">
              <a:lnSpc>
                <a:spcPct val="150000"/>
              </a:lnSpc>
            </a:pPr>
            <a:r>
              <a:rPr lang="en-US" altLang="zh-HK" sz="1600" b="1" dirty="0">
                <a:latin typeface="Arial" panose="020B0604020202090204" pitchFamily="34" charset="0"/>
                <a:cs typeface="Arial" panose="020B0604020202090204" pitchFamily="34" charset="0"/>
              </a:rPr>
              <a:t>Simple Graph Convolution</a:t>
            </a:r>
          </a:p>
          <a:p>
            <a:pPr algn="just">
              <a:lnSpc>
                <a:spcPct val="150000"/>
              </a:lnSpc>
            </a:pPr>
            <a:r>
              <a:rPr lang="en-US" altLang="zh-HK" sz="1600" dirty="0">
                <a:latin typeface="Arial" panose="020B0604020202090204" pitchFamily="34" charset="0"/>
                <a:cs typeface="Arial" panose="020B0604020202090204" pitchFamily="34" charset="0"/>
              </a:rPr>
              <a:t>Simple Graph Convolution (SGC) removes non-linearities in GCNs. The node embedding update becomes:</a:t>
            </a:r>
          </a:p>
        </p:txBody>
      </p:sp>
      <p:sp>
        <p:nvSpPr>
          <p:cNvPr id="3"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pic>
        <p:nvPicPr>
          <p:cNvPr id="5" name="圖片 4"/>
          <p:cNvPicPr>
            <a:picLocks noChangeAspect="1"/>
          </p:cNvPicPr>
          <p:nvPr/>
        </p:nvPicPr>
        <p:blipFill>
          <a:blip r:embed="rId4"/>
          <a:stretch>
            <a:fillRect/>
          </a:stretch>
        </p:blipFill>
        <p:spPr>
          <a:xfrm>
            <a:off x="7464000" y="2120925"/>
            <a:ext cx="1638300" cy="419100"/>
          </a:xfrm>
          <a:prstGeom prst="rect">
            <a:avLst/>
          </a:prstGeom>
        </p:spPr>
      </p:pic>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29C49-473D-DBA5-D48A-C18A0E75513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018D561-DCE4-61E5-E156-C7A3E3E56A12}"/>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543E9444-FBB2-FF18-064A-98973A3E3420}"/>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E4C3C3E0-BF92-BD36-05FC-CE4A4F8888CE}"/>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2388048B-60B6-1AD5-B2F3-68406B91C1A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33EB8651-5556-1FCE-B4C8-BF304E91EB8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6C166230-AAD5-386F-0DDD-22A38806DBD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130</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801AC98B-F838-F1D3-10C3-3FC514FE078F}"/>
              </a:ext>
            </a:extLst>
          </p:cNvPr>
          <p:cNvSpPr txBox="1"/>
          <p:nvPr/>
        </p:nvSpPr>
        <p:spPr>
          <a:xfrm>
            <a:off x="1848000" y="6073689"/>
            <a:ext cx="3744000" cy="338554"/>
          </a:xfrm>
          <a:prstGeom prst="rect">
            <a:avLst/>
          </a:prstGeom>
          <a:noFill/>
        </p:spPr>
        <p:txBody>
          <a:bodyPr wrap="square">
            <a:spAutoFit/>
          </a:bodyPr>
          <a:lstStyle/>
          <a:p>
            <a:pPr algn="just"/>
            <a:r>
              <a:rPr lang="en-US" altLang="zh-CN" sz="1600" dirty="0">
                <a:solidFill>
                  <a:srgbClr val="000000"/>
                </a:solidFill>
                <a:effectLst/>
                <a:latin typeface="Arial" panose="020B0604020202090204" pitchFamily="34" charset="0"/>
                <a:cs typeface="Arial" panose="020B0604020202090204" pitchFamily="34" charset="0"/>
              </a:rPr>
              <a:t>Fig</a:t>
            </a:r>
            <a:r>
              <a:rPr lang="en-US" altLang="zh-CN" sz="1600" dirty="0">
                <a:solidFill>
                  <a:srgbClr val="000000"/>
                </a:solidFill>
                <a:latin typeface="Arial" panose="020B0604020202090204" pitchFamily="34" charset="0"/>
                <a:cs typeface="Arial" panose="020B0604020202090204" pitchFamily="34" charset="0"/>
              </a:rPr>
              <a:t>:</a:t>
            </a:r>
            <a:r>
              <a:rPr lang="zh-CN" altLang="en-US" sz="1600" dirty="0">
                <a:solidFill>
                  <a:srgbClr val="000000"/>
                </a:solidFill>
                <a:latin typeface="Arial" panose="020B0604020202090204" pitchFamily="34" charset="0"/>
                <a:cs typeface="Arial" panose="020B0604020202090204" pitchFamily="34" charset="0"/>
              </a:rPr>
              <a:t> </a:t>
            </a:r>
            <a:r>
              <a:rPr lang="en-US" altLang="zh-HK" sz="1600" dirty="0">
                <a:solidFill>
                  <a:srgbClr val="000000"/>
                </a:solidFill>
                <a:latin typeface="Arial" panose="020B0604020202090204" pitchFamily="34" charset="0"/>
                <a:cs typeface="Arial" panose="020B0604020202090204" pitchFamily="34" charset="0"/>
              </a:rPr>
              <a:t>The detailed framework of </a:t>
            </a:r>
            <a:r>
              <a:rPr lang="en-US" altLang="zh-HK" sz="1600" dirty="0" err="1">
                <a:solidFill>
                  <a:srgbClr val="000000"/>
                </a:solidFill>
                <a:latin typeface="Arial" panose="020B0604020202090204" pitchFamily="34" charset="0"/>
                <a:cs typeface="Arial" panose="020B0604020202090204" pitchFamily="34" charset="0"/>
              </a:rPr>
              <a:t>FedGL</a:t>
            </a:r>
            <a:r>
              <a:rPr lang="en-US" altLang="zh-HK" sz="1600" dirty="0">
                <a:solidFill>
                  <a:srgbClr val="000000"/>
                </a:solidFill>
                <a:latin typeface="Arial" panose="020B0604020202090204" pitchFamily="34" charset="0"/>
                <a:cs typeface="Arial" panose="020B0604020202090204" pitchFamily="34" charset="0"/>
              </a:rPr>
              <a:t>. </a:t>
            </a:r>
          </a:p>
        </p:txBody>
      </p:sp>
      <p:pic>
        <p:nvPicPr>
          <p:cNvPr id="2" name="圖片 1">
            <a:extLst>
              <a:ext uri="{FF2B5EF4-FFF2-40B4-BE49-F238E27FC236}">
                <a16:creationId xmlns:a16="http://schemas.microsoft.com/office/drawing/2014/main" id="{4F13FA74-742D-A715-6DDC-20FDB498318F}"/>
              </a:ext>
            </a:extLst>
          </p:cNvPr>
          <p:cNvPicPr>
            <a:picLocks noChangeAspect="1"/>
          </p:cNvPicPr>
          <p:nvPr/>
        </p:nvPicPr>
        <p:blipFill>
          <a:blip r:embed="rId3"/>
          <a:stretch>
            <a:fillRect/>
          </a:stretch>
        </p:blipFill>
        <p:spPr>
          <a:xfrm>
            <a:off x="146868" y="1282806"/>
            <a:ext cx="6696000" cy="4795340"/>
          </a:xfrm>
          <a:prstGeom prst="rect">
            <a:avLst/>
          </a:prstGeom>
        </p:spPr>
      </p:pic>
      <p:sp>
        <p:nvSpPr>
          <p:cNvPr id="5" name="文字方塊 4">
            <a:extLst>
              <a:ext uri="{FF2B5EF4-FFF2-40B4-BE49-F238E27FC236}">
                <a16:creationId xmlns:a16="http://schemas.microsoft.com/office/drawing/2014/main" id="{EF41E106-764F-E8C7-49CE-B46C23387508}"/>
              </a:ext>
            </a:extLst>
          </p:cNvPr>
          <p:cNvSpPr txBox="1"/>
          <p:nvPr/>
        </p:nvSpPr>
        <p:spPr>
          <a:xfrm>
            <a:off x="-1" y="740136"/>
            <a:ext cx="6121730"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Federated Graph Learning Framework (FedGL)</a:t>
            </a: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F9B52FAD-321E-C139-6B6D-E93DE1ACCFC0}"/>
                  </a:ext>
                </a:extLst>
              </p:cNvPr>
              <p:cNvSpPr txBox="1"/>
              <p:nvPr/>
            </p:nvSpPr>
            <p:spPr>
              <a:xfrm>
                <a:off x="6842868" y="860958"/>
                <a:ext cx="5097428" cy="1702967"/>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Global Self-Supervision Discovery</a:t>
                </a:r>
              </a:p>
              <a:p>
                <a:pPr algn="just">
                  <a:lnSpc>
                    <a:spcPct val="150000"/>
                  </a:lnSpc>
                </a:pPr>
                <a:r>
                  <a:rPr lang="en-US" altLang="zh-HK" dirty="0">
                    <a:latin typeface="Arial" panose="020B0604020202020204" pitchFamily="34" charset="0"/>
                    <a:cs typeface="Arial" panose="020B0604020202020204" pitchFamily="34" charset="0"/>
                  </a:rPr>
                  <a:t>he server aggregates the prediction results </a:t>
                </a:r>
                <a14:m>
                  <m:oMath xmlns:m="http://schemas.openxmlformats.org/officeDocument/2006/math">
                    <m:r>
                      <m:rPr>
                        <m:lit/>
                      </m:rPr>
                      <a:rPr lang="en-US" altLang="zh-HK" i="1" dirty="0" smtClean="0">
                        <a:latin typeface="Cambria Math" panose="02040503050406030204" pitchFamily="18" charset="0"/>
                        <a:cs typeface="Arial" panose="020B0604020202020204" pitchFamily="34" charset="0"/>
                      </a:rPr>
                      <m:t>(</m:t>
                    </m:r>
                    <m:r>
                      <a:rPr lang="en-US" altLang="zh-HK" i="1" dirty="0">
                        <a:latin typeface="Cambria Math" panose="02040503050406030204" pitchFamily="18" charset="0"/>
                        <a:cs typeface="Arial" panose="020B0604020202020204" pitchFamily="34" charset="0"/>
                      </a:rPr>
                      <m:t> </m:t>
                    </m:r>
                    <m:sSub>
                      <m:sSubPr>
                        <m:ctrlPr>
                          <a:rPr lang="en-US" altLang="zh-HK" i="1" dirty="0" smtClean="0">
                            <a:latin typeface="Cambria Math" panose="02040503050406030204" pitchFamily="18" charset="0"/>
                            <a:cs typeface="Arial" panose="020B0604020202020204" pitchFamily="34" charset="0"/>
                          </a:rPr>
                        </m:ctrlPr>
                      </m:sSubPr>
                      <m:e>
                        <m:r>
                          <a:rPr lang="en-US" altLang="zh-HK" i="1" dirty="0">
                            <a:latin typeface="Cambria Math" panose="02040503050406030204" pitchFamily="18" charset="0"/>
                            <a:cs typeface="Arial" panose="020B0604020202020204" pitchFamily="34" charset="0"/>
                          </a:rPr>
                          <m:t>𝑃</m:t>
                        </m:r>
                      </m:e>
                      <m:sub>
                        <m:r>
                          <a:rPr lang="en-US" altLang="zh-HK" i="1" dirty="0">
                            <a:latin typeface="Cambria Math" panose="02040503050406030204" pitchFamily="18" charset="0"/>
                            <a:cs typeface="Arial" panose="020B0604020202020204" pitchFamily="34" charset="0"/>
                          </a:rPr>
                          <m:t>1</m:t>
                        </m:r>
                      </m:sub>
                    </m:sSub>
                    <m:r>
                      <a:rPr lang="en-US" altLang="zh-HK" i="1" dirty="0">
                        <a:latin typeface="Cambria Math" panose="02040503050406030204" pitchFamily="18" charset="0"/>
                        <a:cs typeface="Arial" panose="020B0604020202020204" pitchFamily="34" charset="0"/>
                      </a:rPr>
                      <m:t>, </m:t>
                    </m:r>
                    <m:sSub>
                      <m:sSubPr>
                        <m:ctrlPr>
                          <a:rPr lang="en-US" altLang="zh-HK" i="1" dirty="0">
                            <a:latin typeface="Cambria Math" panose="02040503050406030204" pitchFamily="18" charset="0"/>
                            <a:cs typeface="Arial" panose="020B0604020202020204" pitchFamily="34" charset="0"/>
                          </a:rPr>
                        </m:ctrlPr>
                      </m:sSubPr>
                      <m:e>
                        <m:r>
                          <a:rPr lang="en-US" altLang="zh-HK" i="1" dirty="0">
                            <a:latin typeface="Cambria Math" panose="02040503050406030204" pitchFamily="18" charset="0"/>
                            <a:cs typeface="Arial" panose="020B0604020202020204" pitchFamily="34" charset="0"/>
                          </a:rPr>
                          <m:t>𝑃</m:t>
                        </m:r>
                      </m:e>
                      <m:sub>
                        <m:r>
                          <a:rPr lang="en-US" altLang="zh-HK" i="1" dirty="0">
                            <a:latin typeface="Cambria Math" panose="02040503050406030204" pitchFamily="18" charset="0"/>
                            <a:cs typeface="Arial" panose="020B0604020202020204" pitchFamily="34" charset="0"/>
                          </a:rPr>
                          <m:t>2</m:t>
                        </m:r>
                      </m:sub>
                    </m:sSub>
                    <m:r>
                      <a:rPr lang="en-US" altLang="zh-HK" i="1" dirty="0">
                        <a:latin typeface="Cambria Math" panose="02040503050406030204" pitchFamily="18" charset="0"/>
                        <a:cs typeface="Arial" panose="020B0604020202020204" pitchFamily="34" charset="0"/>
                      </a:rPr>
                      <m:t>, …, </m:t>
                    </m:r>
                    <m:sSub>
                      <m:sSubPr>
                        <m:ctrlPr>
                          <a:rPr lang="en-US" altLang="zh-HK" i="1" dirty="0">
                            <a:latin typeface="Cambria Math" panose="02040503050406030204" pitchFamily="18" charset="0"/>
                            <a:cs typeface="Arial" panose="020B0604020202020204" pitchFamily="34" charset="0"/>
                          </a:rPr>
                        </m:ctrlPr>
                      </m:sSubPr>
                      <m:e>
                        <m:r>
                          <a:rPr lang="en-US" altLang="zh-HK" i="1" dirty="0">
                            <a:latin typeface="Cambria Math" panose="02040503050406030204" pitchFamily="18" charset="0"/>
                            <a:cs typeface="Arial" panose="020B0604020202020204" pitchFamily="34" charset="0"/>
                          </a:rPr>
                          <m:t>𝑃</m:t>
                        </m:r>
                      </m:e>
                      <m:sub>
                        <m:r>
                          <a:rPr lang="en-US" altLang="zh-HK" i="1" dirty="0">
                            <a:latin typeface="Cambria Math" panose="02040503050406030204" pitchFamily="18" charset="0"/>
                            <a:cs typeface="Arial" panose="020B0604020202020204" pitchFamily="34" charset="0"/>
                          </a:rPr>
                          <m:t>𝐾</m:t>
                        </m:r>
                      </m:sub>
                    </m:sSub>
                    <m:r>
                      <m:rPr>
                        <m:lit/>
                      </m:rPr>
                      <a:rPr lang="en-US" altLang="zh-HK" i="1" dirty="0">
                        <a:latin typeface="Cambria Math" panose="02040503050406030204" pitchFamily="18" charset="0"/>
                        <a:cs typeface="Arial" panose="020B0604020202020204" pitchFamily="34" charset="0"/>
                      </a:rPr>
                      <m:t>)</m:t>
                    </m:r>
                    <m:r>
                      <a:rPr lang="en-US" altLang="zh-HK" i="1" dirty="0">
                        <a:latin typeface="Cambria Math" panose="02040503050406030204" pitchFamily="18" charset="0"/>
                        <a:cs typeface="Arial" panose="020B0604020202020204" pitchFamily="34" charset="0"/>
                      </a:rPr>
                      <m:t> </m:t>
                    </m:r>
                  </m:oMath>
                </a14:m>
                <a:r>
                  <a:rPr lang="en-US" altLang="zh-HK" dirty="0">
                    <a:latin typeface="Arial" panose="020B0604020202020204" pitchFamily="34" charset="0"/>
                    <a:cs typeface="Arial" panose="020B0604020202020204" pitchFamily="34" charset="0"/>
                  </a:rPr>
                  <a:t>to obtain the global prediction result</a:t>
                </a:r>
                <a:r>
                  <a:rPr lang="zh-CN" altLang="en-US" dirty="0">
                    <a:latin typeface="Arial" panose="020B0604020202020204" pitchFamily="34" charset="0"/>
                    <a:cs typeface="Arial" panose="020B0604020202020204" pitchFamily="34" charset="0"/>
                  </a:rPr>
                  <a:t> </a:t>
                </a:r>
                <a14:m>
                  <m:oMath xmlns:m="http://schemas.openxmlformats.org/officeDocument/2006/math">
                    <m:acc>
                      <m:accPr>
                        <m:chr m:val="̅"/>
                        <m:ctrlPr>
                          <a:rPr lang="zh-CN" altLang="en-US" i="1" smtClean="0">
                            <a:latin typeface="Cambria Math" panose="02040503050406030204" pitchFamily="18" charset="0"/>
                            <a:cs typeface="Arial" panose="020B0604020202020204" pitchFamily="34" charset="0"/>
                          </a:rPr>
                        </m:ctrlPr>
                      </m:accPr>
                      <m:e>
                        <m:r>
                          <a:rPr lang="en-US" altLang="zh-CN" b="0" i="1" smtClean="0">
                            <a:latin typeface="Cambria Math" panose="02040503050406030204" pitchFamily="18" charset="0"/>
                            <a:cs typeface="Arial" panose="020B0604020202020204" pitchFamily="34" charset="0"/>
                          </a:rPr>
                          <m:t>𝑃</m:t>
                        </m:r>
                      </m:e>
                    </m:acc>
                  </m:oMath>
                </a14:m>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mc:Choice>
        <mc:Fallback>
          <p:sp>
            <p:nvSpPr>
              <p:cNvPr id="7" name="文字方塊 6">
                <a:extLst>
                  <a:ext uri="{FF2B5EF4-FFF2-40B4-BE49-F238E27FC236}">
                    <a16:creationId xmlns:a16="http://schemas.microsoft.com/office/drawing/2014/main" id="{F9B52FAD-321E-C139-6B6D-E93DE1ACCFC0}"/>
                  </a:ext>
                </a:extLst>
              </p:cNvPr>
              <p:cNvSpPr txBox="1">
                <a:spLocks noRot="1" noChangeAspect="1" noMove="1" noResize="1" noEditPoints="1" noAdjustHandles="1" noChangeArrowheads="1" noChangeShapeType="1" noTextEdit="1"/>
              </p:cNvSpPr>
              <p:nvPr/>
            </p:nvSpPr>
            <p:spPr>
              <a:xfrm>
                <a:off x="6842868" y="860958"/>
                <a:ext cx="5097428" cy="1702967"/>
              </a:xfrm>
              <a:prstGeom prst="rect">
                <a:avLst/>
              </a:prstGeom>
              <a:blipFill>
                <a:blip r:embed="rId4"/>
                <a:stretch>
                  <a:fillRect l="-1244" r="-1990" b="-4412"/>
                </a:stretch>
              </a:blipFill>
            </p:spPr>
            <p:txBody>
              <a:bodyPr/>
              <a:lstStyle/>
              <a:p>
                <a:r>
                  <a:rPr lang="zh-HK" altLang="en-US">
                    <a:noFill/>
                  </a:rPr>
                  <a:t> </a:t>
                </a:r>
              </a:p>
            </p:txBody>
          </p:sp>
        </mc:Fallback>
      </mc:AlternateContent>
      <p:sp>
        <p:nvSpPr>
          <p:cNvPr id="8" name="矩形 7">
            <a:extLst>
              <a:ext uri="{FF2B5EF4-FFF2-40B4-BE49-F238E27FC236}">
                <a16:creationId xmlns:a16="http://schemas.microsoft.com/office/drawing/2014/main" id="{20CDF50A-9D0E-9603-9735-161750AA6E10}"/>
              </a:ext>
            </a:extLst>
          </p:cNvPr>
          <p:cNvSpPr/>
          <p:nvPr/>
        </p:nvSpPr>
        <p:spPr>
          <a:xfrm>
            <a:off x="2496000" y="4666963"/>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9" name="矩形 8">
            <a:extLst>
              <a:ext uri="{FF2B5EF4-FFF2-40B4-BE49-F238E27FC236}">
                <a16:creationId xmlns:a16="http://schemas.microsoft.com/office/drawing/2014/main" id="{D5E3E0BD-80DF-4739-09E3-E9BB6E6D94C7}"/>
              </a:ext>
            </a:extLst>
          </p:cNvPr>
          <p:cNvSpPr/>
          <p:nvPr/>
        </p:nvSpPr>
        <p:spPr>
          <a:xfrm>
            <a:off x="5965434" y="4666962"/>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pic>
        <p:nvPicPr>
          <p:cNvPr id="3" name="圖片 2">
            <a:extLst>
              <a:ext uri="{FF2B5EF4-FFF2-40B4-BE49-F238E27FC236}">
                <a16:creationId xmlns:a16="http://schemas.microsoft.com/office/drawing/2014/main" id="{499398CB-8127-6E8B-4752-95064B05D0E2}"/>
              </a:ext>
            </a:extLst>
          </p:cNvPr>
          <p:cNvPicPr>
            <a:picLocks noChangeAspect="1"/>
          </p:cNvPicPr>
          <p:nvPr/>
        </p:nvPicPr>
        <p:blipFill>
          <a:blip r:embed="rId5"/>
          <a:stretch>
            <a:fillRect/>
          </a:stretch>
        </p:blipFill>
        <p:spPr>
          <a:xfrm>
            <a:off x="8671582" y="2546479"/>
            <a:ext cx="1440000" cy="840000"/>
          </a:xfrm>
          <a:prstGeom prst="rect">
            <a:avLst/>
          </a:prstGeom>
        </p:spPr>
      </p:pic>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A5DFBCAF-6246-EB57-CFC2-8E7F3CC072F2}"/>
                  </a:ext>
                </a:extLst>
              </p:cNvPr>
              <p:cNvSpPr txBox="1"/>
              <p:nvPr/>
            </p:nvSpPr>
            <p:spPr>
              <a:xfrm>
                <a:off x="6842868" y="3714882"/>
                <a:ext cx="5250232" cy="1466812"/>
              </a:xfrm>
              <a:prstGeom prst="rect">
                <a:avLst/>
              </a:prstGeom>
              <a:noFill/>
            </p:spPr>
            <p:txBody>
              <a:bodyPr wrap="square">
                <a:spAutoFit/>
              </a:bodyPr>
              <a:lstStyle/>
              <a:p>
                <a:pPr algn="just">
                  <a:lnSpc>
                    <a:spcPct val="150000"/>
                  </a:lnSpc>
                </a:pPr>
                <a:r>
                  <a:rPr lang="zh-HK" altLang="en-US" dirty="0">
                    <a:latin typeface="Arial" panose="020B0604020202020204" pitchFamily="34" charset="0"/>
                    <a:cs typeface="Arial" panose="020B0604020202020204" pitchFamily="34" charset="0"/>
                  </a:rPr>
                  <a:t>where </a:t>
                </a:r>
                <a14:m>
                  <m:oMath xmlns:m="http://schemas.openxmlformats.org/officeDocument/2006/math">
                    <m:f>
                      <m:fPr>
                        <m:ctrlPr>
                          <a:rPr lang="en-US" altLang="zh-CN" b="0" i="1" dirty="0" smtClean="0">
                            <a:latin typeface="Cambria Math" panose="02040503050406030204" pitchFamily="18" charset="0"/>
                            <a:cs typeface="Arial" panose="020B0604020202020204" pitchFamily="34" charset="0"/>
                          </a:rPr>
                        </m:ctrlPr>
                      </m:fPr>
                      <m:num>
                        <m:sSub>
                          <m:sSubPr>
                            <m:ctrlPr>
                              <a:rPr lang="en-US" altLang="zh-CN" b="0"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𝑁</m:t>
                            </m:r>
                          </m:e>
                          <m:sub>
                            <m:r>
                              <a:rPr lang="zh-HK" altLang="en-US" i="1" dirty="0" smtClean="0">
                                <a:latin typeface="Cambria Math" panose="02040503050406030204" pitchFamily="18" charset="0"/>
                                <a:cs typeface="Arial" panose="020B0604020202020204" pitchFamily="34" charset="0"/>
                              </a:rPr>
                              <m:t>𝑘</m:t>
                            </m:r>
                          </m:sub>
                        </m:sSub>
                      </m:num>
                      <m:den>
                        <m:r>
                          <a:rPr lang="zh-HK" altLang="en-US" i="1" dirty="0" smtClean="0">
                            <a:latin typeface="Cambria Math" panose="02040503050406030204" pitchFamily="18" charset="0"/>
                            <a:cs typeface="Arial" panose="020B0604020202020204" pitchFamily="34" charset="0"/>
                          </a:rPr>
                          <m:t>𝑀</m:t>
                        </m:r>
                      </m:den>
                    </m:f>
                  </m:oMath>
                </a14:m>
                <a:r>
                  <a:rPr lang="zh-HK" altLang="en-US" dirty="0">
                    <a:latin typeface="Arial" panose="020B0604020202020204" pitchFamily="34" charset="0"/>
                    <a:cs typeface="Arial" panose="020B0604020202020204" pitchFamily="34" charset="0"/>
                  </a:rPr>
                  <a:t> is used as the fusion weight to measure the importance of the prediction results of the client 𝑘.</a:t>
                </a:r>
              </a:p>
            </p:txBody>
          </p:sp>
        </mc:Choice>
        <mc:Fallback>
          <p:sp>
            <p:nvSpPr>
              <p:cNvPr id="10" name="文字方塊 9">
                <a:extLst>
                  <a:ext uri="{FF2B5EF4-FFF2-40B4-BE49-F238E27FC236}">
                    <a16:creationId xmlns:a16="http://schemas.microsoft.com/office/drawing/2014/main" id="{A5DFBCAF-6246-EB57-CFC2-8E7F3CC072F2}"/>
                  </a:ext>
                </a:extLst>
              </p:cNvPr>
              <p:cNvSpPr txBox="1">
                <a:spLocks noRot="1" noChangeAspect="1" noMove="1" noResize="1" noEditPoints="1" noAdjustHandles="1" noChangeArrowheads="1" noChangeShapeType="1" noTextEdit="1"/>
              </p:cNvSpPr>
              <p:nvPr/>
            </p:nvSpPr>
            <p:spPr>
              <a:xfrm>
                <a:off x="6842868" y="3714882"/>
                <a:ext cx="5250232" cy="1466812"/>
              </a:xfrm>
              <a:prstGeom prst="rect">
                <a:avLst/>
              </a:prstGeom>
              <a:blipFill>
                <a:blip r:embed="rId6"/>
                <a:stretch>
                  <a:fillRect l="-1208" r="-966" b="-5983"/>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178799740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AA325-E1DD-929E-DB59-2C928830DA4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EB938C3-7243-093B-1726-A312E459572B}"/>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4ADD1BA9-86AB-DDDF-F1D4-AA42AB48AC7F}"/>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AD64E6B6-AD2A-C33D-EAF6-2C4B22A3478B}"/>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159EC79D-8969-7FE8-21DA-E7BF697765E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DB3D9C7A-75A5-CF8F-D265-DFAA3E1DAE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B3276211-A954-D4B9-2E82-C0F83758255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131</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71A85623-50EB-59B5-B7FE-BDF5EACD82D1}"/>
              </a:ext>
            </a:extLst>
          </p:cNvPr>
          <p:cNvSpPr txBox="1"/>
          <p:nvPr/>
        </p:nvSpPr>
        <p:spPr>
          <a:xfrm>
            <a:off x="1848000" y="6073689"/>
            <a:ext cx="3744000" cy="338554"/>
          </a:xfrm>
          <a:prstGeom prst="rect">
            <a:avLst/>
          </a:prstGeom>
          <a:noFill/>
        </p:spPr>
        <p:txBody>
          <a:bodyPr wrap="square">
            <a:spAutoFit/>
          </a:bodyPr>
          <a:lstStyle/>
          <a:p>
            <a:pPr algn="just"/>
            <a:r>
              <a:rPr lang="en-US" altLang="zh-CN" sz="1600" dirty="0">
                <a:solidFill>
                  <a:srgbClr val="000000"/>
                </a:solidFill>
                <a:effectLst/>
                <a:latin typeface="Arial" panose="020B0604020202090204" pitchFamily="34" charset="0"/>
                <a:cs typeface="Arial" panose="020B0604020202090204" pitchFamily="34" charset="0"/>
              </a:rPr>
              <a:t>Fig</a:t>
            </a:r>
            <a:r>
              <a:rPr lang="en-US" altLang="zh-CN" sz="1600" dirty="0">
                <a:solidFill>
                  <a:srgbClr val="000000"/>
                </a:solidFill>
                <a:latin typeface="Arial" panose="020B0604020202090204" pitchFamily="34" charset="0"/>
                <a:cs typeface="Arial" panose="020B0604020202090204" pitchFamily="34" charset="0"/>
              </a:rPr>
              <a:t>:</a:t>
            </a:r>
            <a:r>
              <a:rPr lang="zh-CN" altLang="en-US" sz="1600" dirty="0">
                <a:solidFill>
                  <a:srgbClr val="000000"/>
                </a:solidFill>
                <a:latin typeface="Arial" panose="020B0604020202090204" pitchFamily="34" charset="0"/>
                <a:cs typeface="Arial" panose="020B0604020202090204" pitchFamily="34" charset="0"/>
              </a:rPr>
              <a:t> </a:t>
            </a:r>
            <a:r>
              <a:rPr lang="en-US" altLang="zh-HK" sz="1600" dirty="0">
                <a:solidFill>
                  <a:srgbClr val="000000"/>
                </a:solidFill>
                <a:latin typeface="Arial" panose="020B0604020202090204" pitchFamily="34" charset="0"/>
                <a:cs typeface="Arial" panose="020B0604020202090204" pitchFamily="34" charset="0"/>
              </a:rPr>
              <a:t>The detailed framework of </a:t>
            </a:r>
            <a:r>
              <a:rPr lang="en-US" altLang="zh-HK" sz="1600" dirty="0" err="1">
                <a:solidFill>
                  <a:srgbClr val="000000"/>
                </a:solidFill>
                <a:latin typeface="Arial" panose="020B0604020202090204" pitchFamily="34" charset="0"/>
                <a:cs typeface="Arial" panose="020B0604020202090204" pitchFamily="34" charset="0"/>
              </a:rPr>
              <a:t>FedGL</a:t>
            </a:r>
            <a:r>
              <a:rPr lang="en-US" altLang="zh-HK" sz="1600" dirty="0">
                <a:solidFill>
                  <a:srgbClr val="000000"/>
                </a:solidFill>
                <a:latin typeface="Arial" panose="020B0604020202090204" pitchFamily="34" charset="0"/>
                <a:cs typeface="Arial" panose="020B0604020202090204" pitchFamily="34" charset="0"/>
              </a:rPr>
              <a:t>. </a:t>
            </a:r>
          </a:p>
        </p:txBody>
      </p:sp>
      <p:pic>
        <p:nvPicPr>
          <p:cNvPr id="2" name="圖片 1">
            <a:extLst>
              <a:ext uri="{FF2B5EF4-FFF2-40B4-BE49-F238E27FC236}">
                <a16:creationId xmlns:a16="http://schemas.microsoft.com/office/drawing/2014/main" id="{C6A661C4-17E7-DC6B-123A-2842AD3D99D1}"/>
              </a:ext>
            </a:extLst>
          </p:cNvPr>
          <p:cNvPicPr>
            <a:picLocks noChangeAspect="1"/>
          </p:cNvPicPr>
          <p:nvPr/>
        </p:nvPicPr>
        <p:blipFill>
          <a:blip r:embed="rId3"/>
          <a:stretch>
            <a:fillRect/>
          </a:stretch>
        </p:blipFill>
        <p:spPr>
          <a:xfrm>
            <a:off x="146868" y="1282806"/>
            <a:ext cx="6696000" cy="4795340"/>
          </a:xfrm>
          <a:prstGeom prst="rect">
            <a:avLst/>
          </a:prstGeom>
        </p:spPr>
      </p:pic>
      <p:sp>
        <p:nvSpPr>
          <p:cNvPr id="5" name="文字方塊 4">
            <a:extLst>
              <a:ext uri="{FF2B5EF4-FFF2-40B4-BE49-F238E27FC236}">
                <a16:creationId xmlns:a16="http://schemas.microsoft.com/office/drawing/2014/main" id="{EE968278-FA58-32C4-2557-091156DCF9D4}"/>
              </a:ext>
            </a:extLst>
          </p:cNvPr>
          <p:cNvSpPr txBox="1"/>
          <p:nvPr/>
        </p:nvSpPr>
        <p:spPr>
          <a:xfrm>
            <a:off x="-1" y="740136"/>
            <a:ext cx="6121730"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Federated Graph Learning Framework (FedGL)</a:t>
            </a: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03095287-A2F3-D4A8-1C11-2723CD7B56E1}"/>
                  </a:ext>
                </a:extLst>
              </p:cNvPr>
              <p:cNvSpPr txBox="1"/>
              <p:nvPr/>
            </p:nvSpPr>
            <p:spPr>
              <a:xfrm>
                <a:off x="6842868" y="860958"/>
                <a:ext cx="5097428" cy="2118465"/>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Global Pseudo Label: </a:t>
                </a:r>
                <a:r>
                  <a:rPr lang="en-US" altLang="zh-HK" dirty="0">
                    <a:latin typeface="Arial" panose="020B0604020202020204" pitchFamily="34" charset="0"/>
                    <a:cs typeface="Arial" panose="020B0604020202020204" pitchFamily="34" charset="0"/>
                  </a:rPr>
                  <a:t>The server selects the highest probability class from the global prediction result  P  for each node as a pseudo label, forming a global pseudo label </a:t>
                </a:r>
                <a:r>
                  <a:rPr lang="en-US" altLang="zh-CN" dirty="0">
                    <a:latin typeface="Arial" panose="020B0604020202020204" pitchFamily="34" charset="0"/>
                    <a:cs typeface="Arial" panose="020B0604020202020204" pitchFamily="34" charset="0"/>
                  </a:rPr>
                  <a:t>one-hot</a:t>
                </a:r>
                <a:r>
                  <a:rPr lang="zh-CN" altLang="en-US" dirty="0">
                    <a:latin typeface="Arial" panose="020B0604020202020204" pitchFamily="34" charset="0"/>
                    <a:cs typeface="Arial" panose="020B0604020202020204" pitchFamily="34" charset="0"/>
                  </a:rPr>
                  <a:t> </a:t>
                </a:r>
                <a:r>
                  <a:rPr lang="en-US" altLang="zh-HK" dirty="0">
                    <a:latin typeface="Arial" panose="020B0604020202020204" pitchFamily="34" charset="0"/>
                    <a:cs typeface="Arial" panose="020B0604020202020204" pitchFamily="34" charset="0"/>
                  </a:rPr>
                  <a:t>matrix  </a:t>
                </a:r>
                <a14:m>
                  <m:oMath xmlns:m="http://schemas.openxmlformats.org/officeDocument/2006/math">
                    <m:acc>
                      <m:accPr>
                        <m:chr m:val="̅"/>
                        <m:ctrlPr>
                          <a:rPr lang="en-US" altLang="zh-HK" i="1" dirty="0" smtClean="0">
                            <a:latin typeface="Cambria Math" panose="02040503050406030204" pitchFamily="18" charset="0"/>
                            <a:cs typeface="Arial" panose="020B0604020202020204" pitchFamily="34" charset="0"/>
                          </a:rPr>
                        </m:ctrlPr>
                      </m:accPr>
                      <m:e>
                        <m:r>
                          <a:rPr lang="en-US" altLang="zh-CN" b="0" i="1" dirty="0" smtClean="0">
                            <a:latin typeface="Cambria Math" panose="02040503050406030204" pitchFamily="18" charset="0"/>
                            <a:cs typeface="Arial" panose="020B0604020202020204" pitchFamily="34" charset="0"/>
                          </a:rPr>
                          <m:t>𝑌</m:t>
                        </m:r>
                      </m:e>
                    </m:acc>
                  </m:oMath>
                </a14:m>
                <a:r>
                  <a:rPr lang="en-US" altLang="zh-CN" dirty="0">
                    <a:latin typeface="Arial" panose="020B0604020202020204" pitchFamily="34" charset="0"/>
                    <a:cs typeface="Arial" panose="020B0604020202020204" pitchFamily="34" charset="0"/>
                  </a:rPr>
                  <a:t>.</a:t>
                </a:r>
              </a:p>
            </p:txBody>
          </p:sp>
        </mc:Choice>
        <mc:Fallback>
          <p:sp>
            <p:nvSpPr>
              <p:cNvPr id="7" name="文字方塊 6">
                <a:extLst>
                  <a:ext uri="{FF2B5EF4-FFF2-40B4-BE49-F238E27FC236}">
                    <a16:creationId xmlns:a16="http://schemas.microsoft.com/office/drawing/2014/main" id="{03095287-A2F3-D4A8-1C11-2723CD7B56E1}"/>
                  </a:ext>
                </a:extLst>
              </p:cNvPr>
              <p:cNvSpPr txBox="1">
                <a:spLocks noRot="1" noChangeAspect="1" noMove="1" noResize="1" noEditPoints="1" noAdjustHandles="1" noChangeArrowheads="1" noChangeShapeType="1" noTextEdit="1"/>
              </p:cNvSpPr>
              <p:nvPr/>
            </p:nvSpPr>
            <p:spPr>
              <a:xfrm>
                <a:off x="6842868" y="860958"/>
                <a:ext cx="5097428" cy="2118465"/>
              </a:xfrm>
              <a:prstGeom prst="rect">
                <a:avLst/>
              </a:prstGeom>
              <a:blipFill>
                <a:blip r:embed="rId4"/>
                <a:stretch>
                  <a:fillRect l="-1244" r="-1990" b="-3571"/>
                </a:stretch>
              </a:blipFill>
            </p:spPr>
            <p:txBody>
              <a:bodyPr/>
              <a:lstStyle/>
              <a:p>
                <a:r>
                  <a:rPr lang="zh-HK" altLang="en-US">
                    <a:noFill/>
                  </a:rPr>
                  <a:t> </a:t>
                </a:r>
              </a:p>
            </p:txBody>
          </p:sp>
        </mc:Fallback>
      </mc:AlternateContent>
      <p:sp>
        <p:nvSpPr>
          <p:cNvPr id="8" name="矩形 7">
            <a:extLst>
              <a:ext uri="{FF2B5EF4-FFF2-40B4-BE49-F238E27FC236}">
                <a16:creationId xmlns:a16="http://schemas.microsoft.com/office/drawing/2014/main" id="{F0B4017C-1918-0572-CEC9-9D1B64CBE6DC}"/>
              </a:ext>
            </a:extLst>
          </p:cNvPr>
          <p:cNvSpPr/>
          <p:nvPr/>
        </p:nvSpPr>
        <p:spPr>
          <a:xfrm>
            <a:off x="2496000" y="4666963"/>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9" name="矩形 8">
            <a:extLst>
              <a:ext uri="{FF2B5EF4-FFF2-40B4-BE49-F238E27FC236}">
                <a16:creationId xmlns:a16="http://schemas.microsoft.com/office/drawing/2014/main" id="{F78C46D0-968F-7DEF-8BC4-FAF3966CC8E2}"/>
              </a:ext>
            </a:extLst>
          </p:cNvPr>
          <p:cNvSpPr/>
          <p:nvPr/>
        </p:nvSpPr>
        <p:spPr>
          <a:xfrm>
            <a:off x="5965434" y="4666962"/>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pic>
        <p:nvPicPr>
          <p:cNvPr id="3" name="圖片 2">
            <a:extLst>
              <a:ext uri="{FF2B5EF4-FFF2-40B4-BE49-F238E27FC236}">
                <a16:creationId xmlns:a16="http://schemas.microsoft.com/office/drawing/2014/main" id="{E050B6F9-7AB6-055B-444B-FE0B1A7C8F87}"/>
              </a:ext>
            </a:extLst>
          </p:cNvPr>
          <p:cNvPicPr>
            <a:picLocks noChangeAspect="1"/>
          </p:cNvPicPr>
          <p:nvPr/>
        </p:nvPicPr>
        <p:blipFill>
          <a:blip r:embed="rId5"/>
          <a:stretch>
            <a:fillRect/>
          </a:stretch>
        </p:blipFill>
        <p:spPr>
          <a:xfrm>
            <a:off x="7320000" y="3079553"/>
            <a:ext cx="3977643" cy="824457"/>
          </a:xfrm>
          <a:prstGeom prst="rect">
            <a:avLst/>
          </a:prstGeom>
        </p:spPr>
      </p:pic>
    </p:spTree>
    <p:extLst>
      <p:ext uri="{BB962C8B-B14F-4D97-AF65-F5344CB8AC3E}">
        <p14:creationId xmlns:p14="http://schemas.microsoft.com/office/powerpoint/2010/main" val="180481182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FEFA3-594F-2738-FD8E-722475CDE13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ADA9E6C-9354-1B28-35A3-D378E04A6220}"/>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AF50E778-F83D-942F-F351-E6A370BBA0E8}"/>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AA9E9960-1004-634B-EDB5-FA48F7725B3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4A0192F3-FD0D-0E83-EF74-EA012A78B84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BF6AE958-4244-32F0-A56C-9A11B6FB156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A6795639-643E-872B-FEF3-24813839F20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132</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65D4E64C-4E4E-EBDF-DBFC-93EC8F065060}"/>
              </a:ext>
            </a:extLst>
          </p:cNvPr>
          <p:cNvSpPr txBox="1"/>
          <p:nvPr/>
        </p:nvSpPr>
        <p:spPr>
          <a:xfrm>
            <a:off x="1848000" y="6073689"/>
            <a:ext cx="3744000" cy="338554"/>
          </a:xfrm>
          <a:prstGeom prst="rect">
            <a:avLst/>
          </a:prstGeom>
          <a:noFill/>
        </p:spPr>
        <p:txBody>
          <a:bodyPr wrap="square">
            <a:spAutoFit/>
          </a:bodyPr>
          <a:lstStyle/>
          <a:p>
            <a:pPr algn="just"/>
            <a:r>
              <a:rPr lang="en-US" altLang="zh-CN" sz="1600" dirty="0">
                <a:solidFill>
                  <a:srgbClr val="000000"/>
                </a:solidFill>
                <a:effectLst/>
                <a:latin typeface="Arial" panose="020B0604020202090204" pitchFamily="34" charset="0"/>
                <a:cs typeface="Arial" panose="020B0604020202090204" pitchFamily="34" charset="0"/>
              </a:rPr>
              <a:t>Fig</a:t>
            </a:r>
            <a:r>
              <a:rPr lang="en-US" altLang="zh-CN" sz="1600" dirty="0">
                <a:solidFill>
                  <a:srgbClr val="000000"/>
                </a:solidFill>
                <a:latin typeface="Arial" panose="020B0604020202090204" pitchFamily="34" charset="0"/>
                <a:cs typeface="Arial" panose="020B0604020202090204" pitchFamily="34" charset="0"/>
              </a:rPr>
              <a:t>:</a:t>
            </a:r>
            <a:r>
              <a:rPr lang="zh-CN" altLang="en-US" sz="1600" dirty="0">
                <a:solidFill>
                  <a:srgbClr val="000000"/>
                </a:solidFill>
                <a:latin typeface="Arial" panose="020B0604020202090204" pitchFamily="34" charset="0"/>
                <a:cs typeface="Arial" panose="020B0604020202090204" pitchFamily="34" charset="0"/>
              </a:rPr>
              <a:t> </a:t>
            </a:r>
            <a:r>
              <a:rPr lang="en-US" altLang="zh-HK" sz="1600" dirty="0">
                <a:solidFill>
                  <a:srgbClr val="000000"/>
                </a:solidFill>
                <a:latin typeface="Arial" panose="020B0604020202090204" pitchFamily="34" charset="0"/>
                <a:cs typeface="Arial" panose="020B0604020202090204" pitchFamily="34" charset="0"/>
              </a:rPr>
              <a:t>The detailed framework of </a:t>
            </a:r>
            <a:r>
              <a:rPr lang="en-US" altLang="zh-HK" sz="1600" dirty="0" err="1">
                <a:solidFill>
                  <a:srgbClr val="000000"/>
                </a:solidFill>
                <a:latin typeface="Arial" panose="020B0604020202090204" pitchFamily="34" charset="0"/>
                <a:cs typeface="Arial" panose="020B0604020202090204" pitchFamily="34" charset="0"/>
              </a:rPr>
              <a:t>FedGL</a:t>
            </a:r>
            <a:r>
              <a:rPr lang="en-US" altLang="zh-HK" sz="1600" dirty="0">
                <a:solidFill>
                  <a:srgbClr val="000000"/>
                </a:solidFill>
                <a:latin typeface="Arial" panose="020B0604020202090204" pitchFamily="34" charset="0"/>
                <a:cs typeface="Arial" panose="020B0604020202090204" pitchFamily="34" charset="0"/>
              </a:rPr>
              <a:t>. </a:t>
            </a:r>
          </a:p>
        </p:txBody>
      </p:sp>
      <p:pic>
        <p:nvPicPr>
          <p:cNvPr id="2" name="圖片 1">
            <a:extLst>
              <a:ext uri="{FF2B5EF4-FFF2-40B4-BE49-F238E27FC236}">
                <a16:creationId xmlns:a16="http://schemas.microsoft.com/office/drawing/2014/main" id="{536FDF30-8F09-669C-8781-BA4B91955D30}"/>
              </a:ext>
            </a:extLst>
          </p:cNvPr>
          <p:cNvPicPr>
            <a:picLocks noChangeAspect="1"/>
          </p:cNvPicPr>
          <p:nvPr/>
        </p:nvPicPr>
        <p:blipFill>
          <a:blip r:embed="rId3"/>
          <a:stretch>
            <a:fillRect/>
          </a:stretch>
        </p:blipFill>
        <p:spPr>
          <a:xfrm>
            <a:off x="146868" y="1282806"/>
            <a:ext cx="6696000" cy="4795340"/>
          </a:xfrm>
          <a:prstGeom prst="rect">
            <a:avLst/>
          </a:prstGeom>
        </p:spPr>
      </p:pic>
      <p:sp>
        <p:nvSpPr>
          <p:cNvPr id="5" name="文字方塊 4">
            <a:extLst>
              <a:ext uri="{FF2B5EF4-FFF2-40B4-BE49-F238E27FC236}">
                <a16:creationId xmlns:a16="http://schemas.microsoft.com/office/drawing/2014/main" id="{7FB251C2-C36E-9FD2-DD9C-D93870B7067C}"/>
              </a:ext>
            </a:extLst>
          </p:cNvPr>
          <p:cNvSpPr txBox="1"/>
          <p:nvPr/>
        </p:nvSpPr>
        <p:spPr>
          <a:xfrm>
            <a:off x="-1" y="740136"/>
            <a:ext cx="6121730"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Federated Graph Learning Framework (FedGL)</a:t>
            </a: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E05BB006-025B-C222-9098-0E425C69FEAB}"/>
                  </a:ext>
                </a:extLst>
              </p:cNvPr>
              <p:cNvSpPr txBox="1"/>
              <p:nvPr/>
            </p:nvSpPr>
            <p:spPr>
              <a:xfrm>
                <a:off x="6842868" y="860958"/>
                <a:ext cx="5097428" cy="1703415"/>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Global Pseudo Graph: </a:t>
                </a:r>
                <a:r>
                  <a:rPr lang="en-US" altLang="zh-HK" dirty="0">
                    <a:latin typeface="Arial" panose="020B0604020202020204" pitchFamily="34" charset="0"/>
                    <a:cs typeface="Arial" panose="020B0604020202020204" pitchFamily="34" charset="0"/>
                  </a:rPr>
                  <a:t>The server aggregates the node embeddings </a:t>
                </a:r>
                <a14:m>
                  <m:oMath xmlns:m="http://schemas.openxmlformats.org/officeDocument/2006/math">
                    <m:r>
                      <m:rPr>
                        <m:lit/>
                      </m:rPr>
                      <a:rPr lang="en-US" altLang="zh-HK" i="1" dirty="0" smtClean="0">
                        <a:latin typeface="Cambria Math" panose="02040503050406030204" pitchFamily="18" charset="0"/>
                        <a:cs typeface="Arial" panose="020B0604020202020204" pitchFamily="34" charset="0"/>
                      </a:rPr>
                      <m:t>(</m:t>
                    </m:r>
                    <m:r>
                      <a:rPr lang="en-US" altLang="zh-HK" i="1" dirty="0" smtClean="0">
                        <a:latin typeface="Cambria Math" panose="02040503050406030204" pitchFamily="18" charset="0"/>
                        <a:cs typeface="Arial" panose="020B0604020202020204" pitchFamily="34" charset="0"/>
                      </a:rPr>
                      <m:t> </m:t>
                    </m:r>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𝐻</m:t>
                        </m:r>
                      </m:e>
                      <m:sub>
                        <m:r>
                          <a:rPr lang="en-US" altLang="zh-HK" i="1" dirty="0" smtClean="0">
                            <a:latin typeface="Cambria Math" panose="02040503050406030204" pitchFamily="18" charset="0"/>
                            <a:cs typeface="Arial" panose="020B0604020202020204" pitchFamily="34" charset="0"/>
                          </a:rPr>
                          <m:t>1</m:t>
                        </m:r>
                      </m:sub>
                    </m:sSub>
                    <m:r>
                      <a:rPr lang="en-US" altLang="zh-HK" i="1" dirty="0" smtClean="0">
                        <a:latin typeface="Cambria Math" panose="02040503050406030204" pitchFamily="18" charset="0"/>
                        <a:cs typeface="Arial" panose="020B0604020202020204" pitchFamily="34" charset="0"/>
                      </a:rPr>
                      <m:t>, </m:t>
                    </m:r>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𝐻</m:t>
                        </m:r>
                      </m:e>
                      <m:sub>
                        <m:r>
                          <a:rPr lang="en-US" altLang="zh-HK" i="1" dirty="0" smtClean="0">
                            <a:latin typeface="Cambria Math" panose="02040503050406030204" pitchFamily="18" charset="0"/>
                            <a:cs typeface="Arial" panose="020B0604020202020204" pitchFamily="34" charset="0"/>
                          </a:rPr>
                          <m:t>2</m:t>
                        </m:r>
                      </m:sub>
                    </m:sSub>
                    <m:r>
                      <a:rPr lang="en-US" altLang="zh-HK" i="1" dirty="0" smtClean="0">
                        <a:latin typeface="Cambria Math" panose="02040503050406030204" pitchFamily="18" charset="0"/>
                        <a:cs typeface="Arial" panose="020B0604020202020204" pitchFamily="34" charset="0"/>
                      </a:rPr>
                      <m:t>, …, </m:t>
                    </m:r>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𝐻</m:t>
                        </m:r>
                      </m:e>
                      <m:sub>
                        <m:r>
                          <a:rPr lang="en-US" altLang="zh-HK" i="1" dirty="0" smtClean="0">
                            <a:latin typeface="Cambria Math" panose="02040503050406030204" pitchFamily="18" charset="0"/>
                            <a:cs typeface="Arial" panose="020B0604020202020204" pitchFamily="34" charset="0"/>
                          </a:rPr>
                          <m:t>𝐾</m:t>
                        </m:r>
                      </m:sub>
                    </m:sSub>
                    <m:r>
                      <m:rPr>
                        <m:lit/>
                      </m:rPr>
                      <a:rPr lang="en-US" altLang="zh-HK" i="1" dirty="0" smtClean="0">
                        <a:latin typeface="Cambria Math" panose="02040503050406030204" pitchFamily="18" charset="0"/>
                        <a:cs typeface="Arial" panose="020B0604020202020204" pitchFamily="34" charset="0"/>
                      </a:rPr>
                      <m:t>)</m:t>
                    </m:r>
                    <m:r>
                      <a:rPr lang="en-US" altLang="zh-HK" i="1" dirty="0" smtClean="0">
                        <a:latin typeface="Cambria Math" panose="02040503050406030204" pitchFamily="18" charset="0"/>
                        <a:cs typeface="Arial" panose="020B0604020202020204" pitchFamily="34" charset="0"/>
                      </a:rPr>
                      <m:t> </m:t>
                    </m:r>
                  </m:oMath>
                </a14:m>
                <a:r>
                  <a:rPr lang="en-US" altLang="zh-HK" dirty="0">
                    <a:latin typeface="Arial" panose="020B0604020202020204" pitchFamily="34" charset="0"/>
                    <a:cs typeface="Arial" panose="020B0604020202020204" pitchFamily="34" charset="0"/>
                  </a:rPr>
                  <a:t>and reconstructs the full adjacency matrix, obtaining the global pseudo graph  </a:t>
                </a:r>
                <a14:m>
                  <m:oMath xmlns:m="http://schemas.openxmlformats.org/officeDocument/2006/math">
                    <m:acc>
                      <m:accPr>
                        <m:chr m:val="̅"/>
                        <m:ctrlPr>
                          <a:rPr lang="en-US" altLang="zh-HK" i="1" dirty="0" smtClean="0">
                            <a:latin typeface="Cambria Math" panose="02040503050406030204" pitchFamily="18" charset="0"/>
                            <a:cs typeface="Arial" panose="020B0604020202020204" pitchFamily="34" charset="0"/>
                          </a:rPr>
                        </m:ctrlPr>
                      </m:accPr>
                      <m:e>
                        <m:r>
                          <a:rPr lang="en-US" altLang="zh-CN" b="0" i="1" dirty="0" smtClean="0">
                            <a:latin typeface="Cambria Math" panose="02040503050406030204" pitchFamily="18" charset="0"/>
                            <a:cs typeface="Arial" panose="020B0604020202020204" pitchFamily="34" charset="0"/>
                          </a:rPr>
                          <m:t>𝐴</m:t>
                        </m:r>
                      </m:e>
                    </m:acc>
                  </m:oMath>
                </a14:m>
                <a:r>
                  <a:rPr lang="en-US" altLang="zh-HK" dirty="0">
                    <a:latin typeface="Arial" panose="020B0604020202020204" pitchFamily="34" charset="0"/>
                    <a:cs typeface="Arial" panose="020B0604020202020204" pitchFamily="34" charset="0"/>
                  </a:rPr>
                  <a:t>.</a:t>
                </a:r>
                <a:endParaRPr lang="zh-HK" altLang="en-US" dirty="0">
                  <a:latin typeface="Arial" panose="020B0604020202020204" pitchFamily="34" charset="0"/>
                  <a:cs typeface="Arial" panose="020B0604020202020204" pitchFamily="34" charset="0"/>
                </a:endParaRPr>
              </a:p>
            </p:txBody>
          </p:sp>
        </mc:Choice>
        <mc:Fallback>
          <p:sp>
            <p:nvSpPr>
              <p:cNvPr id="7" name="文字方塊 6">
                <a:extLst>
                  <a:ext uri="{FF2B5EF4-FFF2-40B4-BE49-F238E27FC236}">
                    <a16:creationId xmlns:a16="http://schemas.microsoft.com/office/drawing/2014/main" id="{E05BB006-025B-C222-9098-0E425C69FEAB}"/>
                  </a:ext>
                </a:extLst>
              </p:cNvPr>
              <p:cNvSpPr txBox="1">
                <a:spLocks noRot="1" noChangeAspect="1" noMove="1" noResize="1" noEditPoints="1" noAdjustHandles="1" noChangeArrowheads="1" noChangeShapeType="1" noTextEdit="1"/>
              </p:cNvSpPr>
              <p:nvPr/>
            </p:nvSpPr>
            <p:spPr>
              <a:xfrm>
                <a:off x="6842868" y="860958"/>
                <a:ext cx="5097428" cy="1703415"/>
              </a:xfrm>
              <a:prstGeom prst="rect">
                <a:avLst/>
              </a:prstGeom>
              <a:blipFill>
                <a:blip r:embed="rId4"/>
                <a:stretch>
                  <a:fillRect l="-1244" r="-1990" b="-4412"/>
                </a:stretch>
              </a:blipFill>
            </p:spPr>
            <p:txBody>
              <a:bodyPr/>
              <a:lstStyle/>
              <a:p>
                <a:r>
                  <a:rPr lang="zh-HK" altLang="en-US">
                    <a:noFill/>
                  </a:rPr>
                  <a:t> </a:t>
                </a:r>
              </a:p>
            </p:txBody>
          </p:sp>
        </mc:Fallback>
      </mc:AlternateContent>
      <p:sp>
        <p:nvSpPr>
          <p:cNvPr id="8" name="矩形 7">
            <a:extLst>
              <a:ext uri="{FF2B5EF4-FFF2-40B4-BE49-F238E27FC236}">
                <a16:creationId xmlns:a16="http://schemas.microsoft.com/office/drawing/2014/main" id="{7250C63A-2D95-222F-A97F-DCBBC965A267}"/>
              </a:ext>
            </a:extLst>
          </p:cNvPr>
          <p:cNvSpPr/>
          <p:nvPr/>
        </p:nvSpPr>
        <p:spPr>
          <a:xfrm>
            <a:off x="2496000" y="4666963"/>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9" name="矩形 8">
            <a:extLst>
              <a:ext uri="{FF2B5EF4-FFF2-40B4-BE49-F238E27FC236}">
                <a16:creationId xmlns:a16="http://schemas.microsoft.com/office/drawing/2014/main" id="{1824ED3C-F54B-FBD1-BA60-63A975372997}"/>
              </a:ext>
            </a:extLst>
          </p:cNvPr>
          <p:cNvSpPr/>
          <p:nvPr/>
        </p:nvSpPr>
        <p:spPr>
          <a:xfrm>
            <a:off x="5965434" y="4666962"/>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pic>
        <p:nvPicPr>
          <p:cNvPr id="3" name="圖片 2">
            <a:extLst>
              <a:ext uri="{FF2B5EF4-FFF2-40B4-BE49-F238E27FC236}">
                <a16:creationId xmlns:a16="http://schemas.microsoft.com/office/drawing/2014/main" id="{05FB0016-3940-A795-4CF4-421D74450A51}"/>
              </a:ext>
            </a:extLst>
          </p:cNvPr>
          <p:cNvPicPr>
            <a:picLocks noChangeAspect="1"/>
          </p:cNvPicPr>
          <p:nvPr/>
        </p:nvPicPr>
        <p:blipFill>
          <a:blip r:embed="rId5"/>
          <a:stretch>
            <a:fillRect/>
          </a:stretch>
        </p:blipFill>
        <p:spPr>
          <a:xfrm>
            <a:off x="8544000" y="2678487"/>
            <a:ext cx="1368000" cy="640340"/>
          </a:xfrm>
          <a:prstGeom prst="rect">
            <a:avLst/>
          </a:prstGeom>
        </p:spPr>
      </p:pic>
      <p:sp>
        <p:nvSpPr>
          <p:cNvPr id="10" name="文字方塊 9">
            <a:extLst>
              <a:ext uri="{FF2B5EF4-FFF2-40B4-BE49-F238E27FC236}">
                <a16:creationId xmlns:a16="http://schemas.microsoft.com/office/drawing/2014/main" id="{3163F660-3EA9-DD11-9FDC-AE661EB174AD}"/>
              </a:ext>
            </a:extLst>
          </p:cNvPr>
          <p:cNvSpPr txBox="1"/>
          <p:nvPr/>
        </p:nvSpPr>
        <p:spPr>
          <a:xfrm>
            <a:off x="6842868" y="3301210"/>
            <a:ext cx="3627178" cy="369332"/>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𝜙(𝑥) =max(𝑥, 0).</a:t>
            </a:r>
          </a:p>
        </p:txBody>
      </p:sp>
    </p:spTree>
    <p:extLst>
      <p:ext uri="{BB962C8B-B14F-4D97-AF65-F5344CB8AC3E}">
        <p14:creationId xmlns:p14="http://schemas.microsoft.com/office/powerpoint/2010/main" val="44659077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E77D8-1940-C5CF-55C3-618C870B0BF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9AE9C66-02C8-DACA-F369-E5534CA3CB56}"/>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8C513522-D29B-57A0-8F23-AF107B4ADC44}"/>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C4BAEB8A-2BF2-D1D9-DAC5-509DEC0F6B55}"/>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2A3887C8-CB5F-68C1-4B26-4B5E82556C3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563746CC-D410-B378-0671-A58EF38C9FE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56ED1312-33AA-2709-FA26-4012EA6CAF7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133</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0E898F2C-FD25-069F-A252-422BEE9D8045}"/>
              </a:ext>
            </a:extLst>
          </p:cNvPr>
          <p:cNvSpPr txBox="1"/>
          <p:nvPr/>
        </p:nvSpPr>
        <p:spPr>
          <a:xfrm>
            <a:off x="1848000" y="6073689"/>
            <a:ext cx="3744000" cy="338554"/>
          </a:xfrm>
          <a:prstGeom prst="rect">
            <a:avLst/>
          </a:prstGeom>
          <a:noFill/>
        </p:spPr>
        <p:txBody>
          <a:bodyPr wrap="square">
            <a:spAutoFit/>
          </a:bodyPr>
          <a:lstStyle/>
          <a:p>
            <a:pPr algn="just"/>
            <a:r>
              <a:rPr lang="en-US" altLang="zh-CN" sz="1600" dirty="0">
                <a:solidFill>
                  <a:srgbClr val="000000"/>
                </a:solidFill>
                <a:effectLst/>
                <a:latin typeface="Arial" panose="020B0604020202090204" pitchFamily="34" charset="0"/>
                <a:cs typeface="Arial" panose="020B0604020202090204" pitchFamily="34" charset="0"/>
              </a:rPr>
              <a:t>Fig</a:t>
            </a:r>
            <a:r>
              <a:rPr lang="en-US" altLang="zh-CN" sz="1600" dirty="0">
                <a:solidFill>
                  <a:srgbClr val="000000"/>
                </a:solidFill>
                <a:latin typeface="Arial" panose="020B0604020202090204" pitchFamily="34" charset="0"/>
                <a:cs typeface="Arial" panose="020B0604020202090204" pitchFamily="34" charset="0"/>
              </a:rPr>
              <a:t>:</a:t>
            </a:r>
            <a:r>
              <a:rPr lang="zh-CN" altLang="en-US" sz="1600" dirty="0">
                <a:solidFill>
                  <a:srgbClr val="000000"/>
                </a:solidFill>
                <a:latin typeface="Arial" panose="020B0604020202090204" pitchFamily="34" charset="0"/>
                <a:cs typeface="Arial" panose="020B0604020202090204" pitchFamily="34" charset="0"/>
              </a:rPr>
              <a:t> </a:t>
            </a:r>
            <a:r>
              <a:rPr lang="en-US" altLang="zh-HK" sz="1600" dirty="0">
                <a:solidFill>
                  <a:srgbClr val="000000"/>
                </a:solidFill>
                <a:latin typeface="Arial" panose="020B0604020202090204" pitchFamily="34" charset="0"/>
                <a:cs typeface="Arial" panose="020B0604020202090204" pitchFamily="34" charset="0"/>
              </a:rPr>
              <a:t>The detailed framework of </a:t>
            </a:r>
            <a:r>
              <a:rPr lang="en-US" altLang="zh-HK" sz="1600" dirty="0" err="1">
                <a:solidFill>
                  <a:srgbClr val="000000"/>
                </a:solidFill>
                <a:latin typeface="Arial" panose="020B0604020202090204" pitchFamily="34" charset="0"/>
                <a:cs typeface="Arial" panose="020B0604020202090204" pitchFamily="34" charset="0"/>
              </a:rPr>
              <a:t>FedGL</a:t>
            </a:r>
            <a:r>
              <a:rPr lang="en-US" altLang="zh-HK" sz="1600" dirty="0">
                <a:solidFill>
                  <a:srgbClr val="000000"/>
                </a:solidFill>
                <a:latin typeface="Arial" panose="020B0604020202090204" pitchFamily="34" charset="0"/>
                <a:cs typeface="Arial" panose="020B0604020202090204" pitchFamily="34" charset="0"/>
              </a:rPr>
              <a:t>. </a:t>
            </a:r>
          </a:p>
        </p:txBody>
      </p:sp>
      <p:pic>
        <p:nvPicPr>
          <p:cNvPr id="2" name="圖片 1">
            <a:extLst>
              <a:ext uri="{FF2B5EF4-FFF2-40B4-BE49-F238E27FC236}">
                <a16:creationId xmlns:a16="http://schemas.microsoft.com/office/drawing/2014/main" id="{7338772E-6C48-5FBD-A4C9-79306F91A9DB}"/>
              </a:ext>
            </a:extLst>
          </p:cNvPr>
          <p:cNvPicPr>
            <a:picLocks noChangeAspect="1"/>
          </p:cNvPicPr>
          <p:nvPr/>
        </p:nvPicPr>
        <p:blipFill>
          <a:blip r:embed="rId3"/>
          <a:stretch>
            <a:fillRect/>
          </a:stretch>
        </p:blipFill>
        <p:spPr>
          <a:xfrm>
            <a:off x="146868" y="1282806"/>
            <a:ext cx="6696000" cy="4795340"/>
          </a:xfrm>
          <a:prstGeom prst="rect">
            <a:avLst/>
          </a:prstGeom>
        </p:spPr>
      </p:pic>
      <p:sp>
        <p:nvSpPr>
          <p:cNvPr id="5" name="文字方塊 4">
            <a:extLst>
              <a:ext uri="{FF2B5EF4-FFF2-40B4-BE49-F238E27FC236}">
                <a16:creationId xmlns:a16="http://schemas.microsoft.com/office/drawing/2014/main" id="{15EB5348-A1A2-17B8-937C-50EA1E4CB247}"/>
              </a:ext>
            </a:extLst>
          </p:cNvPr>
          <p:cNvSpPr txBox="1"/>
          <p:nvPr/>
        </p:nvSpPr>
        <p:spPr>
          <a:xfrm>
            <a:off x="-1" y="740136"/>
            <a:ext cx="6121730"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Federated Graph Learning Framework (FedGL)</a:t>
            </a: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36257167-8994-E3CE-FAD6-EA348BD8CA79}"/>
                  </a:ext>
                </a:extLst>
              </p:cNvPr>
              <p:cNvSpPr txBox="1"/>
              <p:nvPr/>
            </p:nvSpPr>
            <p:spPr>
              <a:xfrm>
                <a:off x="6842868" y="860958"/>
                <a:ext cx="5097428" cy="3402535"/>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Global Self-Supervision Utilization:</a:t>
                </a:r>
              </a:p>
              <a:p>
                <a:pPr algn="just">
                  <a:lnSpc>
                    <a:spcPct val="150000"/>
                  </a:lnSpc>
                </a:pPr>
                <a:r>
                  <a:rPr lang="en-US" altLang="zh-HK" dirty="0">
                    <a:latin typeface="Arial" panose="020B0604020202020204" pitchFamily="34" charset="0"/>
                    <a:cs typeface="Arial" panose="020B0604020202020204" pitchFamily="34" charset="0"/>
                  </a:rPr>
                  <a:t>Clients receive the global pseudo labels  </a:t>
                </a:r>
                <a14:m>
                  <m:oMath xmlns:m="http://schemas.openxmlformats.org/officeDocument/2006/math">
                    <m:acc>
                      <m:accPr>
                        <m:chr m:val="̅"/>
                        <m:ctrlPr>
                          <a:rPr lang="en-US" altLang="zh-HK" i="1" dirty="0" smtClean="0">
                            <a:latin typeface="Cambria Math" panose="02040503050406030204" pitchFamily="18" charset="0"/>
                            <a:cs typeface="Arial" panose="020B0604020202020204" pitchFamily="34" charset="0"/>
                          </a:rPr>
                        </m:ctrlPr>
                      </m:accPr>
                      <m:e>
                        <m:r>
                          <a:rPr lang="en-US" altLang="zh-CN" b="0" i="1" dirty="0" smtClean="0">
                            <a:latin typeface="Cambria Math" panose="02040503050406030204" pitchFamily="18" charset="0"/>
                            <a:cs typeface="Arial" panose="020B0604020202020204" pitchFamily="34" charset="0"/>
                          </a:rPr>
                          <m:t>𝑌</m:t>
                        </m:r>
                      </m:e>
                    </m:acc>
                  </m:oMath>
                </a14:m>
                <a:r>
                  <a:rPr lang="en-US" altLang="zh-HK" dirty="0">
                    <a:latin typeface="Arial" panose="020B0604020202020204" pitchFamily="34" charset="0"/>
                    <a:cs typeface="Arial" panose="020B0604020202020204" pitchFamily="34" charset="0"/>
                  </a:rPr>
                  <a:t>  and the global pseudo graph </a:t>
                </a:r>
                <a14:m>
                  <m:oMath xmlns:m="http://schemas.openxmlformats.org/officeDocument/2006/math">
                    <m:acc>
                      <m:accPr>
                        <m:chr m:val="̅"/>
                        <m:ctrlPr>
                          <a:rPr lang="en-US" altLang="zh-HK" i="1" dirty="0" smtClean="0">
                            <a:latin typeface="Cambria Math" panose="02040503050406030204" pitchFamily="18" charset="0"/>
                            <a:cs typeface="Arial" panose="020B0604020202020204" pitchFamily="34" charset="0"/>
                          </a:rPr>
                        </m:ctrlPr>
                      </m:accPr>
                      <m:e>
                        <m:r>
                          <a:rPr lang="en-US" altLang="zh-CN" b="0" i="1" dirty="0" smtClean="0">
                            <a:latin typeface="Cambria Math" panose="02040503050406030204" pitchFamily="18" charset="0"/>
                            <a:cs typeface="Arial" panose="020B0604020202020204" pitchFamily="34" charset="0"/>
                          </a:rPr>
                          <m:t>𝐴</m:t>
                        </m:r>
                      </m:e>
                    </m:acc>
                    <m:r>
                      <a:rPr lang="en-US" altLang="zh-CN" b="0" i="1" dirty="0" smtClean="0">
                        <a:latin typeface="Cambria Math" panose="02040503050406030204" pitchFamily="18" charset="0"/>
                        <a:cs typeface="Arial" panose="020B0604020202020204" pitchFamily="34" charset="0"/>
                      </a:rPr>
                      <m:t> </m:t>
                    </m:r>
                  </m:oMath>
                </a14:m>
                <a:r>
                  <a:rPr lang="zh-CN" altLang="en-US" dirty="0">
                    <a:latin typeface="Arial" panose="020B0604020202020204" pitchFamily="34" charset="0"/>
                    <a:cs typeface="Arial" panose="020B0604020202020204" pitchFamily="34" charset="0"/>
                  </a:rPr>
                  <a:t> </a:t>
                </a:r>
                <a:r>
                  <a:rPr lang="en-US" altLang="zh-HK" dirty="0">
                    <a:latin typeface="Arial" panose="020B0604020202020204" pitchFamily="34" charset="0"/>
                    <a:cs typeface="Arial" panose="020B0604020202020204" pitchFamily="34" charset="0"/>
                  </a:rPr>
                  <a:t>from the server.</a:t>
                </a:r>
              </a:p>
              <a:p>
                <a:pPr algn="just">
                  <a:lnSpc>
                    <a:spcPct val="150000"/>
                  </a:lnSpc>
                </a:pPr>
                <a:r>
                  <a:rPr lang="en-US" altLang="zh-HK" b="1" dirty="0">
                    <a:latin typeface="Arial" panose="020B0604020202020204" pitchFamily="34" charset="0"/>
                    <a:cs typeface="Arial" panose="020B0604020202020204" pitchFamily="34" charset="0"/>
                  </a:rPr>
                  <a:t>Training Enhancement: </a:t>
                </a:r>
                <a:r>
                  <a:rPr lang="en-US" altLang="zh-HK" dirty="0">
                    <a:latin typeface="Arial" panose="020B0604020202020204" pitchFamily="34" charset="0"/>
                    <a:cs typeface="Arial" panose="020B0604020202020204" pitchFamily="34" charset="0"/>
                  </a:rPr>
                  <a:t>The pseudo labels enrich the training set with additional “real” labels, improving the local model’s performance. The pseudo graph complements the incomplete local graph structures.</a:t>
                </a:r>
                <a:endParaRPr lang="zh-HK" altLang="en-US" dirty="0">
                  <a:latin typeface="Arial" panose="020B0604020202020204" pitchFamily="34" charset="0"/>
                  <a:cs typeface="Arial" panose="020B0604020202020204" pitchFamily="34" charset="0"/>
                </a:endParaRPr>
              </a:p>
            </p:txBody>
          </p:sp>
        </mc:Choice>
        <mc:Fallback>
          <p:sp>
            <p:nvSpPr>
              <p:cNvPr id="7" name="文字方塊 6">
                <a:extLst>
                  <a:ext uri="{FF2B5EF4-FFF2-40B4-BE49-F238E27FC236}">
                    <a16:creationId xmlns:a16="http://schemas.microsoft.com/office/drawing/2014/main" id="{36257167-8994-E3CE-FAD6-EA348BD8CA79}"/>
                  </a:ext>
                </a:extLst>
              </p:cNvPr>
              <p:cNvSpPr txBox="1">
                <a:spLocks noRot="1" noChangeAspect="1" noMove="1" noResize="1" noEditPoints="1" noAdjustHandles="1" noChangeArrowheads="1" noChangeShapeType="1" noTextEdit="1"/>
              </p:cNvSpPr>
              <p:nvPr/>
            </p:nvSpPr>
            <p:spPr>
              <a:xfrm>
                <a:off x="6842868" y="860958"/>
                <a:ext cx="5097428" cy="3402535"/>
              </a:xfrm>
              <a:prstGeom prst="rect">
                <a:avLst/>
              </a:prstGeom>
              <a:blipFill>
                <a:blip r:embed="rId4"/>
                <a:stretch>
                  <a:fillRect l="-1244" r="-995" b="-743"/>
                </a:stretch>
              </a:blipFill>
            </p:spPr>
            <p:txBody>
              <a:bodyPr/>
              <a:lstStyle/>
              <a:p>
                <a:r>
                  <a:rPr lang="zh-HK" altLang="en-US">
                    <a:noFill/>
                  </a:rPr>
                  <a:t> </a:t>
                </a:r>
              </a:p>
            </p:txBody>
          </p:sp>
        </mc:Fallback>
      </mc:AlternateContent>
      <p:sp>
        <p:nvSpPr>
          <p:cNvPr id="8" name="矩形 7">
            <a:extLst>
              <a:ext uri="{FF2B5EF4-FFF2-40B4-BE49-F238E27FC236}">
                <a16:creationId xmlns:a16="http://schemas.microsoft.com/office/drawing/2014/main" id="{A5997577-F261-298D-58B2-D85425BD2148}"/>
              </a:ext>
            </a:extLst>
          </p:cNvPr>
          <p:cNvSpPr/>
          <p:nvPr/>
        </p:nvSpPr>
        <p:spPr>
          <a:xfrm>
            <a:off x="2496000" y="4666963"/>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9" name="矩形 8">
            <a:extLst>
              <a:ext uri="{FF2B5EF4-FFF2-40B4-BE49-F238E27FC236}">
                <a16:creationId xmlns:a16="http://schemas.microsoft.com/office/drawing/2014/main" id="{35BB978E-FFD6-0423-A15D-0044B1BD5E9D}"/>
              </a:ext>
            </a:extLst>
          </p:cNvPr>
          <p:cNvSpPr/>
          <p:nvPr/>
        </p:nvSpPr>
        <p:spPr>
          <a:xfrm>
            <a:off x="5965434" y="4666962"/>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B1554A04-C018-0B6D-6935-0233DB4D93D3}"/>
                  </a:ext>
                </a:extLst>
              </p:cNvPr>
              <p:cNvSpPr txBox="1"/>
              <p:nvPr/>
            </p:nvSpPr>
            <p:spPr>
              <a:xfrm>
                <a:off x="6054171" y="6102764"/>
                <a:ext cx="6120000" cy="369332"/>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Fig</a:t>
                </a:r>
                <a:r>
                  <a:rPr lang="en-US" altLang="zh-CN" dirty="0">
                    <a:solidFill>
                      <a:srgbClr val="000000"/>
                    </a:solidFill>
                    <a:latin typeface="Arial" panose="020B0604020202090204" pitchFamily="34" charset="0"/>
                    <a:cs typeface="Arial" panose="020B0604020202090204" pitchFamily="34" charset="0"/>
                  </a:rPr>
                  <a:t>:</a:t>
                </a:r>
                <a:r>
                  <a:rPr lang="zh-CN" altLang="en-US" dirty="0">
                    <a:solidFill>
                      <a:srgbClr val="000000"/>
                    </a:solidFill>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Example</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of</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global</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pseudo</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labe</a:t>
                </a:r>
                <a:r>
                  <a:rPr lang="en-US" altLang="zh-CN" dirty="0">
                    <a:latin typeface="Arial" panose="020B0604020202090204" pitchFamily="34" charset="0"/>
                    <a:cs typeface="Arial" panose="020B0604020202090204" pitchFamily="34" charset="0"/>
                  </a:rPr>
                  <a:t>l</a:t>
                </a:r>
                <a:r>
                  <a:rPr lang="zh-CN" altLang="en-US" dirty="0">
                    <a:latin typeface="Arial" panose="020B0604020202090204" pitchFamily="34" charset="0"/>
                    <a:cs typeface="Arial" panose="020B0604020202090204" pitchFamily="34" charset="0"/>
                  </a:rPr>
                  <a:t> </a:t>
                </a:r>
                <a14:m>
                  <m:oMath xmlns:m="http://schemas.openxmlformats.org/officeDocument/2006/math">
                    <m:acc>
                      <m:accPr>
                        <m:chr m:val="̅"/>
                        <m:ctrlPr>
                          <a:rPr lang="en-US" altLang="zh-HK" i="1" dirty="0" smtClean="0">
                            <a:latin typeface="Cambria Math" panose="02040503050406030204" pitchFamily="18" charset="0"/>
                          </a:rPr>
                        </m:ctrlPr>
                      </m:accPr>
                      <m:e>
                        <m:r>
                          <a:rPr lang="en-US" altLang="zh-CN" b="0" i="1" dirty="0" smtClean="0">
                            <a:latin typeface="Cambria Math" panose="02040503050406030204" pitchFamily="18" charset="0"/>
                          </a:rPr>
                          <m:t>𝑌</m:t>
                        </m:r>
                      </m:e>
                    </m:acc>
                  </m:oMath>
                </a14:m>
                <a:r>
                  <a:rPr lang="en-US" altLang="zh-HK" dirty="0">
                    <a:latin typeface="Arial" panose="020B0604020202090204" pitchFamily="34" charset="0"/>
                    <a:cs typeface="Arial" panose="020B0604020202090204" pitchFamily="34" charset="0"/>
                  </a:rPr>
                  <a:t> projection</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to</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client</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𝑘</a:t>
                </a:r>
              </a:p>
            </p:txBody>
          </p:sp>
        </mc:Choice>
        <mc:Fallback>
          <p:sp>
            <p:nvSpPr>
              <p:cNvPr id="3" name="文字方塊 2">
                <a:extLst>
                  <a:ext uri="{FF2B5EF4-FFF2-40B4-BE49-F238E27FC236}">
                    <a16:creationId xmlns:a16="http://schemas.microsoft.com/office/drawing/2014/main" id="{B1554A04-C018-0B6D-6935-0233DB4D93D3}"/>
                  </a:ext>
                </a:extLst>
              </p:cNvPr>
              <p:cNvSpPr txBox="1">
                <a:spLocks noRot="1" noChangeAspect="1" noMove="1" noResize="1" noEditPoints="1" noAdjustHandles="1" noChangeArrowheads="1" noChangeShapeType="1" noTextEdit="1"/>
              </p:cNvSpPr>
              <p:nvPr/>
            </p:nvSpPr>
            <p:spPr>
              <a:xfrm>
                <a:off x="6054171" y="6102764"/>
                <a:ext cx="6120000" cy="369332"/>
              </a:xfrm>
              <a:prstGeom prst="rect">
                <a:avLst/>
              </a:prstGeom>
              <a:blipFill>
                <a:blip r:embed="rId5"/>
                <a:stretch>
                  <a:fillRect l="-828" t="-10000" r="-621" b="-26667"/>
                </a:stretch>
              </a:blipFill>
            </p:spPr>
            <p:txBody>
              <a:bodyPr/>
              <a:lstStyle/>
              <a:p>
                <a:r>
                  <a:rPr lang="zh-HK" altLang="en-US">
                    <a:noFill/>
                  </a:rPr>
                  <a:t> </a:t>
                </a:r>
              </a:p>
            </p:txBody>
          </p:sp>
        </mc:Fallback>
      </mc:AlternateContent>
      <p:pic>
        <p:nvPicPr>
          <p:cNvPr id="6" name="圖片 5">
            <a:extLst>
              <a:ext uri="{FF2B5EF4-FFF2-40B4-BE49-F238E27FC236}">
                <a16:creationId xmlns:a16="http://schemas.microsoft.com/office/drawing/2014/main" id="{A686C6EC-4B31-1FF5-BCA8-C62BA7505AC3}"/>
              </a:ext>
            </a:extLst>
          </p:cNvPr>
          <p:cNvPicPr>
            <a:picLocks noChangeAspect="1"/>
          </p:cNvPicPr>
          <p:nvPr/>
        </p:nvPicPr>
        <p:blipFill>
          <a:blip r:embed="rId6"/>
          <a:stretch>
            <a:fillRect/>
          </a:stretch>
        </p:blipFill>
        <p:spPr>
          <a:xfrm>
            <a:off x="7279025" y="4465979"/>
            <a:ext cx="4446739" cy="1531063"/>
          </a:xfrm>
          <a:prstGeom prst="rect">
            <a:avLst/>
          </a:prstGeom>
        </p:spPr>
      </p:pic>
    </p:spTree>
    <p:extLst>
      <p:ext uri="{BB962C8B-B14F-4D97-AF65-F5344CB8AC3E}">
        <p14:creationId xmlns:p14="http://schemas.microsoft.com/office/powerpoint/2010/main" val="194974060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D1898-24CD-309F-BE71-7C2993BBA1A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79CF725-E9F5-1928-F725-5FCC0A33E1D8}"/>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00B179C5-A7CD-794D-3500-98BBC0C8F0D1}"/>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6692CA90-52B9-2BB7-72EB-3F162A2CD088}"/>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1F5B5CAD-86D1-523A-DA6B-6BCE1F63297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F48573C6-E102-008B-4054-67917BC166C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7307C1F5-2736-F7AC-D384-2015C8435F3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134</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4B15323C-39F2-1824-F77C-F6F1F33BB1FC}"/>
              </a:ext>
            </a:extLst>
          </p:cNvPr>
          <p:cNvSpPr txBox="1"/>
          <p:nvPr/>
        </p:nvSpPr>
        <p:spPr>
          <a:xfrm>
            <a:off x="1848000" y="6073689"/>
            <a:ext cx="3744000" cy="338554"/>
          </a:xfrm>
          <a:prstGeom prst="rect">
            <a:avLst/>
          </a:prstGeom>
          <a:noFill/>
        </p:spPr>
        <p:txBody>
          <a:bodyPr wrap="square">
            <a:spAutoFit/>
          </a:bodyPr>
          <a:lstStyle/>
          <a:p>
            <a:pPr algn="just"/>
            <a:r>
              <a:rPr lang="en-US" altLang="zh-CN" sz="1600" dirty="0">
                <a:solidFill>
                  <a:srgbClr val="000000"/>
                </a:solidFill>
                <a:effectLst/>
                <a:latin typeface="Arial" panose="020B0604020202090204" pitchFamily="34" charset="0"/>
                <a:cs typeface="Arial" panose="020B0604020202090204" pitchFamily="34" charset="0"/>
              </a:rPr>
              <a:t>Fig</a:t>
            </a:r>
            <a:r>
              <a:rPr lang="en-US" altLang="zh-CN" sz="1600" dirty="0">
                <a:solidFill>
                  <a:srgbClr val="000000"/>
                </a:solidFill>
                <a:latin typeface="Arial" panose="020B0604020202090204" pitchFamily="34" charset="0"/>
                <a:cs typeface="Arial" panose="020B0604020202090204" pitchFamily="34" charset="0"/>
              </a:rPr>
              <a:t>:</a:t>
            </a:r>
            <a:r>
              <a:rPr lang="zh-CN" altLang="en-US" sz="1600" dirty="0">
                <a:solidFill>
                  <a:srgbClr val="000000"/>
                </a:solidFill>
                <a:latin typeface="Arial" panose="020B0604020202090204" pitchFamily="34" charset="0"/>
                <a:cs typeface="Arial" panose="020B0604020202090204" pitchFamily="34" charset="0"/>
              </a:rPr>
              <a:t> </a:t>
            </a:r>
            <a:r>
              <a:rPr lang="en-US" altLang="zh-HK" sz="1600" dirty="0">
                <a:solidFill>
                  <a:srgbClr val="000000"/>
                </a:solidFill>
                <a:latin typeface="Arial" panose="020B0604020202090204" pitchFamily="34" charset="0"/>
                <a:cs typeface="Arial" panose="020B0604020202090204" pitchFamily="34" charset="0"/>
              </a:rPr>
              <a:t>The detailed framework of </a:t>
            </a:r>
            <a:r>
              <a:rPr lang="en-US" altLang="zh-HK" sz="1600" dirty="0" err="1">
                <a:solidFill>
                  <a:srgbClr val="000000"/>
                </a:solidFill>
                <a:latin typeface="Arial" panose="020B0604020202090204" pitchFamily="34" charset="0"/>
                <a:cs typeface="Arial" panose="020B0604020202090204" pitchFamily="34" charset="0"/>
              </a:rPr>
              <a:t>FedGL</a:t>
            </a:r>
            <a:r>
              <a:rPr lang="en-US" altLang="zh-HK" sz="1600" dirty="0">
                <a:solidFill>
                  <a:srgbClr val="000000"/>
                </a:solidFill>
                <a:latin typeface="Arial" panose="020B0604020202090204" pitchFamily="34" charset="0"/>
                <a:cs typeface="Arial" panose="020B0604020202090204" pitchFamily="34" charset="0"/>
              </a:rPr>
              <a:t>. </a:t>
            </a:r>
          </a:p>
        </p:txBody>
      </p:sp>
      <p:pic>
        <p:nvPicPr>
          <p:cNvPr id="2" name="圖片 1">
            <a:extLst>
              <a:ext uri="{FF2B5EF4-FFF2-40B4-BE49-F238E27FC236}">
                <a16:creationId xmlns:a16="http://schemas.microsoft.com/office/drawing/2014/main" id="{8F1700FF-25FE-6EB3-B701-24FBEAF33D34}"/>
              </a:ext>
            </a:extLst>
          </p:cNvPr>
          <p:cNvPicPr>
            <a:picLocks noChangeAspect="1"/>
          </p:cNvPicPr>
          <p:nvPr/>
        </p:nvPicPr>
        <p:blipFill>
          <a:blip r:embed="rId3"/>
          <a:stretch>
            <a:fillRect/>
          </a:stretch>
        </p:blipFill>
        <p:spPr>
          <a:xfrm>
            <a:off x="146868" y="1282806"/>
            <a:ext cx="6696000" cy="4795340"/>
          </a:xfrm>
          <a:prstGeom prst="rect">
            <a:avLst/>
          </a:prstGeom>
        </p:spPr>
      </p:pic>
      <p:sp>
        <p:nvSpPr>
          <p:cNvPr id="5" name="文字方塊 4">
            <a:extLst>
              <a:ext uri="{FF2B5EF4-FFF2-40B4-BE49-F238E27FC236}">
                <a16:creationId xmlns:a16="http://schemas.microsoft.com/office/drawing/2014/main" id="{98CA606F-D0DB-B910-6C62-F3FA592FB741}"/>
              </a:ext>
            </a:extLst>
          </p:cNvPr>
          <p:cNvSpPr txBox="1"/>
          <p:nvPr/>
        </p:nvSpPr>
        <p:spPr>
          <a:xfrm>
            <a:off x="-1" y="740136"/>
            <a:ext cx="6121730"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Federated Graph Learning Framework (FedGL)</a:t>
            </a: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1D4C930D-0705-C430-1E0D-3A673827ADFB}"/>
                  </a:ext>
                </a:extLst>
              </p:cNvPr>
              <p:cNvSpPr txBox="1"/>
              <p:nvPr/>
            </p:nvSpPr>
            <p:spPr>
              <a:xfrm>
                <a:off x="6842868" y="860958"/>
                <a:ext cx="5097428" cy="1702967"/>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Global Self-Supervision Utilization:</a:t>
                </a:r>
              </a:p>
              <a:p>
                <a:pPr algn="just">
                  <a:lnSpc>
                    <a:spcPct val="150000"/>
                  </a:lnSpc>
                </a:pPr>
                <a:r>
                  <a:rPr lang="en-US" altLang="zh-HK" b="1" dirty="0">
                    <a:latin typeface="Arial" panose="020B0604020202020204" pitchFamily="34" charset="0"/>
                    <a:cs typeface="Arial" panose="020B0604020202020204" pitchFamily="34" charset="0"/>
                  </a:rPr>
                  <a:t>Loss Function: </a:t>
                </a:r>
                <a:r>
                  <a:rPr lang="en-US" altLang="zh-HK" dirty="0">
                    <a:latin typeface="Arial" panose="020B0604020202020204" pitchFamily="34" charset="0"/>
                    <a:cs typeface="Arial" panose="020B0604020202020204" pitchFamily="34" charset="0"/>
                  </a:rPr>
                  <a:t>The final loss function for each client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𝑘</m:t>
                    </m:r>
                    <m:r>
                      <a:rPr lang="en-US" altLang="zh-HK" i="1" dirty="0" smtClean="0">
                        <a:latin typeface="Cambria Math" panose="02040503050406030204" pitchFamily="18" charset="0"/>
                        <a:cs typeface="Arial" panose="020B0604020202020204" pitchFamily="34" charset="0"/>
                      </a:rPr>
                      <m:t> </m:t>
                    </m:r>
                  </m:oMath>
                </a14:m>
                <a:r>
                  <a:rPr lang="en-US" altLang="zh-HK" dirty="0">
                    <a:latin typeface="Arial" panose="020B0604020202020204" pitchFamily="34" charset="0"/>
                    <a:cs typeface="Arial" panose="020B0604020202020204" pitchFamily="34" charset="0"/>
                  </a:rPr>
                  <a:t>combines the GCN loss and self-supervised learning (SSL) loss:</a:t>
                </a:r>
                <a:endParaRPr lang="zh-HK" altLang="en-US" dirty="0">
                  <a:latin typeface="Arial" panose="020B0604020202020204" pitchFamily="34" charset="0"/>
                  <a:cs typeface="Arial" panose="020B0604020202020204" pitchFamily="34" charset="0"/>
                </a:endParaRPr>
              </a:p>
            </p:txBody>
          </p:sp>
        </mc:Choice>
        <mc:Fallback>
          <p:sp>
            <p:nvSpPr>
              <p:cNvPr id="7" name="文字方塊 6">
                <a:extLst>
                  <a:ext uri="{FF2B5EF4-FFF2-40B4-BE49-F238E27FC236}">
                    <a16:creationId xmlns:a16="http://schemas.microsoft.com/office/drawing/2014/main" id="{1D4C930D-0705-C430-1E0D-3A673827ADFB}"/>
                  </a:ext>
                </a:extLst>
              </p:cNvPr>
              <p:cNvSpPr txBox="1">
                <a:spLocks noRot="1" noChangeAspect="1" noMove="1" noResize="1" noEditPoints="1" noAdjustHandles="1" noChangeArrowheads="1" noChangeShapeType="1" noTextEdit="1"/>
              </p:cNvSpPr>
              <p:nvPr/>
            </p:nvSpPr>
            <p:spPr>
              <a:xfrm>
                <a:off x="6842868" y="860958"/>
                <a:ext cx="5097428" cy="1702967"/>
              </a:xfrm>
              <a:prstGeom prst="rect">
                <a:avLst/>
              </a:prstGeom>
              <a:blipFill>
                <a:blip r:embed="rId4"/>
                <a:stretch>
                  <a:fillRect l="-1244" r="-995" b="-4412"/>
                </a:stretch>
              </a:blipFill>
            </p:spPr>
            <p:txBody>
              <a:bodyPr/>
              <a:lstStyle/>
              <a:p>
                <a:r>
                  <a:rPr lang="zh-HK" altLang="en-US">
                    <a:noFill/>
                  </a:rPr>
                  <a:t> </a:t>
                </a:r>
              </a:p>
            </p:txBody>
          </p:sp>
        </mc:Fallback>
      </mc:AlternateContent>
      <p:sp>
        <p:nvSpPr>
          <p:cNvPr id="8" name="矩形 7">
            <a:extLst>
              <a:ext uri="{FF2B5EF4-FFF2-40B4-BE49-F238E27FC236}">
                <a16:creationId xmlns:a16="http://schemas.microsoft.com/office/drawing/2014/main" id="{2C120423-129F-2CAE-A4FD-6487D232874F}"/>
              </a:ext>
            </a:extLst>
          </p:cNvPr>
          <p:cNvSpPr/>
          <p:nvPr/>
        </p:nvSpPr>
        <p:spPr>
          <a:xfrm>
            <a:off x="2496000" y="4666963"/>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9" name="矩形 8">
            <a:extLst>
              <a:ext uri="{FF2B5EF4-FFF2-40B4-BE49-F238E27FC236}">
                <a16:creationId xmlns:a16="http://schemas.microsoft.com/office/drawing/2014/main" id="{4FC5AF44-E8B7-1C2B-162E-5172173481A1}"/>
              </a:ext>
            </a:extLst>
          </p:cNvPr>
          <p:cNvSpPr/>
          <p:nvPr/>
        </p:nvSpPr>
        <p:spPr>
          <a:xfrm>
            <a:off x="5965434" y="4666962"/>
            <a:ext cx="648000" cy="418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pic>
        <p:nvPicPr>
          <p:cNvPr id="3" name="圖片 2">
            <a:extLst>
              <a:ext uri="{FF2B5EF4-FFF2-40B4-BE49-F238E27FC236}">
                <a16:creationId xmlns:a16="http://schemas.microsoft.com/office/drawing/2014/main" id="{EC6461F9-822A-8C4D-F6DE-E3148723D139}"/>
              </a:ext>
            </a:extLst>
          </p:cNvPr>
          <p:cNvPicPr>
            <a:picLocks noChangeAspect="1"/>
          </p:cNvPicPr>
          <p:nvPr/>
        </p:nvPicPr>
        <p:blipFill>
          <a:blip r:embed="rId5"/>
          <a:stretch>
            <a:fillRect/>
          </a:stretch>
        </p:blipFill>
        <p:spPr>
          <a:xfrm>
            <a:off x="6979201" y="2654527"/>
            <a:ext cx="4978799" cy="1104452"/>
          </a:xfrm>
          <a:prstGeom prst="rect">
            <a:avLst/>
          </a:prstGeom>
        </p:spPr>
      </p:pic>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1047BAC0-0A5E-0F3A-96DC-807FD4B5CC28}"/>
                  </a:ext>
                </a:extLst>
              </p:cNvPr>
              <p:cNvSpPr txBox="1"/>
              <p:nvPr/>
            </p:nvSpPr>
            <p:spPr>
              <a:xfrm>
                <a:off x="6842868" y="4017404"/>
                <a:ext cx="5250232" cy="1287468"/>
              </a:xfrm>
              <a:prstGeom prst="rect">
                <a:avLst/>
              </a:prstGeom>
              <a:noFill/>
            </p:spPr>
            <p:txBody>
              <a:bodyPr wrap="square">
                <a:spAutoFit/>
              </a:bodyPr>
              <a:lstStyle/>
              <a:p>
                <a:pPr algn="just">
                  <a:lnSpc>
                    <a:spcPct val="150000"/>
                  </a:lnSpc>
                </a:pPr>
                <a:r>
                  <a:rPr lang="zh-HK" altLang="en-US" dirty="0">
                    <a:latin typeface="Arial" panose="020B0604020202020204" pitchFamily="34" charset="0"/>
                    <a:cs typeface="Arial" panose="020B0604020202020204" pitchFamily="34" charset="0"/>
                  </a:rPr>
                  <a:t>where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𝛼</m:t>
                    </m:r>
                    <m:r>
                      <a:rPr lang="zh-HK" altLang="en-US" i="1" dirty="0" smtClean="0">
                        <a:latin typeface="Cambria Math" panose="02040503050406030204" pitchFamily="18" charset="0"/>
                        <a:cs typeface="Arial" panose="020B0604020202020204" pitchFamily="34" charset="0"/>
                      </a:rPr>
                      <m:t> </m:t>
                    </m:r>
                  </m:oMath>
                </a14:m>
                <a:r>
                  <a:rPr lang="zh-HK" altLang="en-US" dirty="0">
                    <a:latin typeface="Arial" panose="020B0604020202020204" pitchFamily="34" charset="0"/>
                    <a:cs typeface="Arial" panose="020B0604020202020204" pitchFamily="34" charset="0"/>
                  </a:rPr>
                  <a:t>controls the contribution of self-supervised learning</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14:m>
                  <m:oMath xmlns:m="http://schemas.openxmlformats.org/officeDocument/2006/math">
                    <m:sSub>
                      <m:sSubPr>
                        <m:ctrlPr>
                          <a:rPr lang="en-US" altLang="zh-CN" i="1" dirty="0" smtClean="0">
                            <a:latin typeface="Cambria Math" panose="02040503050406030204" pitchFamily="18" charset="0"/>
                            <a:cs typeface="Arial" panose="020B0604020202020204" pitchFamily="34" charset="0"/>
                          </a:rPr>
                        </m:ctrlPr>
                      </m:sSubPr>
                      <m:e>
                        <m:r>
                          <a:rPr lang="en-US" altLang="zh-CN" i="1" dirty="0" smtClean="0">
                            <a:latin typeface="Cambria Math" panose="02040503050406030204" pitchFamily="18" charset="0"/>
                            <a:cs typeface="Arial" panose="020B0604020202020204" pitchFamily="34" charset="0"/>
                          </a:rPr>
                          <m:t>𝑉</m:t>
                        </m:r>
                      </m:e>
                      <m:sub>
                        <m:r>
                          <a:rPr lang="en-US" altLang="zh-CN" b="0" i="1" dirty="0" smtClean="0">
                            <a:latin typeface="Cambria Math" panose="02040503050406030204" pitchFamily="18" charset="0"/>
                            <a:cs typeface="Arial" panose="020B0604020202020204" pitchFamily="34" charset="0"/>
                          </a:rPr>
                          <m:t>𝑃𝐿</m:t>
                        </m:r>
                      </m:sub>
                    </m:sSub>
                  </m:oMath>
                </a14:m>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represents the set of nodes with global pseudo labels.</a:t>
                </a:r>
                <a:endParaRPr lang="zh-HK" altLang="en-US" dirty="0">
                  <a:latin typeface="Arial" panose="020B0604020202020204" pitchFamily="34" charset="0"/>
                  <a:cs typeface="Arial" panose="020B0604020202020204" pitchFamily="34" charset="0"/>
                </a:endParaRPr>
              </a:p>
            </p:txBody>
          </p:sp>
        </mc:Choice>
        <mc:Fallback>
          <p:sp>
            <p:nvSpPr>
              <p:cNvPr id="10" name="文字方塊 9">
                <a:extLst>
                  <a:ext uri="{FF2B5EF4-FFF2-40B4-BE49-F238E27FC236}">
                    <a16:creationId xmlns:a16="http://schemas.microsoft.com/office/drawing/2014/main" id="{1047BAC0-0A5E-0F3A-96DC-807FD4B5CC28}"/>
                  </a:ext>
                </a:extLst>
              </p:cNvPr>
              <p:cNvSpPr txBox="1">
                <a:spLocks noRot="1" noChangeAspect="1" noMove="1" noResize="1" noEditPoints="1" noAdjustHandles="1" noChangeArrowheads="1" noChangeShapeType="1" noTextEdit="1"/>
              </p:cNvSpPr>
              <p:nvPr/>
            </p:nvSpPr>
            <p:spPr>
              <a:xfrm>
                <a:off x="6842868" y="4017404"/>
                <a:ext cx="5250232" cy="1287468"/>
              </a:xfrm>
              <a:prstGeom prst="rect">
                <a:avLst/>
              </a:prstGeom>
              <a:blipFill>
                <a:blip r:embed="rId6"/>
                <a:stretch>
                  <a:fillRect l="-1208" r="-2174" b="-6863"/>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294860947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135</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136</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913155" y="3213000"/>
            <a:ext cx="10974836" cy="1480476"/>
          </a:xfrm>
          <a:prstGeom prst="rect">
            <a:avLst/>
          </a:prstGeom>
        </p:spPr>
      </p:pic>
      <p:sp>
        <p:nvSpPr>
          <p:cNvPr id="3" name="文字方塊 2"/>
          <p:cNvSpPr txBox="1"/>
          <p:nvPr/>
        </p:nvSpPr>
        <p:spPr>
          <a:xfrm>
            <a:off x="5160000" y="2648902"/>
            <a:ext cx="3384000" cy="369332"/>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Table</a:t>
            </a:r>
            <a:r>
              <a:rPr lang="en-US" altLang="zh-CN" dirty="0">
                <a:solidFill>
                  <a:srgbClr val="000000"/>
                </a:solidFill>
                <a:latin typeface="Arial" panose="020B0604020202090204" pitchFamily="34" charset="0"/>
                <a:cs typeface="Arial" panose="020B0604020202090204" pitchFamily="34" charset="0"/>
              </a:rPr>
              <a:t>:</a:t>
            </a:r>
            <a:r>
              <a:rPr lang="zh-CN" altLang="en-US"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Statistics</a:t>
            </a:r>
            <a:r>
              <a:rPr lang="zh-CN" altLang="en-US"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of</a:t>
            </a:r>
            <a:r>
              <a:rPr lang="zh-CN" altLang="en-US"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Datasets.</a:t>
            </a:r>
            <a:endParaRPr lang="en-US" altLang="zh-HK" dirty="0">
              <a:latin typeface="Arial" panose="020B0604020202090204" pitchFamily="34" charset="0"/>
              <a:cs typeface="Arial" panose="020B0604020202090204" pitchFamily="34" charset="0"/>
            </a:endParaRP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137</a:t>
            </a:fld>
            <a:endParaRPr lang="zh-HK" altLang="en-US" sz="1600" dirty="0">
              <a:solidFill>
                <a:schemeClr val="bg1"/>
              </a:solidFill>
            </a:endParaRPr>
          </a:p>
        </p:txBody>
      </p:sp>
      <p:sp>
        <p:nvSpPr>
          <p:cNvPr id="3" name="文字方塊 2"/>
          <p:cNvSpPr txBox="1"/>
          <p:nvPr/>
        </p:nvSpPr>
        <p:spPr>
          <a:xfrm>
            <a:off x="3298732" y="2643921"/>
            <a:ext cx="6264000" cy="369332"/>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Table</a:t>
            </a:r>
            <a:r>
              <a:rPr lang="en-US" altLang="zh-CN" dirty="0">
                <a:solidFill>
                  <a:srgbClr val="000000"/>
                </a:solidFill>
                <a:latin typeface="Arial" panose="020B0604020202090204" pitchFamily="34" charset="0"/>
                <a:cs typeface="Arial" panose="020B0604020202090204" pitchFamily="34" charset="0"/>
              </a:rPr>
              <a:t>:</a:t>
            </a:r>
            <a:r>
              <a:rPr lang="zh-CN" altLang="en-US"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Node Classification Accuracy under Fixed Split.</a:t>
            </a:r>
            <a:endParaRPr lang="en-US" altLang="zh-HK" dirty="0">
              <a:latin typeface="Arial" panose="020B0604020202090204" pitchFamily="34" charset="0"/>
              <a:cs typeface="Arial" panose="020B0604020202090204" pitchFamily="34" charset="0"/>
            </a:endParaRPr>
          </a:p>
        </p:txBody>
      </p:sp>
      <p:pic>
        <p:nvPicPr>
          <p:cNvPr id="4" name="圖片 3"/>
          <p:cNvPicPr>
            <a:picLocks noChangeAspect="1"/>
          </p:cNvPicPr>
          <p:nvPr/>
        </p:nvPicPr>
        <p:blipFill>
          <a:blip r:embed="rId3"/>
          <a:stretch>
            <a:fillRect/>
          </a:stretch>
        </p:blipFill>
        <p:spPr>
          <a:xfrm>
            <a:off x="3061267" y="3213000"/>
            <a:ext cx="6501465" cy="1428717"/>
          </a:xfrm>
          <a:prstGeom prst="rect">
            <a:avLst/>
          </a:prstGeom>
        </p:spPr>
      </p:pic>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138</a:t>
            </a:fld>
            <a:endParaRPr lang="zh-HK" altLang="en-US" sz="1600" dirty="0">
              <a:solidFill>
                <a:schemeClr val="bg1"/>
              </a:solidFill>
            </a:endParaRPr>
          </a:p>
        </p:txBody>
      </p:sp>
      <p:sp>
        <p:nvSpPr>
          <p:cNvPr id="3" name="文字方塊 2"/>
          <p:cNvSpPr txBox="1"/>
          <p:nvPr/>
        </p:nvSpPr>
        <p:spPr>
          <a:xfrm>
            <a:off x="3288000" y="1341000"/>
            <a:ext cx="6912000" cy="369332"/>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Table</a:t>
            </a:r>
            <a:r>
              <a:rPr lang="en-US" altLang="zh-CN" dirty="0">
                <a:solidFill>
                  <a:srgbClr val="000000"/>
                </a:solidFill>
                <a:latin typeface="Arial" panose="020B0604020202090204" pitchFamily="34" charset="0"/>
                <a:cs typeface="Arial" panose="020B0604020202090204" pitchFamily="34" charset="0"/>
              </a:rPr>
              <a:t>:</a:t>
            </a:r>
            <a:r>
              <a:rPr lang="zh-CN" altLang="en-US"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Node classification accuracy under random split.</a:t>
            </a:r>
            <a:endParaRPr lang="en-US" altLang="zh-HK" dirty="0">
              <a:latin typeface="Arial" panose="020B0604020202090204" pitchFamily="34" charset="0"/>
              <a:cs typeface="Arial" panose="020B0604020202090204" pitchFamily="34" charset="0"/>
            </a:endParaRPr>
          </a:p>
        </p:txBody>
      </p:sp>
      <p:pic>
        <p:nvPicPr>
          <p:cNvPr id="2" name="圖片 1"/>
          <p:cNvPicPr>
            <a:picLocks noChangeAspect="1"/>
          </p:cNvPicPr>
          <p:nvPr/>
        </p:nvPicPr>
        <p:blipFill>
          <a:blip r:embed="rId3"/>
          <a:stretch>
            <a:fillRect/>
          </a:stretch>
        </p:blipFill>
        <p:spPr>
          <a:xfrm>
            <a:off x="2496000" y="1998975"/>
            <a:ext cx="7633146" cy="3518025"/>
          </a:xfrm>
          <a:prstGeom prst="rect">
            <a:avLst/>
          </a:prstGeom>
        </p:spPr>
      </p:pic>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139</a:t>
            </a:fld>
            <a:endParaRPr lang="zh-HK" altLang="en-US" sz="1600" dirty="0">
              <a:solidFill>
                <a:schemeClr val="bg1"/>
              </a:solidFill>
            </a:endParaRPr>
          </a:p>
        </p:txBody>
      </p:sp>
      <p:sp>
        <p:nvSpPr>
          <p:cNvPr id="3" name="文字方塊 2"/>
          <p:cNvSpPr txBox="1"/>
          <p:nvPr/>
        </p:nvSpPr>
        <p:spPr>
          <a:xfrm>
            <a:off x="2522536" y="6080346"/>
            <a:ext cx="9249812" cy="369332"/>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Fig</a:t>
            </a:r>
            <a:r>
              <a:rPr lang="en-US" altLang="zh-CN" dirty="0">
                <a:solidFill>
                  <a:srgbClr val="000000"/>
                </a:solidFill>
                <a:latin typeface="Arial" panose="020B0604020202090204" pitchFamily="34" charset="0"/>
                <a:cs typeface="Arial" panose="020B0604020202090204" pitchFamily="34" charset="0"/>
              </a:rPr>
              <a:t>:</a:t>
            </a:r>
            <a:r>
              <a:rPr lang="zh-CN" altLang="en-US"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Visualization of node embedding learned by different methods on ACM.</a:t>
            </a:r>
            <a:endParaRPr lang="en-US" altLang="zh-HK" dirty="0">
              <a:latin typeface="Arial" panose="020B0604020202090204" pitchFamily="34" charset="0"/>
              <a:cs typeface="Arial" panose="020B0604020202090204" pitchFamily="34" charset="0"/>
            </a:endParaRPr>
          </a:p>
        </p:txBody>
      </p:sp>
      <p:pic>
        <p:nvPicPr>
          <p:cNvPr id="4" name="圖片 3"/>
          <p:cNvPicPr>
            <a:picLocks noChangeAspect="1"/>
          </p:cNvPicPr>
          <p:nvPr/>
        </p:nvPicPr>
        <p:blipFill>
          <a:blip r:embed="rId3"/>
          <a:stretch>
            <a:fillRect/>
          </a:stretch>
        </p:blipFill>
        <p:spPr>
          <a:xfrm>
            <a:off x="3000000" y="961760"/>
            <a:ext cx="6743338" cy="5012579"/>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251726" y="909000"/>
            <a:ext cx="4650700" cy="4728028"/>
          </a:xfrm>
          <a:prstGeom prst="rect">
            <a:avLst/>
          </a:prstGeom>
        </p:spPr>
      </p:pic>
      <p:sp>
        <p:nvSpPr>
          <p:cNvPr id="4" name="文字方塊 3"/>
          <p:cNvSpPr txBox="1"/>
          <p:nvPr/>
        </p:nvSpPr>
        <p:spPr>
          <a:xfrm>
            <a:off x="214779" y="5795111"/>
            <a:ext cx="4945221" cy="523220"/>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zh-HK" altLang="en-US" sz="1400" dirty="0">
                <a:latin typeface="Arial" panose="020B0604020202090204" pitchFamily="34" charset="0"/>
                <a:cs typeface="Arial" panose="020B0604020202090204" pitchFamily="34" charset="0"/>
              </a:rPr>
              <a:t>The general structure of federated learning on distributed graph data.</a:t>
            </a:r>
          </a:p>
        </p:txBody>
      </p:sp>
      <mc:AlternateContent xmlns:mc="http://schemas.openxmlformats.org/markup-compatibility/2006" xmlns:a14="http://schemas.microsoft.com/office/drawing/2010/main">
        <mc:Choice Requires="a14">
          <p:sp>
            <p:nvSpPr>
              <p:cNvPr id="6" name="文字方塊 5"/>
              <p:cNvSpPr txBox="1"/>
              <p:nvPr/>
            </p:nvSpPr>
            <p:spPr>
              <a:xfrm>
                <a:off x="5105605" y="878084"/>
                <a:ext cx="6817349" cy="1154675"/>
              </a:xfrm>
              <a:prstGeom prst="rect">
                <a:avLst/>
              </a:prstGeom>
              <a:noFill/>
            </p:spPr>
            <p:txBody>
              <a:bodyPr wrap="square">
                <a:spAutoFit/>
              </a:bodyPr>
              <a:lstStyle/>
              <a:p>
                <a:pPr algn="just">
                  <a:lnSpc>
                    <a:spcPct val="150000"/>
                  </a:lnSpc>
                </a:pPr>
                <a:r>
                  <a:rPr lang="en-US" altLang="zh-HK" sz="1600" b="1" dirty="0">
                    <a:latin typeface="Arial" panose="020B0604020202090204" pitchFamily="34" charset="0"/>
                    <a:cs typeface="Arial" panose="020B0604020202090204" pitchFamily="34" charset="0"/>
                  </a:rPr>
                  <a:t>Federated Learning</a:t>
                </a:r>
              </a:p>
              <a:p>
                <a:pPr algn="just">
                  <a:lnSpc>
                    <a:spcPct val="150000"/>
                  </a:lnSpc>
                </a:pPr>
                <a:r>
                  <a:rPr lang="en-US" altLang="zh-HK" sz="1600" dirty="0">
                    <a:latin typeface="Arial" panose="020B0604020202090204" pitchFamily="34" charset="0"/>
                    <a:cs typeface="Arial" panose="020B0604020202090204" pitchFamily="34" charset="0"/>
                  </a:rPr>
                  <a:t>Federated Learning (FL) aims to train a model collaboratively across  </a:t>
                </a:r>
                <a14:m>
                  <m:oMath xmlns:m="http://schemas.openxmlformats.org/officeDocument/2006/math">
                    <m:r>
                      <a:rPr lang="en-US" altLang="zh-HK" sz="1600" i="1" dirty="0" smtClean="0">
                        <a:latin typeface="Cambria Math" panose="02040503050406030204" pitchFamily="18" charset="0"/>
                        <a:cs typeface="Arial" panose="020B0604020202090204" pitchFamily="34" charset="0"/>
                      </a:rPr>
                      <m:t>𝑚</m:t>
                    </m:r>
                  </m:oMath>
                </a14:m>
                <a:r>
                  <a:rPr lang="en-US" altLang="zh-HK" sz="1600" dirty="0">
                    <a:latin typeface="Arial" panose="020B0604020202090204" pitchFamily="34" charset="0"/>
                    <a:cs typeface="Arial" panose="020B0604020202090204" pitchFamily="34" charset="0"/>
                  </a:rPr>
                  <a:t>  parties while preserving privacy. The optimization goal is:</a:t>
                </a:r>
              </a:p>
            </p:txBody>
          </p:sp>
        </mc:Choice>
        <mc:Fallback xmlns="">
          <p:sp>
            <p:nvSpPr>
              <p:cNvPr id="6" name="文字方塊 5"/>
              <p:cNvSpPr txBox="1">
                <a:spLocks noRot="1" noChangeAspect="1" noMove="1" noResize="1" noEditPoints="1" noAdjustHandles="1" noChangeArrowheads="1" noChangeShapeType="1" noTextEdit="1"/>
              </p:cNvSpPr>
              <p:nvPr/>
            </p:nvSpPr>
            <p:spPr>
              <a:xfrm>
                <a:off x="5105605" y="878084"/>
                <a:ext cx="6817349" cy="1154675"/>
              </a:xfrm>
              <a:prstGeom prst="rect">
                <a:avLst/>
              </a:prstGeom>
              <a:blipFill rotWithShape="1">
                <a:blip r:embed="rId4"/>
                <a:stretch>
                  <a:fillRect l="-3" t="-45" r="3" b="-4389"/>
                </a:stretch>
              </a:blipFill>
            </p:spPr>
            <p:txBody>
              <a:bodyPr/>
              <a:lstStyle/>
              <a:p>
                <a:r>
                  <a:rPr lang="zh-TW" altLang="en-US">
                    <a:noFill/>
                  </a:rPr>
                  <a:t> </a:t>
                </a:r>
              </a:p>
            </p:txBody>
          </p:sp>
        </mc:Fallback>
      </mc:AlternateContent>
      <p:sp>
        <p:nvSpPr>
          <p:cNvPr id="3"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pic>
        <p:nvPicPr>
          <p:cNvPr id="7" name="圖片 6"/>
          <p:cNvPicPr>
            <a:picLocks noChangeAspect="1"/>
          </p:cNvPicPr>
          <p:nvPr/>
        </p:nvPicPr>
        <p:blipFill>
          <a:blip r:embed="rId5"/>
          <a:stretch>
            <a:fillRect/>
          </a:stretch>
        </p:blipFill>
        <p:spPr>
          <a:xfrm>
            <a:off x="7176000" y="2066200"/>
            <a:ext cx="2933700" cy="1003300"/>
          </a:xfrm>
          <a:prstGeom prst="rect">
            <a:avLst/>
          </a:prstGeom>
        </p:spPr>
      </p:pic>
      <mc:AlternateContent xmlns:mc="http://schemas.openxmlformats.org/markup-compatibility/2006" xmlns:a14="http://schemas.microsoft.com/office/drawing/2010/main">
        <mc:Choice Requires="a14">
          <p:sp>
            <p:nvSpPr>
              <p:cNvPr id="9" name="文字方塊 8"/>
              <p:cNvSpPr txBox="1"/>
              <p:nvPr/>
            </p:nvSpPr>
            <p:spPr>
              <a:xfrm>
                <a:off x="5232000" y="3343666"/>
                <a:ext cx="6126480" cy="811312"/>
              </a:xfrm>
              <a:prstGeom prst="rect">
                <a:avLst/>
              </a:prstGeom>
              <a:noFill/>
            </p:spPr>
            <p:txBody>
              <a:bodyPr wrap="square">
                <a:spAutoFit/>
              </a:bodyPr>
              <a:lstStyle/>
              <a:p>
                <a:pPr algn="just">
                  <a:lnSpc>
                    <a:spcPct val="150000"/>
                  </a:lnSpc>
                </a:pPr>
                <a:r>
                  <a:rPr lang="zh-HK" altLang="en-US" sz="1600" dirty="0">
                    <a:latin typeface="Arial" panose="020B0604020202090204" pitchFamily="34" charset="0"/>
                    <a:cs typeface="Arial" panose="020B0604020202090204" pitchFamily="34" charset="0"/>
                  </a:rPr>
                  <a:t>where  </a:t>
                </a:r>
                <a14:m>
                  <m:oMath xmlns:m="http://schemas.openxmlformats.org/officeDocument/2006/math">
                    <m:sSub>
                      <m:sSubPr>
                        <m:ctrlPr>
                          <a:rPr lang="zh-HK" altLang="en-US" sz="1600" i="1" dirty="0" smtClean="0">
                            <a:latin typeface="Cambria Math" panose="02040503050406030204" pitchFamily="18" charset="0"/>
                            <a:cs typeface="Arial" panose="020B0604020202090204" pitchFamily="34" charset="0"/>
                          </a:rPr>
                        </m:ctrlPr>
                      </m:sSubPr>
                      <m:e>
                        <m:r>
                          <a:rPr lang="zh-HK" altLang="en-US" sz="1600" i="1" dirty="0" smtClean="0">
                            <a:latin typeface="Cambria Math" panose="02040503050406030204" pitchFamily="18" charset="0"/>
                            <a:cs typeface="Arial" panose="020B0604020202090204" pitchFamily="34" charset="0"/>
                          </a:rPr>
                          <m:t>𝐹</m:t>
                        </m:r>
                      </m:e>
                      <m:sub>
                        <m:r>
                          <a:rPr lang="zh-HK" altLang="en-US" sz="1600" i="1" dirty="0" smtClean="0">
                            <a:latin typeface="Cambria Math" panose="02040503050406030204" pitchFamily="18" charset="0"/>
                            <a:cs typeface="Arial" panose="020B0604020202090204" pitchFamily="34" charset="0"/>
                          </a:rPr>
                          <m:t>𝑖</m:t>
                        </m:r>
                      </m:sub>
                    </m:sSub>
                    <m:d>
                      <m:dPr>
                        <m:ctrlPr>
                          <a:rPr lang="zh-HK" altLang="en-US" sz="1600" i="1" dirty="0">
                            <a:latin typeface="Cambria Math" panose="02040503050406030204" pitchFamily="18" charset="0"/>
                            <a:cs typeface="Arial" panose="020B0604020202090204" pitchFamily="34" charset="0"/>
                          </a:rPr>
                        </m:ctrlPr>
                      </m:dPr>
                      <m:e>
                        <m:r>
                          <a:rPr lang="zh-HK" altLang="en-US" sz="1600" i="1" dirty="0">
                            <a:latin typeface="Cambria Math" panose="02040503050406030204" pitchFamily="18" charset="0"/>
                            <a:cs typeface="Arial" panose="020B0604020202090204" pitchFamily="34" charset="0"/>
                          </a:rPr>
                          <m:t>𝜃</m:t>
                        </m:r>
                      </m:e>
                    </m:d>
                  </m:oMath>
                </a14:m>
                <a:r>
                  <a:rPr lang="zh-HK" altLang="en-US" sz="1600" dirty="0">
                    <a:latin typeface="Arial" panose="020B0604020202090204" pitchFamily="34" charset="0"/>
                    <a:cs typeface="Arial" panose="020B0604020202090204" pitchFamily="34" charset="0"/>
                  </a:rPr>
                  <a:t>is the local loss of party </a:t>
                </a:r>
                <a14:m>
                  <m:oMath xmlns:m="http://schemas.openxmlformats.org/officeDocument/2006/math">
                    <m:r>
                      <a:rPr lang="zh-HK" altLang="en-US" sz="1600" i="1" dirty="0" smtClean="0">
                        <a:latin typeface="Cambria Math" panose="02040503050406030204" pitchFamily="18" charset="0"/>
                        <a:cs typeface="Arial" panose="020B0604020202090204" pitchFamily="34" charset="0"/>
                      </a:rPr>
                      <m:t>𝑖</m:t>
                    </m:r>
                  </m:oMath>
                </a14:m>
                <a:r>
                  <a:rPr lang="zh-HK" altLang="en-US" sz="1600" dirty="0">
                    <a:latin typeface="Arial" panose="020B0604020202090204" pitchFamily="34" charset="0"/>
                    <a:cs typeface="Arial" panose="020B0604020202090204" pitchFamily="34" charset="0"/>
                  </a:rPr>
                  <a:t>. FedAvg is used to aggregate gradients from all parties to update the model.</a:t>
                </a:r>
              </a:p>
            </p:txBody>
          </p:sp>
        </mc:Choice>
        <mc:Fallback xmlns="">
          <p:sp>
            <p:nvSpPr>
              <p:cNvPr id="9" name="文字方塊 8"/>
              <p:cNvSpPr txBox="1">
                <a:spLocks noRot="1" noChangeAspect="1" noMove="1" noResize="1" noEditPoints="1" noAdjustHandles="1" noChangeArrowheads="1" noChangeShapeType="1" noTextEdit="1"/>
              </p:cNvSpPr>
              <p:nvPr/>
            </p:nvSpPr>
            <p:spPr>
              <a:xfrm>
                <a:off x="5232000" y="3343666"/>
                <a:ext cx="6126480" cy="811312"/>
              </a:xfrm>
              <a:prstGeom prst="rect">
                <a:avLst/>
              </a:prstGeom>
              <a:blipFill rotWithShape="1">
                <a:blip r:embed="rId6"/>
                <a:stretch>
                  <a:fillRect l="-4" t="-48" r="4" b="-3501"/>
                </a:stretch>
              </a:blipFill>
            </p:spPr>
            <p:txBody>
              <a:bodyPr/>
              <a:lstStyle/>
              <a:p>
                <a:r>
                  <a:rPr lang="zh-TW" altLang="en-US">
                    <a:noFill/>
                  </a:rPr>
                  <a:t> </a:t>
                </a:r>
              </a:p>
            </p:txBody>
          </p:sp>
        </mc:Fallback>
      </mc:AlternateContent>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140</a:t>
            </a:fld>
            <a:endParaRPr lang="zh-HK" altLang="en-US" sz="1600" dirty="0">
              <a:solidFill>
                <a:schemeClr val="bg1"/>
              </a:solidFill>
            </a:endParaRPr>
          </a:p>
        </p:txBody>
      </p:sp>
      <p:sp>
        <p:nvSpPr>
          <p:cNvPr id="3" name="文字方塊 2"/>
          <p:cNvSpPr txBox="1"/>
          <p:nvPr/>
        </p:nvSpPr>
        <p:spPr>
          <a:xfrm>
            <a:off x="1272000" y="4327322"/>
            <a:ext cx="10044000" cy="646331"/>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Fig</a:t>
            </a:r>
            <a:r>
              <a:rPr lang="en-US" altLang="zh-CN" dirty="0">
                <a:solidFill>
                  <a:srgbClr val="000000"/>
                </a:solidFill>
                <a:latin typeface="Arial" panose="020B0604020202090204" pitchFamily="34" charset="0"/>
                <a:cs typeface="Arial" panose="020B0604020202090204" pitchFamily="34" charset="0"/>
              </a:rPr>
              <a:t>:</a:t>
            </a:r>
            <a:r>
              <a:rPr lang="zh-CN" altLang="en-US"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The number of nodes and the proportion of training labels of each client (C1-C6) on different datasets.</a:t>
            </a:r>
            <a:endParaRPr lang="en-US" altLang="zh-HK" dirty="0">
              <a:latin typeface="Arial" panose="020B0604020202090204" pitchFamily="34" charset="0"/>
              <a:cs typeface="Arial" panose="020B0604020202090204" pitchFamily="34" charset="0"/>
            </a:endParaRPr>
          </a:p>
        </p:txBody>
      </p:sp>
      <p:pic>
        <p:nvPicPr>
          <p:cNvPr id="2" name="圖片 1"/>
          <p:cNvPicPr>
            <a:picLocks noChangeAspect="1"/>
          </p:cNvPicPr>
          <p:nvPr/>
        </p:nvPicPr>
        <p:blipFill>
          <a:blip r:embed="rId3"/>
          <a:stretch>
            <a:fillRect/>
          </a:stretch>
        </p:blipFill>
        <p:spPr>
          <a:xfrm>
            <a:off x="876000" y="2300290"/>
            <a:ext cx="10440000" cy="1798000"/>
          </a:xfrm>
          <a:prstGeom prst="rect">
            <a:avLst/>
          </a:prstGeom>
        </p:spPr>
      </p:pic>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141</a:t>
            </a:fld>
            <a:endParaRPr lang="zh-HK" altLang="en-US" sz="1600" dirty="0">
              <a:solidFill>
                <a:schemeClr val="bg1"/>
              </a:solidFill>
            </a:endParaRPr>
          </a:p>
        </p:txBody>
      </p:sp>
      <p:sp>
        <p:nvSpPr>
          <p:cNvPr id="3" name="文字方塊 2"/>
          <p:cNvSpPr txBox="1"/>
          <p:nvPr/>
        </p:nvSpPr>
        <p:spPr>
          <a:xfrm>
            <a:off x="1920000" y="3003633"/>
            <a:ext cx="9249812" cy="369332"/>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Fig</a:t>
            </a:r>
            <a:r>
              <a:rPr lang="en-US" altLang="zh-CN" dirty="0">
                <a:solidFill>
                  <a:srgbClr val="000000"/>
                </a:solidFill>
                <a:latin typeface="Arial" panose="020B0604020202090204" pitchFamily="34" charset="0"/>
                <a:cs typeface="Arial" panose="020B0604020202090204" pitchFamily="34" charset="0"/>
              </a:rPr>
              <a:t>:</a:t>
            </a:r>
            <a:r>
              <a:rPr lang="zh-CN" altLang="en-US"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The node degree distribution of each client (C1-C6) on different datasets.</a:t>
            </a:r>
            <a:endParaRPr lang="en-US" altLang="zh-HK" dirty="0">
              <a:latin typeface="Arial" panose="020B0604020202090204" pitchFamily="34" charset="0"/>
              <a:cs typeface="Arial" panose="020B0604020202090204" pitchFamily="34" charset="0"/>
            </a:endParaRPr>
          </a:p>
        </p:txBody>
      </p:sp>
      <p:pic>
        <p:nvPicPr>
          <p:cNvPr id="4" name="圖片 3"/>
          <p:cNvPicPr>
            <a:picLocks noChangeAspect="1"/>
          </p:cNvPicPr>
          <p:nvPr/>
        </p:nvPicPr>
        <p:blipFill>
          <a:blip r:embed="rId3"/>
          <a:stretch>
            <a:fillRect/>
          </a:stretch>
        </p:blipFill>
        <p:spPr>
          <a:xfrm>
            <a:off x="1364531" y="1038762"/>
            <a:ext cx="9462938" cy="1863712"/>
          </a:xfrm>
          <a:prstGeom prst="rect">
            <a:avLst/>
          </a:prstGeom>
        </p:spPr>
      </p:pic>
      <p:sp>
        <p:nvSpPr>
          <p:cNvPr id="5" name="文字方塊 4"/>
          <p:cNvSpPr txBox="1"/>
          <p:nvPr/>
        </p:nvSpPr>
        <p:spPr>
          <a:xfrm>
            <a:off x="2064000" y="5713377"/>
            <a:ext cx="9249812" cy="369332"/>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Fig</a:t>
            </a:r>
            <a:r>
              <a:rPr lang="en-US" altLang="zh-CN" dirty="0">
                <a:solidFill>
                  <a:srgbClr val="000000"/>
                </a:solidFill>
                <a:latin typeface="Arial" panose="020B0604020202090204" pitchFamily="34" charset="0"/>
                <a:cs typeface="Arial" panose="020B0604020202090204" pitchFamily="34" charset="0"/>
              </a:rPr>
              <a:t>:</a:t>
            </a:r>
            <a:r>
              <a:rPr lang="zh-CN" altLang="en-US"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The node classification accuracy of each client (C1-C6) on different datasets.</a:t>
            </a:r>
            <a:endParaRPr lang="en-US" altLang="zh-HK" dirty="0">
              <a:latin typeface="Arial" panose="020B0604020202090204" pitchFamily="34" charset="0"/>
              <a:cs typeface="Arial" panose="020B0604020202090204" pitchFamily="34" charset="0"/>
            </a:endParaRPr>
          </a:p>
        </p:txBody>
      </p:sp>
      <p:pic>
        <p:nvPicPr>
          <p:cNvPr id="6" name="圖片 5"/>
          <p:cNvPicPr>
            <a:picLocks noChangeAspect="1"/>
          </p:cNvPicPr>
          <p:nvPr/>
        </p:nvPicPr>
        <p:blipFill>
          <a:blip r:embed="rId4"/>
          <a:stretch>
            <a:fillRect/>
          </a:stretch>
        </p:blipFill>
        <p:spPr>
          <a:xfrm>
            <a:off x="1508909" y="3902120"/>
            <a:ext cx="9318560" cy="1863712"/>
          </a:xfrm>
          <a:prstGeom prst="rect">
            <a:avLst/>
          </a:prstGeom>
        </p:spPr>
      </p:pic>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142</a:t>
            </a:fld>
            <a:endParaRPr lang="zh-HK" altLang="en-US" sz="1600" dirty="0">
              <a:solidFill>
                <a:schemeClr val="bg1"/>
              </a:solidFill>
            </a:endParaRPr>
          </a:p>
        </p:txBody>
      </p:sp>
      <p:sp>
        <p:nvSpPr>
          <p:cNvPr id="3" name="文字方塊 2"/>
          <p:cNvSpPr txBox="1"/>
          <p:nvPr/>
        </p:nvSpPr>
        <p:spPr>
          <a:xfrm>
            <a:off x="2750188" y="764592"/>
            <a:ext cx="9249812" cy="307777"/>
          </a:xfrm>
          <a:prstGeom prst="rect">
            <a:avLst/>
          </a:prstGeom>
          <a:noFill/>
        </p:spPr>
        <p:txBody>
          <a:bodyPr wrap="square">
            <a:spAutoFit/>
          </a:bodyPr>
          <a:lstStyle/>
          <a:p>
            <a:r>
              <a:rPr lang="en-US" altLang="zh-CN" sz="1400" dirty="0">
                <a:solidFill>
                  <a:srgbClr val="000000"/>
                </a:solidFill>
                <a:effectLst/>
                <a:latin typeface="Arial" panose="020B0604020202090204" pitchFamily="34" charset="0"/>
                <a:cs typeface="Arial" panose="020B0604020202090204" pitchFamily="34" charset="0"/>
              </a:rPr>
              <a:t>Table:</a:t>
            </a:r>
            <a:r>
              <a:rPr lang="zh-CN" altLang="en-US" sz="1400" dirty="0">
                <a:solidFill>
                  <a:srgbClr val="000000"/>
                </a:solidFill>
                <a:effectLst/>
                <a:latin typeface="Arial" panose="020B0604020202090204" pitchFamily="34" charset="0"/>
                <a:cs typeface="Arial" panose="020B0604020202090204" pitchFamily="34" charset="0"/>
              </a:rPr>
              <a:t> </a:t>
            </a:r>
            <a:r>
              <a:rPr lang="en-US" altLang="zh-CN" sz="1400" dirty="0">
                <a:solidFill>
                  <a:srgbClr val="000000"/>
                </a:solidFill>
                <a:effectLst/>
                <a:latin typeface="Arial" panose="020B0604020202090204" pitchFamily="34" charset="0"/>
                <a:cs typeface="Arial" panose="020B0604020202090204" pitchFamily="34" charset="0"/>
              </a:rPr>
              <a:t>Node classification accuracy under different client participation ratios per round.</a:t>
            </a:r>
            <a:endParaRPr lang="en-US" altLang="zh-HK" sz="1400" dirty="0">
              <a:latin typeface="Arial" panose="020B0604020202090204" pitchFamily="34" charset="0"/>
              <a:cs typeface="Arial" panose="020B0604020202090204" pitchFamily="34" charset="0"/>
            </a:endParaRPr>
          </a:p>
        </p:txBody>
      </p:sp>
      <p:sp>
        <p:nvSpPr>
          <p:cNvPr id="5" name="文字方塊 4"/>
          <p:cNvSpPr txBox="1"/>
          <p:nvPr/>
        </p:nvSpPr>
        <p:spPr>
          <a:xfrm>
            <a:off x="949985" y="3700355"/>
            <a:ext cx="10677725" cy="523220"/>
          </a:xfrm>
          <a:prstGeom prst="rect">
            <a:avLst/>
          </a:prstGeom>
          <a:noFill/>
        </p:spPr>
        <p:txBody>
          <a:bodyPr wrap="square">
            <a:spAutoFit/>
          </a:bodyPr>
          <a:lstStyle/>
          <a:p>
            <a:r>
              <a:rPr lang="en-US" altLang="zh-CN" sz="1400" dirty="0">
                <a:solidFill>
                  <a:srgbClr val="000000"/>
                </a:solidFill>
                <a:effectLst/>
                <a:latin typeface="Arial" panose="020B0604020202090204" pitchFamily="34" charset="0"/>
                <a:cs typeface="Arial" panose="020B0604020202090204" pitchFamily="34" charset="0"/>
              </a:rPr>
              <a:t>Table</a:t>
            </a:r>
            <a:r>
              <a:rPr lang="en-US" altLang="zh-CN" sz="1400" dirty="0">
                <a:solidFill>
                  <a:srgbClr val="000000"/>
                </a:solidFill>
                <a:latin typeface="Arial" panose="020B0604020202090204" pitchFamily="34" charset="0"/>
                <a:cs typeface="Arial" panose="020B0604020202090204" pitchFamily="34" charset="0"/>
              </a:rPr>
              <a:t>:</a:t>
            </a:r>
            <a:r>
              <a:rPr lang="zh-CN" altLang="en-US" sz="1400" dirty="0">
                <a:solidFill>
                  <a:srgbClr val="000000"/>
                </a:solidFill>
                <a:latin typeface="Arial" panose="020B0604020202090204" pitchFamily="34" charset="0"/>
                <a:cs typeface="Arial" panose="020B0604020202090204" pitchFamily="34" charset="0"/>
              </a:rPr>
              <a:t> </a:t>
            </a:r>
            <a:r>
              <a:rPr lang="en-US" altLang="zh-CN" sz="1400" dirty="0">
                <a:solidFill>
                  <a:srgbClr val="000000"/>
                </a:solidFill>
                <a:latin typeface="Arial" panose="020B0604020202090204" pitchFamily="34" charset="0"/>
                <a:cs typeface="Arial" panose="020B0604020202090204" pitchFamily="34" charset="0"/>
              </a:rPr>
              <a:t>Node classification accuracy under different numbers of clients and data size. D1: [30%,40%,50%], D2: [20%,40%,60%], D3: [50%, 60%,70%, 80%], D4: [20%,40%,50%, 70%, 70%, 90%].</a:t>
            </a:r>
            <a:endParaRPr lang="en-US" altLang="zh-HK" sz="1400" dirty="0">
              <a:latin typeface="Arial" panose="020B0604020202090204" pitchFamily="34" charset="0"/>
              <a:cs typeface="Arial" panose="020B0604020202090204" pitchFamily="34" charset="0"/>
            </a:endParaRPr>
          </a:p>
        </p:txBody>
      </p:sp>
      <p:pic>
        <p:nvPicPr>
          <p:cNvPr id="7" name="圖片 6"/>
          <p:cNvPicPr>
            <a:picLocks noChangeAspect="1"/>
          </p:cNvPicPr>
          <p:nvPr/>
        </p:nvPicPr>
        <p:blipFill>
          <a:blip r:embed="rId3"/>
          <a:srcRect t="1972" b="6938"/>
          <a:stretch>
            <a:fillRect/>
          </a:stretch>
        </p:blipFill>
        <p:spPr>
          <a:xfrm>
            <a:off x="3864000" y="1072369"/>
            <a:ext cx="4464000" cy="2458990"/>
          </a:xfrm>
          <a:prstGeom prst="rect">
            <a:avLst/>
          </a:prstGeom>
        </p:spPr>
      </p:pic>
      <p:pic>
        <p:nvPicPr>
          <p:cNvPr id="8" name="圖片 7"/>
          <p:cNvPicPr>
            <a:picLocks noChangeAspect="1"/>
          </p:cNvPicPr>
          <p:nvPr/>
        </p:nvPicPr>
        <p:blipFill>
          <a:blip r:embed="rId4"/>
          <a:stretch>
            <a:fillRect/>
          </a:stretch>
        </p:blipFill>
        <p:spPr>
          <a:xfrm>
            <a:off x="4045616" y="4253738"/>
            <a:ext cx="4100768" cy="2287227"/>
          </a:xfrm>
          <a:prstGeom prst="rect">
            <a:avLst/>
          </a:prstGeom>
        </p:spPr>
      </p:pic>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143</a:t>
            </a:fld>
            <a:endParaRPr lang="zh-HK" altLang="en-US" sz="1600" dirty="0">
              <a:solidFill>
                <a:schemeClr val="bg1"/>
              </a:solidFill>
            </a:endParaRPr>
          </a:p>
        </p:txBody>
      </p:sp>
      <p:sp>
        <p:nvSpPr>
          <p:cNvPr id="3" name="文字方塊 2"/>
          <p:cNvSpPr txBox="1"/>
          <p:nvPr/>
        </p:nvSpPr>
        <p:spPr>
          <a:xfrm>
            <a:off x="1875344" y="1241834"/>
            <a:ext cx="9249812" cy="369332"/>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Table:</a:t>
            </a:r>
            <a:r>
              <a:rPr lang="zh-CN" altLang="en-US" dirty="0">
                <a:solidFill>
                  <a:srgbClr val="000000"/>
                </a:solidFill>
                <a:effectLst/>
                <a:latin typeface="Arial" panose="020B0604020202090204" pitchFamily="34" charset="0"/>
                <a:cs typeface="Arial" panose="020B0604020202090204" pitchFamily="34" charset="0"/>
              </a:rPr>
              <a:t> </a:t>
            </a:r>
            <a:r>
              <a:rPr lang="en-US" altLang="zh-CN" dirty="0">
                <a:solidFill>
                  <a:srgbClr val="000000"/>
                </a:solidFill>
                <a:effectLst/>
                <a:latin typeface="Arial" panose="020B0604020202090204" pitchFamily="34" charset="0"/>
                <a:cs typeface="Arial" panose="020B0604020202090204" pitchFamily="34" charset="0"/>
              </a:rPr>
              <a:t>Node classification accuracy under different overlapping node ratio between clients.</a:t>
            </a:r>
            <a:endParaRPr lang="en-US" altLang="zh-HK" dirty="0">
              <a:latin typeface="Arial" panose="020B0604020202090204" pitchFamily="34" charset="0"/>
              <a:cs typeface="Arial" panose="020B0604020202090204" pitchFamily="34" charset="0"/>
            </a:endParaRPr>
          </a:p>
        </p:txBody>
      </p:sp>
      <p:pic>
        <p:nvPicPr>
          <p:cNvPr id="2" name="圖片 1"/>
          <p:cNvPicPr>
            <a:picLocks noChangeAspect="1"/>
          </p:cNvPicPr>
          <p:nvPr/>
        </p:nvPicPr>
        <p:blipFill>
          <a:blip r:embed="rId3"/>
          <a:stretch>
            <a:fillRect/>
          </a:stretch>
        </p:blipFill>
        <p:spPr>
          <a:xfrm>
            <a:off x="1632000" y="1992021"/>
            <a:ext cx="9635364" cy="4180323"/>
          </a:xfrm>
          <a:prstGeom prst="rect">
            <a:avLst/>
          </a:prstGeom>
        </p:spPr>
      </p:pic>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144</a:t>
            </a:fld>
            <a:endParaRPr lang="zh-HK" altLang="en-US" sz="1600" dirty="0">
              <a:solidFill>
                <a:schemeClr val="bg1"/>
              </a:solidFill>
            </a:endParaRPr>
          </a:p>
        </p:txBody>
      </p:sp>
      <mc:AlternateContent xmlns:mc="http://schemas.openxmlformats.org/markup-compatibility/2006" xmlns:a14="http://schemas.microsoft.com/office/drawing/2010/main">
        <mc:Choice Requires="a14">
          <p:sp>
            <p:nvSpPr>
              <p:cNvPr id="3" name="文字方塊 2"/>
              <p:cNvSpPr txBox="1"/>
              <p:nvPr/>
            </p:nvSpPr>
            <p:spPr>
              <a:xfrm>
                <a:off x="1776000" y="5902061"/>
                <a:ext cx="9249812" cy="369332"/>
              </a:xfrm>
              <a:prstGeom prst="rect">
                <a:avLst/>
              </a:prstGeom>
              <a:noFill/>
            </p:spPr>
            <p:txBody>
              <a:bodyPr wrap="square">
                <a:spAutoFit/>
              </a:bodyPr>
              <a:lstStyle/>
              <a:p>
                <a:r>
                  <a:rPr lang="en-US" altLang="zh-CN" dirty="0">
                    <a:solidFill>
                      <a:srgbClr val="000000"/>
                    </a:solidFill>
                    <a:effectLst/>
                    <a:latin typeface="Arial" panose="020B0604020202090204" pitchFamily="34" charset="0"/>
                    <a:cs typeface="Arial" panose="020B0604020202090204" pitchFamily="34" charset="0"/>
                  </a:rPr>
                  <a:t>Fig:</a:t>
                </a:r>
                <a:r>
                  <a:rPr lang="zh-CN" altLang="en-US" dirty="0">
                    <a:solidFill>
                      <a:srgbClr val="000000"/>
                    </a:solidFill>
                    <a:effectLst/>
                    <a:latin typeface="Arial" panose="020B0604020202090204" pitchFamily="34" charset="0"/>
                    <a:cs typeface="Arial" panose="020B0604020202090204" pitchFamily="34" charset="0"/>
                  </a:rPr>
                  <a:t> </a:t>
                </a:r>
                <a:r>
                  <a:rPr lang="en-US" altLang="zh-CN" dirty="0">
                    <a:solidFill>
                      <a:srgbClr val="000000"/>
                    </a:solidFill>
                    <a:effectLst/>
                    <a:latin typeface="Arial" panose="020B0604020202090204" pitchFamily="34" charset="0"/>
                    <a:cs typeface="Arial" panose="020B0604020202090204" pitchFamily="34" charset="0"/>
                  </a:rPr>
                  <a:t>Node classification accuracy under different global pseudo graph coefficient</a:t>
                </a:r>
                <a:r>
                  <a:rPr lang="zh-CN" altLang="en-US" dirty="0">
                    <a:solidFill>
                      <a:srgbClr val="000000"/>
                    </a:solidFill>
                    <a:effectLst/>
                    <a:latin typeface="Arial" panose="020B0604020202090204" pitchFamily="34" charset="0"/>
                    <a:cs typeface="Arial" panose="020B0604020202090204" pitchFamily="34" charset="0"/>
                  </a:rPr>
                  <a:t> </a:t>
                </a:r>
                <a14:m>
                  <m:oMath xmlns:m="http://schemas.openxmlformats.org/officeDocument/2006/math">
                    <m:r>
                      <a:rPr lang="zh-CN" altLang="en-US" i="1" smtClean="0">
                        <a:solidFill>
                          <a:srgbClr val="000000"/>
                        </a:solidFill>
                        <a:effectLst/>
                        <a:latin typeface="Cambria Math" panose="02040503050406030204" pitchFamily="18" charset="0"/>
                        <a:cs typeface="Arial" panose="020B0604020202090204" pitchFamily="34" charset="0"/>
                      </a:rPr>
                      <m:t>𝛽</m:t>
                    </m:r>
                  </m:oMath>
                </a14:m>
                <a:r>
                  <a:rPr lang="en-US" altLang="zh-CN" dirty="0">
                    <a:solidFill>
                      <a:srgbClr val="000000"/>
                    </a:solidFill>
                    <a:effectLst/>
                    <a:latin typeface="Arial" panose="020B0604020202090204" pitchFamily="34" charset="0"/>
                    <a:cs typeface="Arial" panose="020B0604020202090204" pitchFamily="34" charset="0"/>
                  </a:rPr>
                  <a:t>.</a:t>
                </a:r>
                <a:endParaRPr lang="en-US" altLang="zh-HK" dirty="0">
                  <a:latin typeface="Arial" panose="020B0604020202090204" pitchFamily="34" charset="0"/>
                  <a:cs typeface="Arial" panose="020B0604020202090204" pitchFamily="34" charset="0"/>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1776000" y="5902061"/>
                <a:ext cx="9249812" cy="369332"/>
              </a:xfrm>
              <a:prstGeom prst="rect">
                <a:avLst/>
              </a:prstGeom>
              <a:blipFill rotWithShape="1">
                <a:blip r:embed="rId3"/>
                <a:stretch>
                  <a:fillRect l="-6" t="-100" r="3" b="36"/>
                </a:stretch>
              </a:blipFill>
            </p:spPr>
            <p:txBody>
              <a:bodyPr/>
              <a:lstStyle/>
              <a:p>
                <a:r>
                  <a:rPr lang="zh-TW" altLang="en-US">
                    <a:noFill/>
                  </a:rPr>
                  <a:t> </a:t>
                </a:r>
              </a:p>
            </p:txBody>
          </p:sp>
        </mc:Fallback>
      </mc:AlternateContent>
      <p:pic>
        <p:nvPicPr>
          <p:cNvPr id="4" name="圖片 3"/>
          <p:cNvPicPr>
            <a:picLocks noChangeAspect="1"/>
          </p:cNvPicPr>
          <p:nvPr/>
        </p:nvPicPr>
        <p:blipFill>
          <a:blip r:embed="rId4"/>
          <a:stretch>
            <a:fillRect/>
          </a:stretch>
        </p:blipFill>
        <p:spPr>
          <a:xfrm>
            <a:off x="2253332" y="987464"/>
            <a:ext cx="7772400" cy="4883071"/>
          </a:xfrm>
          <a:prstGeom prst="rect">
            <a:avLst/>
          </a:prstGeom>
        </p:spPr>
      </p:pic>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145</a:t>
            </a:fld>
            <a:endParaRPr lang="zh-HK" altLang="en-US" sz="1600" dirty="0">
              <a:solidFill>
                <a:schemeClr val="bg1"/>
              </a:solidFill>
            </a:endParaRPr>
          </a:p>
        </p:txBody>
      </p:sp>
      <p:sp>
        <p:nvSpPr>
          <p:cNvPr id="3" name="文字方塊 2"/>
          <p:cNvSpPr txBox="1"/>
          <p:nvPr/>
        </p:nvSpPr>
        <p:spPr>
          <a:xfrm>
            <a:off x="2750188" y="889964"/>
            <a:ext cx="5937812" cy="307777"/>
          </a:xfrm>
          <a:prstGeom prst="rect">
            <a:avLst/>
          </a:prstGeom>
          <a:noFill/>
        </p:spPr>
        <p:txBody>
          <a:bodyPr wrap="square">
            <a:spAutoFit/>
          </a:bodyPr>
          <a:lstStyle/>
          <a:p>
            <a:r>
              <a:rPr lang="en-US" altLang="zh-CN" sz="1400" dirty="0">
                <a:solidFill>
                  <a:srgbClr val="000000"/>
                </a:solidFill>
                <a:effectLst/>
                <a:latin typeface="Arial" panose="020B0604020202090204" pitchFamily="34" charset="0"/>
                <a:cs typeface="Arial" panose="020B0604020202090204" pitchFamily="34" charset="0"/>
              </a:rPr>
              <a:t>Table:</a:t>
            </a:r>
            <a:r>
              <a:rPr lang="zh-CN" altLang="en-US" sz="1400" dirty="0">
                <a:solidFill>
                  <a:srgbClr val="000000"/>
                </a:solidFill>
                <a:effectLst/>
                <a:latin typeface="Arial" panose="020B0604020202090204" pitchFamily="34" charset="0"/>
                <a:cs typeface="Arial" panose="020B0604020202090204" pitchFamily="34" charset="0"/>
              </a:rPr>
              <a:t> </a:t>
            </a:r>
            <a:r>
              <a:rPr lang="en-US" altLang="zh-CN" sz="1400" dirty="0">
                <a:solidFill>
                  <a:srgbClr val="000000"/>
                </a:solidFill>
                <a:effectLst/>
                <a:latin typeface="Arial" panose="020B0604020202090204" pitchFamily="34" charset="0"/>
                <a:cs typeface="Arial" panose="020B0604020202090204" pitchFamily="34" charset="0"/>
              </a:rPr>
              <a:t>Node classification accuracy under fixed split using </a:t>
            </a:r>
            <a:r>
              <a:rPr lang="en-US" altLang="zh-CN" sz="1400" dirty="0" err="1">
                <a:solidFill>
                  <a:srgbClr val="000000"/>
                </a:solidFill>
                <a:effectLst/>
                <a:latin typeface="Arial" panose="020B0604020202090204" pitchFamily="34" charset="0"/>
                <a:cs typeface="Arial" panose="020B0604020202090204" pitchFamily="34" charset="0"/>
              </a:rPr>
              <a:t>FedProx</a:t>
            </a:r>
            <a:r>
              <a:rPr lang="en-US" altLang="zh-CN" sz="1400" dirty="0">
                <a:solidFill>
                  <a:srgbClr val="000000"/>
                </a:solidFill>
                <a:effectLst/>
                <a:latin typeface="Arial" panose="020B0604020202090204" pitchFamily="34" charset="0"/>
                <a:cs typeface="Arial" panose="020B0604020202090204" pitchFamily="34" charset="0"/>
              </a:rPr>
              <a:t>.</a:t>
            </a:r>
            <a:endParaRPr lang="en-US" altLang="zh-HK" sz="1400" dirty="0">
              <a:latin typeface="Arial" panose="020B0604020202090204" pitchFamily="34" charset="0"/>
              <a:cs typeface="Arial" panose="020B0604020202090204" pitchFamily="34" charset="0"/>
            </a:endParaRPr>
          </a:p>
        </p:txBody>
      </p:sp>
      <p:sp>
        <p:nvSpPr>
          <p:cNvPr id="5" name="文字方塊 4"/>
          <p:cNvSpPr txBox="1"/>
          <p:nvPr/>
        </p:nvSpPr>
        <p:spPr>
          <a:xfrm>
            <a:off x="924087" y="3498112"/>
            <a:ext cx="10677725" cy="523220"/>
          </a:xfrm>
          <a:prstGeom prst="rect">
            <a:avLst/>
          </a:prstGeom>
          <a:noFill/>
        </p:spPr>
        <p:txBody>
          <a:bodyPr wrap="square">
            <a:spAutoFit/>
          </a:bodyPr>
          <a:lstStyle/>
          <a:p>
            <a:r>
              <a:rPr lang="en-US" altLang="zh-CN" sz="1400" dirty="0">
                <a:solidFill>
                  <a:srgbClr val="000000"/>
                </a:solidFill>
                <a:effectLst/>
                <a:latin typeface="Arial" panose="020B0604020202090204" pitchFamily="34" charset="0"/>
                <a:cs typeface="Arial" panose="020B0604020202090204" pitchFamily="34" charset="0"/>
              </a:rPr>
              <a:t>Table</a:t>
            </a:r>
            <a:r>
              <a:rPr lang="en-US" altLang="zh-CN" sz="1400" dirty="0">
                <a:solidFill>
                  <a:srgbClr val="000000"/>
                </a:solidFill>
                <a:latin typeface="Arial" panose="020B0604020202090204" pitchFamily="34" charset="0"/>
                <a:cs typeface="Arial" panose="020B0604020202090204" pitchFamily="34" charset="0"/>
              </a:rPr>
              <a:t>:</a:t>
            </a:r>
            <a:r>
              <a:rPr lang="zh-CN" altLang="en-US" sz="1400" dirty="0">
                <a:solidFill>
                  <a:srgbClr val="000000"/>
                </a:solidFill>
                <a:latin typeface="Arial" panose="020B0604020202090204" pitchFamily="34" charset="0"/>
                <a:cs typeface="Arial" panose="020B0604020202090204" pitchFamily="34" charset="0"/>
              </a:rPr>
              <a:t> </a:t>
            </a:r>
            <a:r>
              <a:rPr lang="en-US" altLang="zh-CN" sz="1400" dirty="0">
                <a:solidFill>
                  <a:srgbClr val="000000"/>
                </a:solidFill>
                <a:latin typeface="Arial" panose="020B0604020202090204" pitchFamily="34" charset="0"/>
                <a:cs typeface="Arial" panose="020B0604020202090204" pitchFamily="34" charset="0"/>
              </a:rPr>
              <a:t>Wilcoxon signed-rank test p-value results including greater and two-sided (in parentheses) modes for node classification experiment under fixed split setting.</a:t>
            </a:r>
            <a:endParaRPr lang="en-US" altLang="zh-HK" sz="1400" dirty="0">
              <a:latin typeface="Arial" panose="020B0604020202090204" pitchFamily="34" charset="0"/>
              <a:cs typeface="Arial" panose="020B0604020202090204" pitchFamily="34" charset="0"/>
            </a:endParaRPr>
          </a:p>
        </p:txBody>
      </p:sp>
      <p:pic>
        <p:nvPicPr>
          <p:cNvPr id="2" name="圖片 1"/>
          <p:cNvPicPr>
            <a:picLocks noChangeAspect="1"/>
          </p:cNvPicPr>
          <p:nvPr/>
        </p:nvPicPr>
        <p:blipFill>
          <a:blip r:embed="rId3"/>
          <a:srcRect t="5303"/>
          <a:stretch>
            <a:fillRect/>
          </a:stretch>
        </p:blipFill>
        <p:spPr>
          <a:xfrm>
            <a:off x="2208000" y="1314454"/>
            <a:ext cx="7068469" cy="1440000"/>
          </a:xfrm>
          <a:prstGeom prst="rect">
            <a:avLst/>
          </a:prstGeom>
        </p:spPr>
      </p:pic>
      <p:pic>
        <p:nvPicPr>
          <p:cNvPr id="4" name="圖片 3"/>
          <p:cNvPicPr>
            <a:picLocks noChangeAspect="1"/>
          </p:cNvPicPr>
          <p:nvPr/>
        </p:nvPicPr>
        <p:blipFill>
          <a:blip r:embed="rId4"/>
          <a:stretch>
            <a:fillRect/>
          </a:stretch>
        </p:blipFill>
        <p:spPr>
          <a:xfrm>
            <a:off x="2568000" y="4134863"/>
            <a:ext cx="6924469" cy="1654260"/>
          </a:xfrm>
          <a:prstGeom prst="rect">
            <a:avLst/>
          </a:prstGeom>
        </p:spPr>
      </p:pic>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146</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rPr>
              <a:t>Future Work</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147</a:t>
            </a:fld>
            <a:endParaRPr lang="zh-HK" altLang="en-US" sz="1600" dirty="0">
              <a:solidFill>
                <a:schemeClr val="bg1"/>
              </a:solidFill>
            </a:endParaRPr>
          </a:p>
        </p:txBody>
      </p:sp>
      <p:sp>
        <p:nvSpPr>
          <p:cNvPr id="3" name="文字方塊 2"/>
          <p:cNvSpPr txBox="1"/>
          <p:nvPr/>
        </p:nvSpPr>
        <p:spPr>
          <a:xfrm>
            <a:off x="264000" y="1125000"/>
            <a:ext cx="11337812" cy="871970"/>
          </a:xfrm>
          <a:prstGeom prst="rect">
            <a:avLst/>
          </a:prstGeom>
          <a:noFill/>
        </p:spPr>
        <p:txBody>
          <a:bodyPr wrap="square">
            <a:spAutoFit/>
          </a:bodyPr>
          <a:lstStyle/>
          <a:p>
            <a:pPr algn="just">
              <a:lnSpc>
                <a:spcPct val="150000"/>
              </a:lnSpc>
            </a:pPr>
            <a:r>
              <a:rPr lang="en-US" altLang="zh-HK" dirty="0">
                <a:latin typeface="Arial" panose="020B0604020202090204" pitchFamily="34" charset="0"/>
                <a:cs typeface="Arial" panose="020B0604020202090204" pitchFamily="34" charset="0"/>
              </a:rPr>
              <a:t>Suggests exploring more advanced self-supervised learning techniques and further enhancing privacy-preserving mechanisms in federated graph learning.</a:t>
            </a:r>
            <a:endParaRPr lang="zh-HK" altLang="en-US" dirty="0">
              <a:latin typeface="Arial" panose="020B0604020202090204" pitchFamily="34" charset="0"/>
              <a:cs typeface="Arial" panose="020B0604020202090204" pitchFamily="34" charset="0"/>
            </a:endParaRP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503050405090304" pitchFamily="18" charset="0"/>
                <a:ea typeface="Microsoft YaHei" panose="020B0503020204020204" charset="-122"/>
                <a:cs typeface="Times New Roman" panose="02020503050405090304" pitchFamily="18" charset="0"/>
              </a:rPr>
              <a:t>Thank you for listening</a:t>
            </a:r>
            <a:endParaRPr lang="zh-CN" altLang="en-US" sz="6000" b="1" dirty="0">
              <a:solidFill>
                <a:srgbClr val="0174AB"/>
              </a:solidFill>
              <a:latin typeface="Times New Roman" panose="02020503050405090304" pitchFamily="18" charset="0"/>
              <a:ea typeface="Microsoft YaHei" panose="020B0503020204020204" charset="-122"/>
              <a:cs typeface="Times New Roman" panose="02020503050405090304" pitchFamily="18" charset="0"/>
            </a:endParaRPr>
          </a:p>
        </p:txBody>
      </p:sp>
      <p:sp>
        <p:nvSpPr>
          <p:cNvPr id="2" name="灯片编号占位符 1"/>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148</a:t>
            </a:fld>
            <a:endParaRPr lang="zh-HK" altLang="en-US">
              <a:solidFill>
                <a:prstClr val="black">
                  <a:tint val="75000"/>
                </a:prstClr>
              </a:solidFill>
            </a:endParaRPr>
          </a:p>
        </p:txBody>
      </p:sp>
      <p:pic>
        <p:nvPicPr>
          <p:cNvPr id="4" name="图片 3"/>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p:cNvSpPr txBox="1"/>
          <p:nvPr/>
        </p:nvSpPr>
        <p:spPr>
          <a:xfrm>
            <a:off x="46527" y="750164"/>
            <a:ext cx="11397725" cy="400110"/>
          </a:xfrm>
          <a:prstGeom prst="rect">
            <a:avLst/>
          </a:prstGeom>
          <a:noFill/>
          <a:ln>
            <a:noFill/>
          </a:ln>
        </p:spPr>
        <p:txBody>
          <a:bodyPr wrap="square" rtlCol="0">
            <a:spAutoFit/>
          </a:bodyPr>
          <a:lstStyle/>
          <a:p>
            <a:r>
              <a:rPr lang="en-US" altLang="zh-HK" sz="2000" b="1" dirty="0">
                <a:solidFill>
                  <a:srgbClr val="0E0E0E"/>
                </a:solidFill>
                <a:effectLst/>
                <a:latin typeface="Arial" panose="020B0604020202090204" pitchFamily="34" charset="0"/>
                <a:cs typeface="Arial" panose="020B0604020202090204" pitchFamily="34" charset="0"/>
              </a:rPr>
              <a:t>Coupled Graphs</a:t>
            </a:r>
            <a:endParaRPr lang="en-US" altLang="zh-HK" sz="2000" dirty="0">
              <a:solidFill>
                <a:srgbClr val="0E0E0E"/>
              </a:solidFill>
              <a:effectLst/>
              <a:latin typeface="Arial" panose="020B0604020202090204" pitchFamily="34" charset="0"/>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15</a:t>
            </a:fld>
            <a:endParaRPr lang="zh-HK" altLang="en-US" sz="1600" dirty="0">
              <a:solidFill>
                <a:schemeClr val="bg1"/>
              </a:solidFill>
            </a:endParaRPr>
          </a:p>
        </p:txBody>
      </p:sp>
      <mc:AlternateContent xmlns:mc="http://schemas.openxmlformats.org/markup-compatibility/2006" xmlns:a14="http://schemas.microsoft.com/office/drawing/2010/main">
        <mc:Choice Requires="a14">
          <p:sp>
            <p:nvSpPr>
              <p:cNvPr id="2" name="文本框 7"/>
              <p:cNvSpPr txBox="1"/>
              <p:nvPr/>
            </p:nvSpPr>
            <p:spPr>
              <a:xfrm>
                <a:off x="204087" y="1307905"/>
                <a:ext cx="11397725" cy="4196726"/>
              </a:xfrm>
              <a:prstGeom prst="rect">
                <a:avLst/>
              </a:prstGeom>
              <a:noFill/>
              <a:ln>
                <a:noFill/>
              </a:ln>
            </p:spPr>
            <p:txBody>
              <a:bodyPr wrap="square" rtlCol="0">
                <a:spAutoFit/>
              </a:bodyPr>
              <a:lstStyle/>
              <a:p>
                <a:pPr algn="just">
                  <a:lnSpc>
                    <a:spcPct val="150000"/>
                  </a:lnSpc>
                </a:pPr>
                <a:r>
                  <a:rPr lang="en-US" altLang="zh-HK" dirty="0">
                    <a:solidFill>
                      <a:srgbClr val="0E0E0E"/>
                    </a:solidFill>
                    <a:effectLst/>
                    <a:latin typeface="Arial" panose="020B0604020202090204" pitchFamily="34" charset="0"/>
                    <a:cs typeface="Arial" panose="020B0604020202090204" pitchFamily="34" charset="0"/>
                  </a:rPr>
                  <a:t>The concept of “coupled graphs” refers to a situation in which a global graph  </a:t>
                </a:r>
                <a14:m>
                  <m:oMath xmlns:m="http://schemas.openxmlformats.org/officeDocument/2006/math">
                    <m:r>
                      <a:rPr lang="en-US" altLang="zh-HK" i="1" dirty="0" smtClean="0">
                        <a:solidFill>
                          <a:srgbClr val="0E0E0E"/>
                        </a:solidFill>
                        <a:effectLst/>
                        <a:latin typeface="Cambria Math" panose="02040503050406030204" pitchFamily="18" charset="0"/>
                        <a:cs typeface="Arial" panose="020B0604020202090204" pitchFamily="34" charset="0"/>
                      </a:rPr>
                      <m:t>𝐺</m:t>
                    </m:r>
                    <m:r>
                      <a:rPr lang="en-US" altLang="zh-HK" i="1" dirty="0" smtClean="0">
                        <a:solidFill>
                          <a:srgbClr val="0E0E0E"/>
                        </a:solidFill>
                        <a:effectLst/>
                        <a:latin typeface="Cambria Math" panose="02040503050406030204" pitchFamily="18" charset="0"/>
                        <a:cs typeface="Arial" panose="020B0604020202090204" pitchFamily="34" charset="0"/>
                      </a:rPr>
                      <m:t> = (</m:t>
                    </m:r>
                    <m:r>
                      <a:rPr lang="en-US" altLang="zh-HK" i="1" dirty="0" smtClean="0">
                        <a:solidFill>
                          <a:srgbClr val="0E0E0E"/>
                        </a:solidFill>
                        <a:effectLst/>
                        <a:latin typeface="Cambria Math" panose="02040503050406030204" pitchFamily="18" charset="0"/>
                        <a:cs typeface="Arial" panose="020B0604020202090204" pitchFamily="34" charset="0"/>
                      </a:rPr>
                      <m:t>𝑉</m:t>
                    </m:r>
                    <m:r>
                      <a:rPr lang="en-US" altLang="zh-HK" i="1" dirty="0" smtClean="0">
                        <a:solidFill>
                          <a:srgbClr val="0E0E0E"/>
                        </a:solidFill>
                        <a:effectLst/>
                        <a:latin typeface="Cambria Math" panose="02040503050406030204" pitchFamily="18" charset="0"/>
                        <a:cs typeface="Arial" panose="020B0604020202090204" pitchFamily="34" charset="0"/>
                      </a:rPr>
                      <m:t>, </m:t>
                    </m:r>
                    <m:r>
                      <a:rPr lang="en-US" altLang="zh-HK" i="1" dirty="0" smtClean="0">
                        <a:solidFill>
                          <a:srgbClr val="0E0E0E"/>
                        </a:solidFill>
                        <a:effectLst/>
                        <a:latin typeface="Cambria Math" panose="02040503050406030204" pitchFamily="18" charset="0"/>
                        <a:cs typeface="Arial" panose="020B0604020202090204" pitchFamily="34" charset="0"/>
                      </a:rPr>
                      <m:t>𝐸</m:t>
                    </m:r>
                    <m:r>
                      <a:rPr lang="en-US" altLang="zh-HK" i="1" dirty="0" smtClean="0">
                        <a:solidFill>
                          <a:srgbClr val="0E0E0E"/>
                        </a:solidFill>
                        <a:effectLst/>
                        <a:latin typeface="Cambria Math" panose="02040503050406030204" pitchFamily="18" charset="0"/>
                        <a:cs typeface="Arial" panose="020B0604020202090204" pitchFamily="34" charset="0"/>
                      </a:rPr>
                      <m:t>, </m:t>
                    </m:r>
                    <m:r>
                      <a:rPr lang="en-US" altLang="zh-HK" i="1" dirty="0" smtClean="0">
                        <a:solidFill>
                          <a:srgbClr val="0E0E0E"/>
                        </a:solidFill>
                        <a:effectLst/>
                        <a:latin typeface="Cambria Math" panose="02040503050406030204" pitchFamily="18" charset="0"/>
                        <a:cs typeface="Arial" panose="020B0604020202090204" pitchFamily="34" charset="0"/>
                      </a:rPr>
                      <m:t>𝑋</m:t>
                    </m:r>
                    <m:r>
                      <a:rPr lang="en-US" altLang="zh-HK" i="1" dirty="0" smtClean="0">
                        <a:solidFill>
                          <a:srgbClr val="0E0E0E"/>
                        </a:solidFill>
                        <a:effectLst/>
                        <a:latin typeface="Cambria Math" panose="02040503050406030204" pitchFamily="18" charset="0"/>
                        <a:cs typeface="Arial" panose="020B0604020202090204" pitchFamily="34" charset="0"/>
                      </a:rPr>
                      <m:t>)  </m:t>
                    </m:r>
                  </m:oMath>
                </a14:m>
                <a:r>
                  <a:rPr lang="en-US" altLang="zh-HK" dirty="0">
                    <a:solidFill>
                      <a:srgbClr val="0E0E0E"/>
                    </a:solidFill>
                    <a:effectLst/>
                    <a:latin typeface="Arial" panose="020B0604020202090204" pitchFamily="34" charset="0"/>
                    <a:cs typeface="Arial" panose="020B0604020202090204" pitchFamily="34" charset="0"/>
                  </a:rPr>
                  <a:t>is distributed across multiple parties, each having access to only a portion of the graph. Each party  </a:t>
                </a:r>
                <a14:m>
                  <m:oMath xmlns:m="http://schemas.openxmlformats.org/officeDocument/2006/math">
                    <m:r>
                      <a:rPr lang="en-US" altLang="zh-HK" i="1" dirty="0" smtClean="0">
                        <a:solidFill>
                          <a:srgbClr val="0E0E0E"/>
                        </a:solidFill>
                        <a:effectLst/>
                        <a:latin typeface="Cambria Math" panose="02040503050406030204" pitchFamily="18" charset="0"/>
                        <a:cs typeface="Arial" panose="020B0604020202090204" pitchFamily="34" charset="0"/>
                      </a:rPr>
                      <m:t>𝑖</m:t>
                    </m:r>
                  </m:oMath>
                </a14:m>
                <a:r>
                  <a:rPr lang="en-US" altLang="zh-HK" dirty="0">
                    <a:solidFill>
                      <a:srgbClr val="0E0E0E"/>
                    </a:solidFill>
                    <a:effectLst/>
                    <a:latin typeface="Arial" panose="020B0604020202090204" pitchFamily="34" charset="0"/>
                    <a:cs typeface="Arial" panose="020B0604020202090204" pitchFamily="34" charset="0"/>
                  </a:rPr>
                  <a:t>  has its own subgraph  </a:t>
                </a:r>
                <a14:m>
                  <m:oMath xmlns:m="http://schemas.openxmlformats.org/officeDocument/2006/math">
                    <m:sSub>
                      <m:sSubPr>
                        <m:ctrlPr>
                          <a:rPr lang="en-US" altLang="zh-HK" i="1" dirty="0" smtClean="0">
                            <a:solidFill>
                              <a:srgbClr val="0E0E0E"/>
                            </a:solidFill>
                            <a:effectLst/>
                            <a:latin typeface="Cambria Math" panose="02040503050406030204" pitchFamily="18" charset="0"/>
                            <a:cs typeface="Arial" panose="020B0604020202090204" pitchFamily="34" charset="0"/>
                          </a:rPr>
                        </m:ctrlPr>
                      </m:sSubPr>
                      <m:e>
                        <m:r>
                          <a:rPr lang="en-US" altLang="zh-HK" i="1" dirty="0" smtClean="0">
                            <a:solidFill>
                              <a:srgbClr val="0E0E0E"/>
                            </a:solidFill>
                            <a:effectLst/>
                            <a:latin typeface="Cambria Math" panose="02040503050406030204" pitchFamily="18" charset="0"/>
                            <a:cs typeface="Arial" panose="020B0604020202090204" pitchFamily="34" charset="0"/>
                          </a:rPr>
                          <m:t>𝐺</m:t>
                        </m:r>
                      </m:e>
                      <m:sub>
                        <m:r>
                          <a:rPr lang="en-US" altLang="zh-HK" i="1" dirty="0" smtClean="0">
                            <a:solidFill>
                              <a:srgbClr val="0E0E0E"/>
                            </a:solidFill>
                            <a:effectLst/>
                            <a:latin typeface="Cambria Math" panose="02040503050406030204" pitchFamily="18" charset="0"/>
                            <a:cs typeface="Arial" panose="020B0604020202090204" pitchFamily="34" charset="0"/>
                          </a:rPr>
                          <m:t>𝑖</m:t>
                        </m:r>
                      </m:sub>
                    </m:sSub>
                    <m:r>
                      <a:rPr lang="en-US" altLang="zh-HK" i="1" dirty="0" smtClean="0">
                        <a:solidFill>
                          <a:srgbClr val="0E0E0E"/>
                        </a:solidFill>
                        <a:effectLst/>
                        <a:latin typeface="Cambria Math" panose="02040503050406030204" pitchFamily="18" charset="0"/>
                        <a:cs typeface="Arial" panose="020B0604020202090204" pitchFamily="34" charset="0"/>
                      </a:rPr>
                      <m:t>= </m:t>
                    </m:r>
                    <m:d>
                      <m:dPr>
                        <m:ctrlPr>
                          <a:rPr lang="en-US" altLang="zh-HK" i="1" dirty="0" smtClean="0">
                            <a:solidFill>
                              <a:srgbClr val="0E0E0E"/>
                            </a:solidFill>
                            <a:effectLst/>
                            <a:latin typeface="Cambria Math" panose="02040503050406030204" pitchFamily="18" charset="0"/>
                            <a:cs typeface="Arial" panose="020B0604020202090204" pitchFamily="34" charset="0"/>
                          </a:rPr>
                        </m:ctrlPr>
                      </m:dPr>
                      <m:e>
                        <m:sSub>
                          <m:sSubPr>
                            <m:ctrlPr>
                              <a:rPr lang="en-US" altLang="zh-HK" i="1" dirty="0" err="1" smtClean="0">
                                <a:solidFill>
                                  <a:srgbClr val="0E0E0E"/>
                                </a:solidFill>
                                <a:effectLst/>
                                <a:latin typeface="Cambria Math" panose="02040503050406030204" pitchFamily="18" charset="0"/>
                                <a:cs typeface="Arial" panose="020B0604020202090204" pitchFamily="34" charset="0"/>
                              </a:rPr>
                            </m:ctrlPr>
                          </m:sSubPr>
                          <m:e>
                            <m:r>
                              <a:rPr lang="en-US" altLang="zh-HK" i="1" dirty="0" err="1" smtClean="0">
                                <a:solidFill>
                                  <a:srgbClr val="0E0E0E"/>
                                </a:solidFill>
                                <a:effectLst/>
                                <a:latin typeface="Cambria Math" panose="02040503050406030204" pitchFamily="18" charset="0"/>
                                <a:cs typeface="Arial" panose="020B0604020202090204" pitchFamily="34" charset="0"/>
                              </a:rPr>
                              <m:t>𝑉</m:t>
                            </m:r>
                          </m:e>
                          <m:sub>
                            <m:r>
                              <a:rPr lang="en-US" altLang="zh-HK" i="1" dirty="0" err="1" smtClean="0">
                                <a:solidFill>
                                  <a:srgbClr val="0E0E0E"/>
                                </a:solidFill>
                                <a:effectLst/>
                                <a:latin typeface="Cambria Math" panose="02040503050406030204" pitchFamily="18" charset="0"/>
                                <a:cs typeface="Arial" panose="020B0604020202090204" pitchFamily="34" charset="0"/>
                              </a:rPr>
                              <m:t>𝑖</m:t>
                            </m:r>
                          </m:sub>
                        </m:sSub>
                        <m:r>
                          <a:rPr lang="en-US" altLang="zh-HK" i="1" dirty="0" smtClean="0">
                            <a:solidFill>
                              <a:srgbClr val="0E0E0E"/>
                            </a:solidFill>
                            <a:effectLst/>
                            <a:latin typeface="Cambria Math" panose="02040503050406030204" pitchFamily="18" charset="0"/>
                            <a:cs typeface="Arial" panose="020B0604020202090204" pitchFamily="34" charset="0"/>
                          </a:rPr>
                          <m:t>, </m:t>
                        </m:r>
                        <m:sSubSup>
                          <m:sSubSupPr>
                            <m:ctrlPr>
                              <a:rPr lang="en-US" altLang="zh-HK" i="1" dirty="0" smtClean="0">
                                <a:solidFill>
                                  <a:srgbClr val="0E0E0E"/>
                                </a:solidFill>
                                <a:effectLst/>
                                <a:latin typeface="Cambria Math" panose="02040503050406030204" pitchFamily="18" charset="0"/>
                                <a:cs typeface="Arial" panose="020B0604020202090204" pitchFamily="34" charset="0"/>
                              </a:rPr>
                            </m:ctrlPr>
                          </m:sSubSupPr>
                          <m:e>
                            <m:r>
                              <a:rPr lang="en-US" altLang="zh-HK" i="1" dirty="0" smtClean="0">
                                <a:solidFill>
                                  <a:srgbClr val="0E0E0E"/>
                                </a:solidFill>
                                <a:effectLst/>
                                <a:latin typeface="Cambria Math" panose="02040503050406030204" pitchFamily="18" charset="0"/>
                                <a:cs typeface="Arial" panose="020B0604020202090204" pitchFamily="34" charset="0"/>
                              </a:rPr>
                              <m:t>𝑉</m:t>
                            </m:r>
                          </m:e>
                          <m:sub>
                            <m:r>
                              <a:rPr lang="en-US" altLang="zh-HK" i="1" dirty="0" err="1" smtClean="0">
                                <a:solidFill>
                                  <a:srgbClr val="0E0E0E"/>
                                </a:solidFill>
                                <a:effectLst/>
                                <a:latin typeface="Cambria Math" panose="02040503050406030204" pitchFamily="18" charset="0"/>
                                <a:cs typeface="Arial" panose="020B0604020202090204" pitchFamily="34" charset="0"/>
                              </a:rPr>
                              <m:t>𝑖</m:t>
                            </m:r>
                          </m:sub>
                          <m:sup>
                            <m:r>
                              <a:rPr lang="en-US" altLang="zh-HK" i="1" dirty="0" smtClean="0">
                                <a:solidFill>
                                  <a:srgbClr val="0E0E0E"/>
                                </a:solidFill>
                                <a:effectLst/>
                                <a:latin typeface="Cambria Math" panose="02040503050406030204" pitchFamily="18" charset="0"/>
                                <a:cs typeface="Arial" panose="020B0604020202090204" pitchFamily="34" charset="0"/>
                              </a:rPr>
                              <m:t>∗</m:t>
                            </m:r>
                          </m:sup>
                        </m:sSubSup>
                        <m:r>
                          <a:rPr lang="en-US" altLang="zh-HK" i="1" dirty="0" smtClean="0">
                            <a:solidFill>
                              <a:srgbClr val="0E0E0E"/>
                            </a:solidFill>
                            <a:effectLst/>
                            <a:latin typeface="Cambria Math" panose="02040503050406030204" pitchFamily="18" charset="0"/>
                            <a:cs typeface="Arial" panose="020B0604020202090204" pitchFamily="34" charset="0"/>
                          </a:rPr>
                          <m:t>, </m:t>
                        </m:r>
                        <m:sSub>
                          <m:sSubPr>
                            <m:ctrlPr>
                              <a:rPr lang="en-US" altLang="zh-HK" i="1" dirty="0" err="1" smtClean="0">
                                <a:solidFill>
                                  <a:srgbClr val="0E0E0E"/>
                                </a:solidFill>
                                <a:effectLst/>
                                <a:latin typeface="Cambria Math" panose="02040503050406030204" pitchFamily="18" charset="0"/>
                                <a:cs typeface="Arial" panose="020B0604020202090204" pitchFamily="34" charset="0"/>
                              </a:rPr>
                            </m:ctrlPr>
                          </m:sSubPr>
                          <m:e>
                            <m:r>
                              <a:rPr lang="en-US" altLang="zh-HK" i="1" dirty="0" err="1" smtClean="0">
                                <a:solidFill>
                                  <a:srgbClr val="0E0E0E"/>
                                </a:solidFill>
                                <a:effectLst/>
                                <a:latin typeface="Cambria Math" panose="02040503050406030204" pitchFamily="18" charset="0"/>
                                <a:cs typeface="Arial" panose="020B0604020202090204" pitchFamily="34" charset="0"/>
                              </a:rPr>
                              <m:t>𝐸</m:t>
                            </m:r>
                          </m:e>
                          <m:sub>
                            <m:r>
                              <a:rPr lang="en-US" altLang="zh-HK" i="1" dirty="0" err="1" smtClean="0">
                                <a:solidFill>
                                  <a:srgbClr val="0E0E0E"/>
                                </a:solidFill>
                                <a:effectLst/>
                                <a:latin typeface="Cambria Math" panose="02040503050406030204" pitchFamily="18" charset="0"/>
                                <a:cs typeface="Arial" panose="020B0604020202090204" pitchFamily="34" charset="0"/>
                              </a:rPr>
                              <m:t>𝑖</m:t>
                            </m:r>
                          </m:sub>
                        </m:sSub>
                        <m:r>
                          <a:rPr lang="en-US" altLang="zh-HK" i="1" dirty="0" smtClean="0">
                            <a:solidFill>
                              <a:srgbClr val="0E0E0E"/>
                            </a:solidFill>
                            <a:effectLst/>
                            <a:latin typeface="Cambria Math" panose="02040503050406030204" pitchFamily="18" charset="0"/>
                            <a:cs typeface="Arial" panose="020B0604020202090204" pitchFamily="34" charset="0"/>
                          </a:rPr>
                          <m:t>, </m:t>
                        </m:r>
                        <m:sSub>
                          <m:sSubPr>
                            <m:ctrlPr>
                              <a:rPr lang="en-US" altLang="zh-HK" i="1" dirty="0" err="1" smtClean="0">
                                <a:solidFill>
                                  <a:srgbClr val="0E0E0E"/>
                                </a:solidFill>
                                <a:effectLst/>
                                <a:latin typeface="Cambria Math" panose="02040503050406030204" pitchFamily="18" charset="0"/>
                                <a:cs typeface="Arial" panose="020B0604020202090204" pitchFamily="34" charset="0"/>
                              </a:rPr>
                            </m:ctrlPr>
                          </m:sSubPr>
                          <m:e>
                            <m:r>
                              <a:rPr lang="en-US" altLang="zh-HK" i="1" dirty="0" err="1" smtClean="0">
                                <a:solidFill>
                                  <a:srgbClr val="0E0E0E"/>
                                </a:solidFill>
                                <a:effectLst/>
                                <a:latin typeface="Cambria Math" panose="02040503050406030204" pitchFamily="18" charset="0"/>
                                <a:cs typeface="Arial" panose="020B0604020202090204" pitchFamily="34" charset="0"/>
                              </a:rPr>
                              <m:t>𝑋</m:t>
                            </m:r>
                          </m:e>
                          <m:sub>
                            <m:r>
                              <a:rPr lang="en-US" altLang="zh-HK" i="1" dirty="0" err="1" smtClean="0">
                                <a:solidFill>
                                  <a:srgbClr val="0E0E0E"/>
                                </a:solidFill>
                                <a:effectLst/>
                                <a:latin typeface="Cambria Math" panose="02040503050406030204" pitchFamily="18" charset="0"/>
                                <a:cs typeface="Arial" panose="020B0604020202090204" pitchFamily="34" charset="0"/>
                              </a:rPr>
                              <m:t>𝑖</m:t>
                            </m:r>
                          </m:sub>
                        </m:sSub>
                      </m:e>
                    </m:d>
                  </m:oMath>
                </a14:m>
                <a:r>
                  <a:rPr lang="en-US" altLang="zh-HK" dirty="0">
                    <a:solidFill>
                      <a:srgbClr val="0E0E0E"/>
                    </a:solidFill>
                    <a:effectLst/>
                    <a:latin typeface="Arial" panose="020B0604020202090204" pitchFamily="34" charset="0"/>
                    <a:cs typeface="Arial" panose="020B0604020202090204" pitchFamily="34" charset="0"/>
                  </a:rPr>
                  <a:t>, consisting of the following components:</a:t>
                </a:r>
              </a:p>
              <a:p>
                <a:pPr marL="285750" indent="-285750" algn="just">
                  <a:lnSpc>
                    <a:spcPct val="150000"/>
                  </a:lnSpc>
                  <a:buFont typeface="Arial" panose="020B0604020202090204" pitchFamily="34" charset="0"/>
                  <a:buChar char="•"/>
                </a:pPr>
                <a:r>
                  <a:rPr lang="en-US" altLang="zh-HK" dirty="0">
                    <a:solidFill>
                      <a:srgbClr val="0E0E0E"/>
                    </a:solidFill>
                    <a:effectLst/>
                    <a:latin typeface="Arial" panose="020B0604020202090204" pitchFamily="34" charset="0"/>
                    <a:cs typeface="Arial" panose="020B0604020202090204" pitchFamily="34" charset="0"/>
                  </a:rPr>
                  <a:t>Internal nodes ( </a:t>
                </a:r>
                <a14:m>
                  <m:oMath xmlns:m="http://schemas.openxmlformats.org/officeDocument/2006/math">
                    <m:sSub>
                      <m:sSubPr>
                        <m:ctrlPr>
                          <a:rPr lang="en-US" altLang="zh-HK" i="1" dirty="0" smtClean="0">
                            <a:solidFill>
                              <a:srgbClr val="0E0E0E"/>
                            </a:solidFill>
                            <a:effectLst/>
                            <a:latin typeface="Cambria Math" panose="02040503050406030204" pitchFamily="18" charset="0"/>
                            <a:cs typeface="Arial" panose="020B0604020202090204" pitchFamily="34" charset="0"/>
                          </a:rPr>
                        </m:ctrlPr>
                      </m:sSubPr>
                      <m:e>
                        <m:r>
                          <a:rPr lang="en-US" altLang="zh-HK" i="1" dirty="0" smtClean="0">
                            <a:solidFill>
                              <a:srgbClr val="0E0E0E"/>
                            </a:solidFill>
                            <a:effectLst/>
                            <a:latin typeface="Cambria Math" panose="02040503050406030204" pitchFamily="18" charset="0"/>
                            <a:cs typeface="Arial" panose="020B0604020202090204" pitchFamily="34" charset="0"/>
                          </a:rPr>
                          <m:t>𝑉</m:t>
                        </m:r>
                      </m:e>
                      <m:sub>
                        <m:r>
                          <a:rPr lang="en-US" altLang="zh-HK" i="1" dirty="0" smtClean="0">
                            <a:solidFill>
                              <a:srgbClr val="0E0E0E"/>
                            </a:solidFill>
                            <a:effectLst/>
                            <a:latin typeface="Cambria Math" panose="02040503050406030204" pitchFamily="18" charset="0"/>
                            <a:cs typeface="Arial" panose="020B0604020202090204" pitchFamily="34" charset="0"/>
                          </a:rPr>
                          <m:t>𝑖</m:t>
                        </m:r>
                      </m:sub>
                    </m:sSub>
                  </m:oMath>
                </a14:m>
                <a:r>
                  <a:rPr lang="en-US" altLang="zh-HK" dirty="0">
                    <a:solidFill>
                      <a:srgbClr val="0E0E0E"/>
                    </a:solidFill>
                    <a:effectLst/>
                    <a:latin typeface="Arial" panose="020B0604020202090204" pitchFamily="34" charset="0"/>
                    <a:cs typeface="Arial" panose="020B0604020202090204" pitchFamily="34" charset="0"/>
                  </a:rPr>
                  <a:t> ): Nodes whose features are directly owned by the party.</a:t>
                </a:r>
              </a:p>
              <a:p>
                <a:pPr marL="285750" indent="-285750" algn="just">
                  <a:lnSpc>
                    <a:spcPct val="150000"/>
                  </a:lnSpc>
                  <a:buFont typeface="Arial" panose="020B0604020202090204" pitchFamily="34" charset="0"/>
                  <a:buChar char="•"/>
                </a:pPr>
                <a:r>
                  <a:rPr lang="en-US" altLang="zh-HK" dirty="0">
                    <a:solidFill>
                      <a:srgbClr val="0E0E0E"/>
                    </a:solidFill>
                    <a:effectLst/>
                    <a:latin typeface="Arial" panose="020B0604020202090204" pitchFamily="34" charset="0"/>
                    <a:cs typeface="Arial" panose="020B0604020202090204" pitchFamily="34" charset="0"/>
                  </a:rPr>
                  <a:t>External border nodes ( </a:t>
                </a:r>
                <a14:m>
                  <m:oMath xmlns:m="http://schemas.openxmlformats.org/officeDocument/2006/math">
                    <m:sSubSup>
                      <m:sSubSupPr>
                        <m:ctrlPr>
                          <a:rPr lang="en-US" altLang="zh-HK" i="1" dirty="0" smtClean="0">
                            <a:solidFill>
                              <a:srgbClr val="0E0E0E"/>
                            </a:solidFill>
                            <a:effectLst/>
                            <a:latin typeface="Cambria Math" panose="02040503050406030204" pitchFamily="18" charset="0"/>
                            <a:cs typeface="Arial" panose="020B0604020202090204" pitchFamily="34" charset="0"/>
                          </a:rPr>
                        </m:ctrlPr>
                      </m:sSubSupPr>
                      <m:e>
                        <m:r>
                          <a:rPr lang="en-US" altLang="zh-HK" i="1" dirty="0" smtClean="0">
                            <a:solidFill>
                              <a:srgbClr val="0E0E0E"/>
                            </a:solidFill>
                            <a:effectLst/>
                            <a:latin typeface="Cambria Math" panose="02040503050406030204" pitchFamily="18" charset="0"/>
                            <a:cs typeface="Arial" panose="020B0604020202090204" pitchFamily="34" charset="0"/>
                          </a:rPr>
                          <m:t>𝑉</m:t>
                        </m:r>
                      </m:e>
                      <m:sub>
                        <m:r>
                          <a:rPr lang="en-US" altLang="zh-HK" i="1" dirty="0" err="1" smtClean="0">
                            <a:solidFill>
                              <a:srgbClr val="0E0E0E"/>
                            </a:solidFill>
                            <a:effectLst/>
                            <a:latin typeface="Cambria Math" panose="02040503050406030204" pitchFamily="18" charset="0"/>
                            <a:cs typeface="Arial" panose="020B0604020202090204" pitchFamily="34" charset="0"/>
                          </a:rPr>
                          <m:t>𝑖</m:t>
                        </m:r>
                      </m:sub>
                      <m:sup>
                        <m:r>
                          <a:rPr lang="en-US" altLang="zh-HK" i="1" dirty="0" smtClean="0">
                            <a:solidFill>
                              <a:srgbClr val="0E0E0E"/>
                            </a:solidFill>
                            <a:effectLst/>
                            <a:latin typeface="Cambria Math" panose="02040503050406030204" pitchFamily="18" charset="0"/>
                            <a:cs typeface="Arial" panose="020B0604020202090204" pitchFamily="34" charset="0"/>
                          </a:rPr>
                          <m:t>∗</m:t>
                        </m:r>
                      </m:sup>
                    </m:sSubSup>
                  </m:oMath>
                </a14:m>
                <a:r>
                  <a:rPr lang="en-US" altLang="zh-HK" dirty="0">
                    <a:solidFill>
                      <a:srgbClr val="0E0E0E"/>
                    </a:solidFill>
                    <a:effectLst/>
                    <a:latin typeface="Arial" panose="020B0604020202090204" pitchFamily="34" charset="0"/>
                    <a:cs typeface="Arial" panose="020B0604020202090204" pitchFamily="34" charset="0"/>
                  </a:rPr>
                  <a:t>): Nodes that the party’s internal nodes are connected to but are not owned by this party.</a:t>
                </a:r>
              </a:p>
              <a:p>
                <a:pPr marL="285750" indent="-285750" algn="just">
                  <a:lnSpc>
                    <a:spcPct val="150000"/>
                  </a:lnSpc>
                  <a:buFont typeface="Arial" panose="020B0604020202090204" pitchFamily="34" charset="0"/>
                  <a:buChar char="•"/>
                </a:pPr>
                <a:r>
                  <a:rPr lang="en-US" altLang="zh-HK" dirty="0">
                    <a:solidFill>
                      <a:srgbClr val="0E0E0E"/>
                    </a:solidFill>
                    <a:effectLst/>
                    <a:latin typeface="Arial" panose="020B0604020202090204" pitchFamily="34" charset="0"/>
                    <a:cs typeface="Arial" panose="020B0604020202090204" pitchFamily="34" charset="0"/>
                  </a:rPr>
                  <a:t>Edges ( </a:t>
                </a:r>
                <a14:m>
                  <m:oMath xmlns:m="http://schemas.openxmlformats.org/officeDocument/2006/math">
                    <m:sSub>
                      <m:sSubPr>
                        <m:ctrlPr>
                          <a:rPr lang="en-US" altLang="zh-HK" i="1" dirty="0" smtClean="0">
                            <a:solidFill>
                              <a:srgbClr val="0E0E0E"/>
                            </a:solidFill>
                            <a:latin typeface="Cambria Math" panose="02040503050406030204" pitchFamily="18" charset="0"/>
                            <a:cs typeface="Arial" panose="020B0604020202090204" pitchFamily="34" charset="0"/>
                          </a:rPr>
                        </m:ctrlPr>
                      </m:sSubPr>
                      <m:e>
                        <m:r>
                          <a:rPr lang="en-US" altLang="zh-HK" i="1" dirty="0" smtClean="0">
                            <a:solidFill>
                              <a:srgbClr val="0E0E0E"/>
                            </a:solidFill>
                            <a:latin typeface="Cambria Math" panose="02040503050406030204" pitchFamily="18" charset="0"/>
                            <a:cs typeface="Arial" panose="020B0604020202090204" pitchFamily="34" charset="0"/>
                          </a:rPr>
                          <m:t>𝐸</m:t>
                        </m:r>
                      </m:e>
                      <m:sub>
                        <m:r>
                          <a:rPr lang="en-US" altLang="zh-HK" i="1" dirty="0" smtClean="0">
                            <a:solidFill>
                              <a:srgbClr val="0E0E0E"/>
                            </a:solidFill>
                            <a:latin typeface="Cambria Math" panose="02040503050406030204" pitchFamily="18" charset="0"/>
                            <a:cs typeface="Arial" panose="020B0604020202090204" pitchFamily="34" charset="0"/>
                          </a:rPr>
                          <m:t>𝑖</m:t>
                        </m:r>
                      </m:sub>
                    </m:sSub>
                  </m:oMath>
                </a14:m>
                <a:r>
                  <a:rPr lang="en-US" altLang="zh-HK" dirty="0">
                    <a:solidFill>
                      <a:srgbClr val="0E0E0E"/>
                    </a:solidFill>
                    <a:effectLst/>
                    <a:latin typeface="Arial" panose="020B0604020202090204" pitchFamily="34" charset="0"/>
                    <a:cs typeface="Arial" panose="020B0604020202090204" pitchFamily="34" charset="0"/>
                  </a:rPr>
                  <a:t>): Includes both intra-edges (connections between internal nodes) and inter-edges (connections between internal nodes and external nodes).</a:t>
                </a:r>
              </a:p>
              <a:p>
                <a:pPr marL="285750" indent="-285750" algn="just">
                  <a:lnSpc>
                    <a:spcPct val="150000"/>
                  </a:lnSpc>
                  <a:buFont typeface="Arial" panose="020B0604020202090204" pitchFamily="34" charset="0"/>
                  <a:buChar char="•"/>
                </a:pPr>
                <a:r>
                  <a:rPr lang="en-US" altLang="zh-HK" dirty="0">
                    <a:solidFill>
                      <a:srgbClr val="0E0E0E"/>
                    </a:solidFill>
                    <a:effectLst/>
                    <a:latin typeface="Arial" panose="020B0604020202090204" pitchFamily="34" charset="0"/>
                    <a:cs typeface="Arial" panose="020B0604020202090204" pitchFamily="34" charset="0"/>
                  </a:rPr>
                  <a:t>Node features ( </a:t>
                </a:r>
                <a14:m>
                  <m:oMath xmlns:m="http://schemas.openxmlformats.org/officeDocument/2006/math">
                    <m:sSub>
                      <m:sSubPr>
                        <m:ctrlPr>
                          <a:rPr lang="en-US" altLang="zh-HK" i="1" dirty="0" smtClean="0">
                            <a:solidFill>
                              <a:srgbClr val="0E0E0E"/>
                            </a:solidFill>
                            <a:effectLst/>
                            <a:latin typeface="Cambria Math" panose="02040503050406030204" pitchFamily="18" charset="0"/>
                            <a:cs typeface="Arial" panose="020B0604020202090204" pitchFamily="34" charset="0"/>
                          </a:rPr>
                        </m:ctrlPr>
                      </m:sSubPr>
                      <m:e>
                        <m:r>
                          <a:rPr lang="en-US" altLang="zh-HK" i="1" dirty="0" smtClean="0">
                            <a:solidFill>
                              <a:srgbClr val="0E0E0E"/>
                            </a:solidFill>
                            <a:effectLst/>
                            <a:latin typeface="Cambria Math" panose="02040503050406030204" pitchFamily="18" charset="0"/>
                            <a:cs typeface="Arial" panose="020B0604020202090204" pitchFamily="34" charset="0"/>
                          </a:rPr>
                          <m:t>𝑋</m:t>
                        </m:r>
                      </m:e>
                      <m:sub>
                        <m:r>
                          <a:rPr lang="en-US" altLang="zh-HK" i="1" dirty="0" smtClean="0">
                            <a:solidFill>
                              <a:srgbClr val="0E0E0E"/>
                            </a:solidFill>
                            <a:effectLst/>
                            <a:latin typeface="Cambria Math" panose="02040503050406030204" pitchFamily="18" charset="0"/>
                            <a:cs typeface="Arial" panose="020B0604020202090204" pitchFamily="34" charset="0"/>
                          </a:rPr>
                          <m:t>𝑖</m:t>
                        </m:r>
                      </m:sub>
                    </m:sSub>
                  </m:oMath>
                </a14:m>
                <a:r>
                  <a:rPr lang="en-US" altLang="zh-HK" dirty="0">
                    <a:solidFill>
                      <a:srgbClr val="0E0E0E"/>
                    </a:solidFill>
                    <a:effectLst/>
                    <a:latin typeface="Arial" panose="020B0604020202090204" pitchFamily="34" charset="0"/>
                    <a:cs typeface="Arial" panose="020B0604020202090204" pitchFamily="34" charset="0"/>
                  </a:rPr>
                  <a:t> ): Feature vectors of the internal nodes, which are private and cannot be shared with other parties.</a:t>
                </a:r>
              </a:p>
            </p:txBody>
          </p:sp>
        </mc:Choice>
        <mc:Fallback xmlns="">
          <p:sp>
            <p:nvSpPr>
              <p:cNvPr id="2" name="文本框 7"/>
              <p:cNvSpPr txBox="1">
                <a:spLocks noRot="1" noChangeAspect="1" noMove="1" noResize="1" noEditPoints="1" noAdjustHandles="1" noChangeArrowheads="1" noChangeShapeType="1" noTextEdit="1"/>
              </p:cNvSpPr>
              <p:nvPr/>
            </p:nvSpPr>
            <p:spPr>
              <a:xfrm>
                <a:off x="204087" y="1307905"/>
                <a:ext cx="11397725" cy="4196726"/>
              </a:xfrm>
              <a:prstGeom prst="rect">
                <a:avLst/>
              </a:prstGeom>
              <a:blipFill rotWithShape="1">
                <a:blip r:embed="rId3"/>
                <a:stretch>
                  <a:fillRect l="-2" t="-10" r="3" b="-11156"/>
                </a:stretch>
              </a:blipFill>
              <a:ln>
                <a:noFill/>
              </a:ln>
            </p:spPr>
            <p:txBody>
              <a:bodyPr/>
              <a:lstStyle/>
              <a:p>
                <a:r>
                  <a:rPr lang="zh-TW" altLang="en-US">
                    <a:noFill/>
                  </a:rPr>
                  <a:t> </a:t>
                </a:r>
              </a:p>
            </p:txBody>
          </p:sp>
        </mc:Fallback>
      </mc:AlternateContent>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p:cNvSpPr txBox="1"/>
          <p:nvPr/>
        </p:nvSpPr>
        <p:spPr>
          <a:xfrm>
            <a:off x="46527" y="750164"/>
            <a:ext cx="11397725" cy="400110"/>
          </a:xfrm>
          <a:prstGeom prst="rect">
            <a:avLst/>
          </a:prstGeom>
          <a:noFill/>
          <a:ln>
            <a:noFill/>
          </a:ln>
        </p:spPr>
        <p:txBody>
          <a:bodyPr wrap="square" rtlCol="0">
            <a:spAutoFit/>
          </a:bodyPr>
          <a:lstStyle/>
          <a:p>
            <a:r>
              <a:rPr lang="en-US" altLang="zh-HK" sz="2000" b="1" dirty="0">
                <a:solidFill>
                  <a:srgbClr val="0E0E0E"/>
                </a:solidFill>
                <a:effectLst/>
                <a:latin typeface="Arial" panose="020B0604020202090204" pitchFamily="34" charset="0"/>
                <a:cs typeface="Arial" panose="020B0604020202090204" pitchFamily="34" charset="0"/>
              </a:rPr>
              <a:t>Federated</a:t>
            </a:r>
            <a:r>
              <a:rPr lang="zh-CN" altLang="en-US" sz="2000" b="1" dirty="0">
                <a:solidFill>
                  <a:srgbClr val="0E0E0E"/>
                </a:solidFill>
                <a:effectLst/>
                <a:latin typeface="Arial" panose="020B0604020202090204" pitchFamily="34" charset="0"/>
                <a:cs typeface="Arial" panose="020B0604020202090204" pitchFamily="34" charset="0"/>
              </a:rPr>
              <a:t> </a:t>
            </a:r>
            <a:r>
              <a:rPr lang="en-US" altLang="zh-CN" sz="2000" b="1" dirty="0">
                <a:solidFill>
                  <a:srgbClr val="0E0E0E"/>
                </a:solidFill>
                <a:effectLst/>
                <a:latin typeface="Arial" panose="020B0604020202090204" pitchFamily="34" charset="0"/>
                <a:cs typeface="Arial" panose="020B0604020202090204" pitchFamily="34" charset="0"/>
              </a:rPr>
              <a:t>Learning</a:t>
            </a:r>
            <a:r>
              <a:rPr lang="zh-CN" altLang="en-US" sz="2000" b="1" dirty="0">
                <a:solidFill>
                  <a:srgbClr val="0E0E0E"/>
                </a:solidFill>
                <a:effectLst/>
                <a:latin typeface="Arial" panose="020B0604020202090204" pitchFamily="34" charset="0"/>
                <a:cs typeface="Arial" panose="020B0604020202090204" pitchFamily="34" charset="0"/>
              </a:rPr>
              <a:t> </a:t>
            </a:r>
            <a:r>
              <a:rPr lang="en-US" altLang="zh-CN" sz="2000" b="1" dirty="0">
                <a:solidFill>
                  <a:srgbClr val="0E0E0E"/>
                </a:solidFill>
                <a:effectLst/>
                <a:latin typeface="Arial" panose="020B0604020202090204" pitchFamily="34" charset="0"/>
                <a:cs typeface="Arial" panose="020B0604020202090204" pitchFamily="34" charset="0"/>
              </a:rPr>
              <a:t>on</a:t>
            </a:r>
            <a:r>
              <a:rPr lang="zh-CN" altLang="en-US" sz="2000" b="1" dirty="0">
                <a:solidFill>
                  <a:srgbClr val="0E0E0E"/>
                </a:solidFill>
                <a:effectLst/>
                <a:latin typeface="Arial" panose="020B0604020202090204" pitchFamily="34" charset="0"/>
                <a:cs typeface="Arial" panose="020B0604020202090204" pitchFamily="34" charset="0"/>
              </a:rPr>
              <a:t> </a:t>
            </a:r>
            <a:r>
              <a:rPr lang="en-US" altLang="zh-HK" sz="2000" b="1" dirty="0">
                <a:solidFill>
                  <a:srgbClr val="0E0E0E"/>
                </a:solidFill>
                <a:effectLst/>
                <a:latin typeface="Arial" panose="020B0604020202090204" pitchFamily="34" charset="0"/>
                <a:cs typeface="Arial" panose="020B0604020202090204" pitchFamily="34" charset="0"/>
              </a:rPr>
              <a:t>Coupled Graphs</a:t>
            </a:r>
            <a:endParaRPr lang="en-US" altLang="zh-HK" sz="2000" dirty="0">
              <a:solidFill>
                <a:srgbClr val="0E0E0E"/>
              </a:solidFill>
              <a:effectLst/>
              <a:latin typeface="Arial" panose="020B0604020202090204" pitchFamily="34" charset="0"/>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16</a:t>
            </a:fld>
            <a:endParaRPr lang="zh-HK" altLang="en-US" sz="1600" dirty="0">
              <a:solidFill>
                <a:schemeClr val="bg1"/>
              </a:solidFill>
            </a:endParaRPr>
          </a:p>
        </p:txBody>
      </p:sp>
      <p:sp>
        <p:nvSpPr>
          <p:cNvPr id="2" name="文本框 7"/>
          <p:cNvSpPr txBox="1"/>
          <p:nvPr/>
        </p:nvSpPr>
        <p:spPr>
          <a:xfrm>
            <a:off x="204087" y="1307905"/>
            <a:ext cx="11397725" cy="2118465"/>
          </a:xfrm>
          <a:prstGeom prst="rect">
            <a:avLst/>
          </a:prstGeom>
          <a:noFill/>
          <a:ln>
            <a:noFill/>
          </a:ln>
        </p:spPr>
        <p:txBody>
          <a:bodyPr wrap="square" rtlCol="0">
            <a:spAutoFit/>
          </a:bodyPr>
          <a:lstStyle/>
          <a:p>
            <a:pPr algn="just">
              <a:lnSpc>
                <a:spcPct val="150000"/>
              </a:lnSpc>
            </a:pPr>
            <a:r>
              <a:rPr lang="en-US" altLang="zh-HK" dirty="0">
                <a:solidFill>
                  <a:srgbClr val="0E0E0E"/>
                </a:solidFill>
                <a:latin typeface="Arial" panose="020B0604020202090204" pitchFamily="34" charset="0"/>
                <a:cs typeface="Arial" panose="020B0604020202090204" pitchFamily="34" charset="0"/>
              </a:rPr>
              <a:t>Federated Learning (FL) on coupled graphs aims to enable multiple parties to jointly train a model using their local graph data while respecting data privacy. In traditional FL, local losses are independent, and each party can compute its gradients. However, in the context of coupled graphs, the interdependence of nodes and edges between parties makes this more complex.</a:t>
            </a:r>
            <a:r>
              <a:rPr lang="zh-CN" altLang="en-US" dirty="0">
                <a:solidFill>
                  <a:srgbClr val="0E0E0E"/>
                </a:solidFill>
                <a:latin typeface="Arial" panose="020B0604020202090204" pitchFamily="34" charset="0"/>
                <a:cs typeface="Arial" panose="020B0604020202090204" pitchFamily="34" charset="0"/>
              </a:rPr>
              <a:t> </a:t>
            </a:r>
            <a:r>
              <a:rPr lang="en-US" altLang="zh-CN" dirty="0">
                <a:solidFill>
                  <a:srgbClr val="0E0E0E"/>
                </a:solidFill>
                <a:latin typeface="Arial" panose="020B0604020202090204" pitchFamily="34" charset="0"/>
                <a:cs typeface="Arial" panose="020B0604020202090204" pitchFamily="34" charset="0"/>
              </a:rPr>
              <a:t>The ideal global model for coupled graphs would minimize the loss function:</a:t>
            </a:r>
            <a:endParaRPr lang="en-US" altLang="zh-HK" dirty="0">
              <a:solidFill>
                <a:srgbClr val="0E0E0E"/>
              </a:solidFill>
              <a:effectLst/>
              <a:latin typeface="Arial" panose="020B0604020202090204" pitchFamily="34" charset="0"/>
              <a:cs typeface="Arial" panose="020B0604020202090204" pitchFamily="34" charset="0"/>
            </a:endParaRPr>
          </a:p>
        </p:txBody>
      </p:sp>
      <p:pic>
        <p:nvPicPr>
          <p:cNvPr id="3" name="圖片 2"/>
          <p:cNvPicPr>
            <a:picLocks noChangeAspect="1"/>
          </p:cNvPicPr>
          <p:nvPr/>
        </p:nvPicPr>
        <p:blipFill>
          <a:blip r:embed="rId3"/>
          <a:stretch>
            <a:fillRect/>
          </a:stretch>
        </p:blipFill>
        <p:spPr>
          <a:xfrm>
            <a:off x="4152000" y="3486020"/>
            <a:ext cx="3384000" cy="566360"/>
          </a:xfrm>
          <a:prstGeom prst="rect">
            <a:avLst/>
          </a:prstGeom>
        </p:spPr>
      </p:pic>
      <mc:AlternateContent xmlns:mc="http://schemas.openxmlformats.org/markup-compatibility/2006" xmlns:a14="http://schemas.microsoft.com/office/drawing/2010/main">
        <mc:Choice Requires="a14">
          <p:sp>
            <p:nvSpPr>
              <p:cNvPr id="4" name="文本框 7"/>
              <p:cNvSpPr txBox="1"/>
              <p:nvPr/>
            </p:nvSpPr>
            <p:spPr>
              <a:xfrm>
                <a:off x="203999" y="4082543"/>
                <a:ext cx="11397725" cy="1287468"/>
              </a:xfrm>
              <a:prstGeom prst="rect">
                <a:avLst/>
              </a:prstGeom>
              <a:noFill/>
              <a:ln>
                <a:noFill/>
              </a:ln>
            </p:spPr>
            <p:txBody>
              <a:bodyPr wrap="square" rtlCol="0">
                <a:spAutoFit/>
              </a:bodyPr>
              <a:lstStyle/>
              <a:p>
                <a:pPr algn="just">
                  <a:lnSpc>
                    <a:spcPct val="150000"/>
                  </a:lnSpc>
                </a:pPr>
                <a:r>
                  <a:rPr lang="en-US" altLang="zh-HK" dirty="0">
                    <a:solidFill>
                      <a:srgbClr val="0E0E0E"/>
                    </a:solidFill>
                    <a:latin typeface="Arial" panose="020B0604020202090204" pitchFamily="34" charset="0"/>
                    <a:cs typeface="Arial" panose="020B0604020202090204" pitchFamily="34" charset="0"/>
                  </a:rPr>
                  <a:t>where </a:t>
                </a:r>
                <a14:m>
                  <m:oMath xmlns:m="http://schemas.openxmlformats.org/officeDocument/2006/math">
                    <m:r>
                      <a:rPr lang="en-US" altLang="zh-HK" i="1" dirty="0" smtClean="0">
                        <a:solidFill>
                          <a:srgbClr val="0E0E0E"/>
                        </a:solidFill>
                        <a:latin typeface="Cambria Math" panose="02040503050406030204" pitchFamily="18" charset="0"/>
                        <a:cs typeface="Arial" panose="020B0604020202090204" pitchFamily="34" charset="0"/>
                      </a:rPr>
                      <m:t>𝐸</m:t>
                    </m:r>
                  </m:oMath>
                </a14:m>
                <a:r>
                  <a:rPr lang="en-US" altLang="zh-HK" dirty="0">
                    <a:solidFill>
                      <a:srgbClr val="0E0E0E"/>
                    </a:solidFill>
                    <a:latin typeface="Arial" panose="020B0604020202090204" pitchFamily="34" charset="0"/>
                    <a:cs typeface="Arial" panose="020B0604020202090204" pitchFamily="34" charset="0"/>
                  </a:rPr>
                  <a:t>  is the global graph’s edge set</a:t>
                </a:r>
                <a:r>
                  <a:rPr lang="zh-HK" altLang="en-US" dirty="0">
                    <a:solidFill>
                      <a:srgbClr val="0E0E0E"/>
                    </a:solidFill>
                    <a:latin typeface="Arial" panose="020B0604020202090204" pitchFamily="34" charset="0"/>
                    <a:cs typeface="Arial" panose="020B0604020202090204" pitchFamily="34" charset="0"/>
                  </a:rPr>
                  <a:t>， </a:t>
                </a:r>
                <a14:m>
                  <m:oMath xmlns:m="http://schemas.openxmlformats.org/officeDocument/2006/math">
                    <m:r>
                      <a:rPr lang="en-US" altLang="zh-HK" i="1" dirty="0" smtClean="0">
                        <a:solidFill>
                          <a:srgbClr val="0E0E0E"/>
                        </a:solidFill>
                        <a:latin typeface="Cambria Math" panose="02040503050406030204" pitchFamily="18" charset="0"/>
                        <a:cs typeface="Arial" panose="020B0604020202090204" pitchFamily="34" charset="0"/>
                      </a:rPr>
                      <m:t>𝑋</m:t>
                    </m:r>
                  </m:oMath>
                </a14:m>
                <a:r>
                  <a:rPr lang="en-US" altLang="zh-HK" dirty="0">
                    <a:solidFill>
                      <a:srgbClr val="0E0E0E"/>
                    </a:solidFill>
                    <a:latin typeface="Arial" panose="020B0604020202090204" pitchFamily="34" charset="0"/>
                    <a:cs typeface="Arial" panose="020B0604020202090204" pitchFamily="34" charset="0"/>
                  </a:rPr>
                  <a:t> is the node feature matrix, and </a:t>
                </a:r>
                <a14:m>
                  <m:oMath xmlns:m="http://schemas.openxmlformats.org/officeDocument/2006/math">
                    <m:r>
                      <a:rPr lang="en-US" altLang="zh-HK" i="1" dirty="0" smtClean="0">
                        <a:solidFill>
                          <a:srgbClr val="0E0E0E"/>
                        </a:solidFill>
                        <a:latin typeface="Cambria Math" panose="02040503050406030204" pitchFamily="18" charset="0"/>
                        <a:cs typeface="Arial" panose="020B0604020202090204" pitchFamily="34" charset="0"/>
                      </a:rPr>
                      <m:t>𝑦</m:t>
                    </m:r>
                  </m:oMath>
                </a14:m>
                <a:r>
                  <a:rPr lang="en-US" altLang="zh-HK" dirty="0">
                    <a:solidFill>
                      <a:srgbClr val="0E0E0E"/>
                    </a:solidFill>
                    <a:latin typeface="Arial" panose="020B0604020202090204" pitchFamily="34" charset="0"/>
                    <a:cs typeface="Arial" panose="020B0604020202090204" pitchFamily="34" charset="0"/>
                  </a:rPr>
                  <a:t>  represents the target labels. However, in federated learning, access to inter-party data is restricted, which means that crucial neighbor information for graph learning tasks is missing. </a:t>
                </a:r>
                <a:endParaRPr lang="en-US" altLang="zh-HK" dirty="0">
                  <a:solidFill>
                    <a:srgbClr val="0E0E0E"/>
                  </a:solidFill>
                  <a:effectLst/>
                  <a:latin typeface="Arial" panose="020B0604020202090204" pitchFamily="34" charset="0"/>
                  <a:cs typeface="Arial" panose="020B0604020202090204" pitchFamily="34" charset="0"/>
                </a:endParaRPr>
              </a:p>
            </p:txBody>
          </p:sp>
        </mc:Choice>
        <mc:Fallback xmlns="">
          <p:sp>
            <p:nvSpPr>
              <p:cNvPr id="4" name="文本框 7"/>
              <p:cNvSpPr txBox="1">
                <a:spLocks noRot="1" noChangeAspect="1" noMove="1" noResize="1" noEditPoints="1" noAdjustHandles="1" noChangeArrowheads="1" noChangeShapeType="1" noTextEdit="1"/>
              </p:cNvSpPr>
              <p:nvPr/>
            </p:nvSpPr>
            <p:spPr>
              <a:xfrm>
                <a:off x="203999" y="4082543"/>
                <a:ext cx="11397725" cy="1287468"/>
              </a:xfrm>
              <a:prstGeom prst="rect">
                <a:avLst/>
              </a:prstGeom>
              <a:blipFill rotWithShape="1">
                <a:blip r:embed="rId4"/>
                <a:stretch>
                  <a:fillRect l="-1" t="-10" r="2" b="-4897"/>
                </a:stretch>
              </a:blipFill>
              <a:ln>
                <a:noFill/>
              </a:ln>
            </p:spPr>
            <p:txBody>
              <a:bodyPr/>
              <a:lstStyle/>
              <a:p>
                <a:r>
                  <a:rPr lang="zh-TW" alt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p:cNvSpPr txBox="1"/>
          <p:nvPr/>
        </p:nvSpPr>
        <p:spPr>
          <a:xfrm>
            <a:off x="46527" y="750164"/>
            <a:ext cx="11397725" cy="400110"/>
          </a:xfrm>
          <a:prstGeom prst="rect">
            <a:avLst/>
          </a:prstGeom>
          <a:noFill/>
          <a:ln>
            <a:noFill/>
          </a:ln>
        </p:spPr>
        <p:txBody>
          <a:bodyPr wrap="square" rtlCol="0">
            <a:spAutoFit/>
          </a:bodyPr>
          <a:lstStyle/>
          <a:p>
            <a:r>
              <a:rPr lang="en-US" altLang="zh-HK" sz="2000" b="1" dirty="0">
                <a:solidFill>
                  <a:srgbClr val="0E0E0E"/>
                </a:solidFill>
                <a:effectLst/>
                <a:latin typeface="Arial" panose="020B0604020202090204" pitchFamily="34" charset="0"/>
                <a:cs typeface="Arial" panose="020B0604020202090204" pitchFamily="34" charset="0"/>
              </a:rPr>
              <a:t>Federated</a:t>
            </a:r>
            <a:r>
              <a:rPr lang="zh-CN" altLang="en-US" sz="2000" b="1" dirty="0">
                <a:solidFill>
                  <a:srgbClr val="0E0E0E"/>
                </a:solidFill>
                <a:effectLst/>
                <a:latin typeface="Arial" panose="020B0604020202090204" pitchFamily="34" charset="0"/>
                <a:cs typeface="Arial" panose="020B0604020202090204" pitchFamily="34" charset="0"/>
              </a:rPr>
              <a:t> </a:t>
            </a:r>
            <a:r>
              <a:rPr lang="en-US" altLang="zh-CN" sz="2000" b="1" dirty="0">
                <a:solidFill>
                  <a:srgbClr val="0E0E0E"/>
                </a:solidFill>
                <a:effectLst/>
                <a:latin typeface="Arial" panose="020B0604020202090204" pitchFamily="34" charset="0"/>
                <a:cs typeface="Arial" panose="020B0604020202090204" pitchFamily="34" charset="0"/>
              </a:rPr>
              <a:t>Learning</a:t>
            </a:r>
            <a:r>
              <a:rPr lang="zh-CN" altLang="en-US" sz="2000" b="1" dirty="0">
                <a:solidFill>
                  <a:srgbClr val="0E0E0E"/>
                </a:solidFill>
                <a:effectLst/>
                <a:latin typeface="Arial" panose="020B0604020202090204" pitchFamily="34" charset="0"/>
                <a:cs typeface="Arial" panose="020B0604020202090204" pitchFamily="34" charset="0"/>
              </a:rPr>
              <a:t> </a:t>
            </a:r>
            <a:r>
              <a:rPr lang="en-US" altLang="zh-CN" sz="2000" b="1" dirty="0">
                <a:solidFill>
                  <a:srgbClr val="0E0E0E"/>
                </a:solidFill>
                <a:effectLst/>
                <a:latin typeface="Arial" panose="020B0604020202090204" pitchFamily="34" charset="0"/>
                <a:cs typeface="Arial" panose="020B0604020202090204" pitchFamily="34" charset="0"/>
              </a:rPr>
              <a:t>on</a:t>
            </a:r>
            <a:r>
              <a:rPr lang="zh-CN" altLang="en-US" sz="2000" b="1" dirty="0">
                <a:solidFill>
                  <a:srgbClr val="0E0E0E"/>
                </a:solidFill>
                <a:effectLst/>
                <a:latin typeface="Arial" panose="020B0604020202090204" pitchFamily="34" charset="0"/>
                <a:cs typeface="Arial" panose="020B0604020202090204" pitchFamily="34" charset="0"/>
              </a:rPr>
              <a:t> </a:t>
            </a:r>
            <a:r>
              <a:rPr lang="en-US" altLang="zh-HK" sz="2000" b="1" dirty="0">
                <a:solidFill>
                  <a:srgbClr val="0E0E0E"/>
                </a:solidFill>
                <a:effectLst/>
                <a:latin typeface="Arial" panose="020B0604020202090204" pitchFamily="34" charset="0"/>
                <a:cs typeface="Arial" panose="020B0604020202090204" pitchFamily="34" charset="0"/>
              </a:rPr>
              <a:t>Coupled Graphs</a:t>
            </a:r>
            <a:endParaRPr lang="en-US" altLang="zh-HK" sz="2000" dirty="0">
              <a:solidFill>
                <a:srgbClr val="0E0E0E"/>
              </a:solidFill>
              <a:effectLst/>
              <a:latin typeface="Arial" panose="020B0604020202090204" pitchFamily="34" charset="0"/>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17</a:t>
            </a:fld>
            <a:endParaRPr lang="zh-HK" altLang="en-US" sz="1600" dirty="0">
              <a:solidFill>
                <a:schemeClr val="bg1"/>
              </a:solidFill>
            </a:endParaRPr>
          </a:p>
        </p:txBody>
      </p:sp>
      <p:sp>
        <p:nvSpPr>
          <p:cNvPr id="4" name="文本框 7"/>
          <p:cNvSpPr txBox="1"/>
          <p:nvPr/>
        </p:nvSpPr>
        <p:spPr>
          <a:xfrm>
            <a:off x="120000" y="1185058"/>
            <a:ext cx="11397725" cy="456472"/>
          </a:xfrm>
          <a:prstGeom prst="rect">
            <a:avLst/>
          </a:prstGeom>
          <a:noFill/>
          <a:ln>
            <a:noFill/>
          </a:ln>
        </p:spPr>
        <p:txBody>
          <a:bodyPr wrap="square" rtlCol="0">
            <a:spAutoFit/>
          </a:bodyPr>
          <a:lstStyle/>
          <a:p>
            <a:pPr>
              <a:lnSpc>
                <a:spcPct val="150000"/>
              </a:lnSpc>
            </a:pPr>
            <a:r>
              <a:rPr lang="en-US" altLang="zh-HK" dirty="0">
                <a:solidFill>
                  <a:srgbClr val="0E0E0E"/>
                </a:solidFill>
                <a:latin typeface="Arial" panose="020B0604020202090204" pitchFamily="34" charset="0"/>
                <a:cs typeface="Arial" panose="020B0604020202090204" pitchFamily="34" charset="0"/>
              </a:rPr>
              <a:t>This disconnection in the graph leads to a different local optimization task:</a:t>
            </a:r>
            <a:endParaRPr lang="en-US" altLang="zh-HK" dirty="0">
              <a:solidFill>
                <a:srgbClr val="0E0E0E"/>
              </a:solidFill>
              <a:effectLst/>
              <a:latin typeface="Arial" panose="020B0604020202090204" pitchFamily="34" charset="0"/>
              <a:cs typeface="Arial" panose="020B0604020202090204" pitchFamily="34" charset="0"/>
            </a:endParaRPr>
          </a:p>
        </p:txBody>
      </p:sp>
      <p:pic>
        <p:nvPicPr>
          <p:cNvPr id="5" name="圖片 4"/>
          <p:cNvPicPr>
            <a:picLocks noChangeAspect="1"/>
          </p:cNvPicPr>
          <p:nvPr/>
        </p:nvPicPr>
        <p:blipFill>
          <a:blip r:embed="rId3"/>
          <a:stretch>
            <a:fillRect/>
          </a:stretch>
        </p:blipFill>
        <p:spPr>
          <a:xfrm>
            <a:off x="4221389" y="1773000"/>
            <a:ext cx="3048000" cy="431800"/>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120000" y="2243795"/>
                <a:ext cx="10512000" cy="391582"/>
              </a:xfrm>
              <a:prstGeom prst="rect">
                <a:avLst/>
              </a:prstGeom>
              <a:noFill/>
            </p:spPr>
            <p:txBody>
              <a:bodyPr wrap="square">
                <a:spAutoFit/>
              </a:bodyPr>
              <a:lstStyle/>
              <a:p>
                <a:r>
                  <a:rPr lang="zh-HK" altLang="en-US" dirty="0">
                    <a:latin typeface="Arial" panose="020B0604020202090204" pitchFamily="34" charset="0"/>
                    <a:cs typeface="Arial" panose="020B0604020202090204" pitchFamily="34" charset="0"/>
                  </a:rPr>
                  <a:t>where  </a:t>
                </a:r>
                <a14:m>
                  <m:oMath xmlns:m="http://schemas.openxmlformats.org/officeDocument/2006/math">
                    <m:sSubSup>
                      <m:sSubSupPr>
                        <m:ctrlPr>
                          <a:rPr lang="zh-HK" altLang="en-US" i="1" dirty="0" smtClean="0">
                            <a:latin typeface="Cambria Math" panose="02040503050406030204" pitchFamily="18" charset="0"/>
                            <a:cs typeface="Arial" panose="020B0604020202090204" pitchFamily="34" charset="0"/>
                          </a:rPr>
                        </m:ctrlPr>
                      </m:sSubSupPr>
                      <m:e>
                        <m:r>
                          <a:rPr lang="zh-HK" altLang="en-US" i="1" dirty="0" smtClean="0">
                            <a:latin typeface="Cambria Math" panose="02040503050406030204" pitchFamily="18" charset="0"/>
                            <a:cs typeface="Arial" panose="020B0604020202090204" pitchFamily="34" charset="0"/>
                          </a:rPr>
                          <m:t>𝐸</m:t>
                        </m:r>
                      </m:e>
                      <m:sub>
                        <m:r>
                          <a:rPr lang="zh-HK" altLang="en-US" i="1" dirty="0" smtClean="0">
                            <a:latin typeface="Cambria Math" panose="02040503050406030204" pitchFamily="18" charset="0"/>
                            <a:cs typeface="Arial" panose="020B0604020202090204" pitchFamily="34" charset="0"/>
                          </a:rPr>
                          <m:t>𝑖</m:t>
                        </m:r>
                      </m:sub>
                      <m:sup>
                        <m:r>
                          <a:rPr lang="en-US" altLang="zh-CN" b="0" i="1" dirty="0" smtClean="0">
                            <a:latin typeface="Cambria Math" panose="02040503050406030204" pitchFamily="18" charset="0"/>
                            <a:cs typeface="Arial" panose="020B0604020202090204" pitchFamily="34" charset="0"/>
                          </a:rPr>
                          <m:t>𝑙𝑜𝑐𝑎𝑙</m:t>
                        </m:r>
                      </m:sup>
                    </m:sSubSup>
                  </m:oMath>
                </a14:m>
                <a:r>
                  <a:rPr lang="zh-HK" altLang="en-US" dirty="0">
                    <a:latin typeface="Arial" panose="020B0604020202090204" pitchFamily="34" charset="0"/>
                    <a:cs typeface="Arial" panose="020B0604020202090204" pitchFamily="34" charset="0"/>
                  </a:rPr>
                  <a:t>consists of only the intra-edges within each party</a:t>
                </a:r>
                <a:r>
                  <a:rPr lang="en-US" altLang="zh-CN" dirty="0">
                    <a:latin typeface="Arial" panose="020B0604020202090204" pitchFamily="34" charset="0"/>
                    <a:cs typeface="Arial" panose="020B0604020202090204" pitchFamily="34" charset="0"/>
                  </a:rPr>
                  <a:t>‘</a:t>
                </a:r>
                <a:r>
                  <a:rPr lang="zh-HK" altLang="en-US" dirty="0">
                    <a:latin typeface="Arial" panose="020B0604020202090204" pitchFamily="34" charset="0"/>
                    <a:cs typeface="Arial" panose="020B0604020202090204" pitchFamily="34" charset="0"/>
                  </a:rPr>
                  <a:t>s local graph.</a:t>
                </a:r>
              </a:p>
            </p:txBody>
          </p:sp>
        </mc:Choice>
        <mc:Fallback xmlns="">
          <p:sp>
            <p:nvSpPr>
              <p:cNvPr id="7" name="文字方塊 6"/>
              <p:cNvSpPr txBox="1">
                <a:spLocks noRot="1" noChangeAspect="1" noMove="1" noResize="1" noEditPoints="1" noAdjustHandles="1" noChangeArrowheads="1" noChangeShapeType="1" noTextEdit="1"/>
              </p:cNvSpPr>
              <p:nvPr/>
            </p:nvSpPr>
            <p:spPr>
              <a:xfrm>
                <a:off x="120000" y="2243795"/>
                <a:ext cx="10512000" cy="391582"/>
              </a:xfrm>
              <a:prstGeom prst="rect">
                <a:avLst/>
              </a:prstGeom>
              <a:blipFill rotWithShape="1">
                <a:blip r:embed="rId4"/>
                <a:stretch>
                  <a:fillRect l="-6" t="-87" r="2" b="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99489" y="3120695"/>
                <a:ext cx="11704072" cy="1287468"/>
              </a:xfrm>
              <a:prstGeom prst="rect">
                <a:avLst/>
              </a:prstGeom>
              <a:noFill/>
            </p:spPr>
            <p:txBody>
              <a:bodyPr wrap="square">
                <a:spAutoFit/>
              </a:bodyPr>
              <a:lstStyle/>
              <a:p>
                <a:pPr>
                  <a:lnSpc>
                    <a:spcPct val="150000"/>
                  </a:lnSpc>
                </a:pPr>
                <a:r>
                  <a:rPr lang="zh-HK" altLang="en-US" dirty="0">
                    <a:latin typeface="Arial" panose="020B0604020202090204" pitchFamily="34" charset="0"/>
                    <a:cs typeface="Arial" panose="020B0604020202090204" pitchFamily="34" charset="0"/>
                  </a:rPr>
                  <a:t>In this work, FedCog constructs the coupled information on parties, still without direct access to sensitive data. Our method encourages the parties to share desensitized information securely. The insensitive data </a:t>
                </a:r>
                <a14:m>
                  <m:oMath xmlns:m="http://schemas.openxmlformats.org/officeDocument/2006/math">
                    <m:r>
                      <a:rPr lang="zh-HK" altLang="en-US" i="1" dirty="0" smtClean="0">
                        <a:latin typeface="Cambria Math" panose="02040503050406030204" pitchFamily="18" charset="0"/>
                        <a:cs typeface="Arial" panose="020B0604020202090204" pitchFamily="34" charset="0"/>
                      </a:rPr>
                      <m:t>𝑍</m:t>
                    </m:r>
                  </m:oMath>
                </a14:m>
                <a:r>
                  <a:rPr lang="zh-HK" altLang="en-US" dirty="0">
                    <a:latin typeface="Arial" panose="020B0604020202090204" pitchFamily="34" charset="0"/>
                    <a:cs typeface="Arial" panose="020B0604020202090204" pitchFamily="34" charset="0"/>
                  </a:rPr>
                  <a:t> are utilized to compose valid knowledge for other FL parties. The local task of FedCog is</a:t>
                </a:r>
              </a:p>
            </p:txBody>
          </p:sp>
        </mc:Choice>
        <mc:Fallback xmlns="">
          <p:sp>
            <p:nvSpPr>
              <p:cNvPr id="10" name="文字方塊 9"/>
              <p:cNvSpPr txBox="1">
                <a:spLocks noRot="1" noChangeAspect="1" noMove="1" noResize="1" noEditPoints="1" noAdjustHandles="1" noChangeArrowheads="1" noChangeShapeType="1" noTextEdit="1"/>
              </p:cNvSpPr>
              <p:nvPr/>
            </p:nvSpPr>
            <p:spPr>
              <a:xfrm>
                <a:off x="99489" y="3120695"/>
                <a:ext cx="11704072" cy="1287468"/>
              </a:xfrm>
              <a:prstGeom prst="rect">
                <a:avLst/>
              </a:prstGeom>
              <a:blipFill rotWithShape="1">
                <a:blip r:embed="rId5"/>
                <a:stretch>
                  <a:fillRect l="-4" t="-24" r="2" b="-4883"/>
                </a:stretch>
              </a:blipFill>
            </p:spPr>
            <p:txBody>
              <a:bodyPr/>
              <a:lstStyle/>
              <a:p>
                <a:r>
                  <a:rPr lang="zh-TW" altLang="en-US">
                    <a:noFill/>
                  </a:rPr>
                  <a:t> </a:t>
                </a:r>
              </a:p>
            </p:txBody>
          </p:sp>
        </mc:Fallback>
      </mc:AlternateContent>
      <p:pic>
        <p:nvPicPr>
          <p:cNvPr id="11" name="圖片 10"/>
          <p:cNvPicPr>
            <a:picLocks noChangeAspect="1"/>
          </p:cNvPicPr>
          <p:nvPr/>
        </p:nvPicPr>
        <p:blipFill>
          <a:blip r:embed="rId6"/>
          <a:stretch>
            <a:fillRect/>
          </a:stretch>
        </p:blipFill>
        <p:spPr>
          <a:xfrm>
            <a:off x="3877212" y="4525181"/>
            <a:ext cx="4051300" cy="368300"/>
          </a:xfrm>
          <a:prstGeom prst="rect">
            <a:avLst/>
          </a:prstGeom>
        </p:spPr>
      </p:pic>
      <mc:AlternateContent xmlns:mc="http://schemas.openxmlformats.org/markup-compatibility/2006" xmlns:a14="http://schemas.microsoft.com/office/drawing/2010/main">
        <mc:Choice Requires="a14">
          <p:sp>
            <p:nvSpPr>
              <p:cNvPr id="17" name="文字方塊 16"/>
              <p:cNvSpPr txBox="1"/>
              <p:nvPr/>
            </p:nvSpPr>
            <p:spPr>
              <a:xfrm>
                <a:off x="144396" y="5010499"/>
                <a:ext cx="6127422" cy="391646"/>
              </a:xfrm>
              <a:prstGeom prst="rect">
                <a:avLst/>
              </a:prstGeom>
              <a:noFill/>
            </p:spPr>
            <p:txBody>
              <a:bodyPr wrap="square">
                <a:spAutoFit/>
              </a:bodyPr>
              <a:lstStyle/>
              <a:p>
                <a:r>
                  <a:rPr lang="zh-HK" altLang="en-US" dirty="0"/>
                  <a:t>where </a:t>
                </a:r>
                <a14:m>
                  <m:oMath xmlns:m="http://schemas.openxmlformats.org/officeDocument/2006/math">
                    <m:sSub>
                      <m:sSubPr>
                        <m:ctrlPr>
                          <a:rPr lang="en-US" altLang="zh-HK" i="1" dirty="0" smtClean="0">
                            <a:latin typeface="Cambria Math" panose="02040503050406030204" pitchFamily="18" charset="0"/>
                          </a:rPr>
                        </m:ctrlPr>
                      </m:sSubPr>
                      <m:e>
                        <m:r>
                          <a:rPr lang="zh-HK" altLang="en-US" i="1" dirty="0">
                            <a:latin typeface="Cambria Math" panose="02040503050406030204" pitchFamily="18" charset="0"/>
                          </a:rPr>
                          <m:t>𝑍</m:t>
                        </m:r>
                      </m:e>
                      <m:sub>
                        <m:r>
                          <a:rPr lang="zh-HK" altLang="en-US" i="1" dirty="0">
                            <a:latin typeface="Cambria Math" panose="02040503050406030204" pitchFamily="18" charset="0"/>
                          </a:rPr>
                          <m:t>𝑗</m:t>
                        </m:r>
                        <m:r>
                          <a:rPr lang="zh-HK" altLang="en-US" i="1" dirty="0">
                            <a:latin typeface="Cambria Math" panose="02040503050406030204" pitchFamily="18" charset="0"/>
                          </a:rPr>
                          <m:t> →</m:t>
                        </m:r>
                        <m:r>
                          <a:rPr lang="zh-HK" altLang="en-US" i="1" dirty="0">
                            <a:latin typeface="Cambria Math" panose="02040503050406030204" pitchFamily="18" charset="0"/>
                          </a:rPr>
                          <m:t>𝑖</m:t>
                        </m:r>
                      </m:sub>
                    </m:sSub>
                    <m:r>
                      <a:rPr lang="zh-HK" altLang="en-US" i="1" dirty="0" smtClean="0">
                        <a:latin typeface="Cambria Math" panose="02040503050406030204" pitchFamily="18" charset="0"/>
                      </a:rPr>
                      <m:t> </m:t>
                    </m:r>
                  </m:oMath>
                </a14:m>
                <a:r>
                  <a:rPr lang="zh-HK" altLang="en-US" dirty="0"/>
                  <a:t>represents external data from party </a:t>
                </a:r>
                <a14:m>
                  <m:oMath xmlns:m="http://schemas.openxmlformats.org/officeDocument/2006/math">
                    <m:r>
                      <a:rPr lang="zh-HK" altLang="en-US" i="1" dirty="0" smtClean="0">
                        <a:latin typeface="Cambria Math" panose="02040503050406030204" pitchFamily="18" charset="0"/>
                      </a:rPr>
                      <m:t>𝑗</m:t>
                    </m:r>
                  </m:oMath>
                </a14:m>
                <a:r>
                  <a:rPr lang="zh-HK" altLang="en-US" dirty="0"/>
                  <a:t> to </a:t>
                </a:r>
                <a14:m>
                  <m:oMath xmlns:m="http://schemas.openxmlformats.org/officeDocument/2006/math">
                    <m:r>
                      <a:rPr lang="zh-HK" altLang="en-US" i="1" dirty="0" smtClean="0">
                        <a:latin typeface="Cambria Math" panose="02040503050406030204" pitchFamily="18" charset="0"/>
                      </a:rPr>
                      <m:t>𝑖</m:t>
                    </m:r>
                  </m:oMath>
                </a14:m>
                <a:r>
                  <a:rPr lang="zh-HK" altLang="en-US" dirty="0"/>
                  <a:t>. </a:t>
                </a:r>
              </a:p>
            </p:txBody>
          </p:sp>
        </mc:Choice>
        <mc:Fallback xmlns="">
          <p:sp>
            <p:nvSpPr>
              <p:cNvPr id="17" name="文字方塊 16"/>
              <p:cNvSpPr txBox="1">
                <a:spLocks noRot="1" noChangeAspect="1" noMove="1" noResize="1" noEditPoints="1" noAdjustHandles="1" noChangeArrowheads="1" noChangeShapeType="1" noTextEdit="1"/>
              </p:cNvSpPr>
              <p:nvPr/>
            </p:nvSpPr>
            <p:spPr>
              <a:xfrm>
                <a:off x="144396" y="5010499"/>
                <a:ext cx="6127422" cy="391646"/>
              </a:xfrm>
              <a:prstGeom prst="rect">
                <a:avLst/>
              </a:prstGeom>
              <a:blipFill rotWithShape="1">
                <a:blip r:embed="rId7"/>
                <a:stretch>
                  <a:fillRect l="-4" t="-89" r="9" b="-3192"/>
                </a:stretch>
              </a:blipFill>
            </p:spPr>
            <p:txBody>
              <a:bodyPr/>
              <a:lstStyle/>
              <a:p>
                <a:r>
                  <a:rPr lang="zh-TW" altLang="en-US">
                    <a:noFill/>
                  </a:rPr>
                  <a:t> </a:t>
                </a:r>
              </a:p>
            </p:txBody>
          </p:sp>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18</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F6DF2-C995-D16E-A5FF-DDD59C4600D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449A7AF-F7ED-7BE3-DA48-E633A203F67B}"/>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2014E64B-31F3-5C4A-61F2-9840008107AB}"/>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B9E02B33-FD43-006D-210E-DDBE53D6809D}"/>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6563A28D-9E00-69B4-0590-F21D9BF95EF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822BB381-0946-F825-20F3-6962B1CB082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650FD77B-DE03-865F-7BB2-F51F58EC6A5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19</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D5548CE4-7ADF-26C5-4EEA-6F29E1CFAF0C}"/>
              </a:ext>
            </a:extLst>
          </p:cNvPr>
          <p:cNvSpPr txBox="1"/>
          <p:nvPr/>
        </p:nvSpPr>
        <p:spPr>
          <a:xfrm>
            <a:off x="120000" y="5395351"/>
            <a:ext cx="5184000" cy="307777"/>
          </a:xfrm>
          <a:prstGeom prst="rect">
            <a:avLst/>
          </a:prstGeom>
          <a:noFill/>
        </p:spPr>
        <p:txBody>
          <a:bodyPr wrap="square">
            <a:spAutoFit/>
          </a:bodyPr>
          <a:lstStyle/>
          <a:p>
            <a:r>
              <a:rPr lang="en-US" altLang="zh-HK" sz="1400" dirty="0">
                <a:latin typeface="Arial" panose="020B0604020202090204" pitchFamily="34" charset="0"/>
                <a:cs typeface="Arial" panose="020B0604020202090204" pitchFamily="34" charset="0"/>
              </a:rPr>
              <a:t>Fig</a:t>
            </a:r>
            <a:r>
              <a:rPr lang="en-US" altLang="zh-CN" sz="1400" dirty="0">
                <a:latin typeface="Arial" panose="020B0604020202090204" pitchFamily="34" charset="0"/>
                <a:cs typeface="Arial" panose="020B0604020202090204" pitchFamily="34" charset="0"/>
              </a:rPr>
              <a:t>:</a:t>
            </a:r>
            <a:r>
              <a:rPr lang="zh-CN" altLang="en-US" sz="1400" dirty="0">
                <a:latin typeface="Arial" panose="020B0604020202090204" pitchFamily="34" charset="0"/>
                <a:cs typeface="Arial" panose="020B0604020202090204" pitchFamily="34" charset="0"/>
              </a:rPr>
              <a:t> </a:t>
            </a:r>
            <a:r>
              <a:rPr lang="en-US" altLang="zh-HK" sz="1400" dirty="0">
                <a:latin typeface="Arial" panose="020B0604020202090204" pitchFamily="34" charset="0"/>
                <a:cs typeface="Arial" panose="020B0604020202090204" pitchFamily="34" charset="0"/>
              </a:rPr>
              <a:t>Graph decoupling of </a:t>
            </a:r>
            <a:r>
              <a:rPr lang="en-US" altLang="zh-HK" sz="1400" dirty="0" err="1">
                <a:latin typeface="Arial" panose="020B0604020202090204" pitchFamily="34" charset="0"/>
                <a:cs typeface="Arial" panose="020B0604020202090204" pitchFamily="34" charset="0"/>
              </a:rPr>
              <a:t>FedCog</a:t>
            </a:r>
            <a:endParaRPr lang="zh-HK" altLang="en-US" sz="1400" dirty="0">
              <a:latin typeface="Arial" panose="020B0604020202090204" pitchFamily="34" charset="0"/>
              <a:cs typeface="Arial" panose="020B0604020202090204" pitchFamily="34" charset="0"/>
            </a:endParaRPr>
          </a:p>
        </p:txBody>
      </p:sp>
      <p:sp>
        <p:nvSpPr>
          <p:cNvPr id="6" name="文字方塊 5">
            <a:extLst>
              <a:ext uri="{FF2B5EF4-FFF2-40B4-BE49-F238E27FC236}">
                <a16:creationId xmlns:a16="http://schemas.microsoft.com/office/drawing/2014/main" id="{477C263B-657B-58B2-2625-96AA71887136}"/>
              </a:ext>
            </a:extLst>
          </p:cNvPr>
          <p:cNvSpPr txBox="1"/>
          <p:nvPr/>
        </p:nvSpPr>
        <p:spPr>
          <a:xfrm>
            <a:off x="5649275" y="2577485"/>
            <a:ext cx="6458275" cy="1287468"/>
          </a:xfrm>
          <a:prstGeom prst="rect">
            <a:avLst/>
          </a:prstGeom>
          <a:noFill/>
        </p:spPr>
        <p:txBody>
          <a:bodyPr wrap="square">
            <a:spAutoFit/>
          </a:bodyPr>
          <a:lstStyle/>
          <a:p>
            <a:pPr algn="just">
              <a:lnSpc>
                <a:spcPct val="150000"/>
              </a:lnSpc>
              <a:spcBef>
                <a:spcPts val="1200"/>
              </a:spcBef>
            </a:pPr>
            <a:r>
              <a:rPr lang="en-US" altLang="zh-HK" b="1" dirty="0" err="1">
                <a:latin typeface="Arial" panose="020B0604020202090204" pitchFamily="34" charset="0"/>
                <a:cs typeface="Arial" panose="020B0604020202090204" pitchFamily="34" charset="0"/>
              </a:rPr>
              <a:t>FedCog</a:t>
            </a:r>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efficiently handles coupled graphs, where the inter-edges between different parties are critical for graph learning tasks.</a:t>
            </a:r>
            <a:endParaRPr lang="zh-HK" altLang="en-US" dirty="0">
              <a:latin typeface="Arial" panose="020B0604020202090204" pitchFamily="34" charset="0"/>
              <a:cs typeface="Arial" panose="020B0604020202090204" pitchFamily="34" charset="0"/>
            </a:endParaRPr>
          </a:p>
        </p:txBody>
      </p:sp>
      <p:pic>
        <p:nvPicPr>
          <p:cNvPr id="3" name="圖片 2">
            <a:extLst>
              <a:ext uri="{FF2B5EF4-FFF2-40B4-BE49-F238E27FC236}">
                <a16:creationId xmlns:a16="http://schemas.microsoft.com/office/drawing/2014/main" id="{1FA7546F-C8BF-2661-9EC3-04FD6BC44045}"/>
              </a:ext>
            </a:extLst>
          </p:cNvPr>
          <p:cNvPicPr>
            <a:picLocks noChangeAspect="1"/>
          </p:cNvPicPr>
          <p:nvPr/>
        </p:nvPicPr>
        <p:blipFill>
          <a:blip r:embed="rId3"/>
          <a:stretch>
            <a:fillRect/>
          </a:stretch>
        </p:blipFill>
        <p:spPr>
          <a:xfrm>
            <a:off x="106262" y="1438628"/>
            <a:ext cx="5410593" cy="3806153"/>
          </a:xfrm>
          <a:prstGeom prst="rect">
            <a:avLst/>
          </a:prstGeom>
        </p:spPr>
      </p:pic>
    </p:spTree>
    <p:extLst>
      <p:ext uri="{BB962C8B-B14F-4D97-AF65-F5344CB8AC3E}">
        <p14:creationId xmlns:p14="http://schemas.microsoft.com/office/powerpoint/2010/main" val="345718579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5976000"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Graph convolutional network</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a:t>
            </a:fld>
            <a:endParaRPr lang="zh-HK" altLang="en-US" sz="1600" dirty="0">
              <a:solidFill>
                <a:schemeClr val="bg1"/>
              </a:solidFill>
            </a:endParaRPr>
          </a:p>
        </p:txBody>
      </p:sp>
      <p:sp>
        <p:nvSpPr>
          <p:cNvPr id="4" name="文字方塊 3"/>
          <p:cNvSpPr txBox="1"/>
          <p:nvPr/>
        </p:nvSpPr>
        <p:spPr>
          <a:xfrm>
            <a:off x="3185381" y="2786300"/>
            <a:ext cx="5821238" cy="369332"/>
          </a:xfrm>
          <a:prstGeom prst="rect">
            <a:avLst/>
          </a:prstGeom>
          <a:noFill/>
        </p:spPr>
        <p:txBody>
          <a:bodyPr wrap="square">
            <a:spAutoFit/>
          </a:bodyPr>
          <a:lstStyle/>
          <a:p>
            <a:pPr algn="just"/>
            <a:r>
              <a:rPr lang="en-US" altLang="zh-HK" sz="1800" dirty="0">
                <a:effectLst/>
                <a:latin typeface="Arial" panose="020B0604020202020204" pitchFamily="34" charset="0"/>
                <a:cs typeface="Arial" panose="020B0604020202020204" pitchFamily="34" charset="0"/>
              </a:rPr>
              <a:t>Fig: </a:t>
            </a:r>
            <a:r>
              <a:rPr lang="en-US" altLang="zh-HK" sz="1800" dirty="0">
                <a:solidFill>
                  <a:srgbClr val="211E1E"/>
                </a:solidFill>
                <a:effectLst/>
                <a:latin typeface="Arial" panose="020B0604020202020204" pitchFamily="34" charset="0"/>
                <a:cs typeface="Arial" panose="020B0604020202020204" pitchFamily="34" charset="0"/>
              </a:rPr>
              <a:t>Illustration of graph convolution operation. </a:t>
            </a:r>
            <a:endParaRPr lang="en-US" altLang="zh-HK" dirty="0">
              <a:latin typeface="Arial" panose="020B0604020202020204" pitchFamily="34" charset="0"/>
              <a:cs typeface="Arial" panose="020B0604020202020204" pitchFamily="34" charset="0"/>
            </a:endParaRPr>
          </a:p>
        </p:txBody>
      </p:sp>
      <p:pic>
        <p:nvPicPr>
          <p:cNvPr id="3" name="圖片 2"/>
          <p:cNvPicPr>
            <a:picLocks noChangeAspect="1"/>
          </p:cNvPicPr>
          <p:nvPr/>
        </p:nvPicPr>
        <p:blipFill>
          <a:blip r:embed="rId3"/>
          <a:stretch>
            <a:fillRect/>
          </a:stretch>
        </p:blipFill>
        <p:spPr>
          <a:xfrm>
            <a:off x="3270035" y="750164"/>
            <a:ext cx="5265653" cy="2047006"/>
          </a:xfrm>
          <a:prstGeom prst="rect">
            <a:avLst/>
          </a:prstGeom>
        </p:spPr>
      </p:pic>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602F0664-97A1-E8F9-C3A1-3035C411E518}"/>
                  </a:ext>
                </a:extLst>
              </p:cNvPr>
              <p:cNvSpPr txBox="1"/>
              <p:nvPr/>
            </p:nvSpPr>
            <p:spPr>
              <a:xfrm>
                <a:off x="0" y="3715493"/>
                <a:ext cx="12192000" cy="871970"/>
              </a:xfrm>
              <a:prstGeom prst="rect">
                <a:avLst/>
              </a:prstGeom>
              <a:noFill/>
            </p:spPr>
            <p:txBody>
              <a:bodyPr wrap="square">
                <a:spAutoFit/>
              </a:bodyPr>
              <a:lstStyle/>
              <a:p>
                <a:pPr algn="just">
                  <a:lnSpc>
                    <a:spcPct val="150000"/>
                  </a:lnSpc>
                </a:pPr>
                <a:r>
                  <a:rPr lang="en-US" altLang="zh-HK" dirty="0">
                    <a:latin typeface="Arial" panose="020B0604020202020204" pitchFamily="34" charset="0"/>
                    <a:cs typeface="Arial" panose="020B0604020202020204" pitchFamily="34" charset="0"/>
                  </a:rPr>
                  <a:t>Graph</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convolutional network</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(GCN)</a:t>
                </a:r>
                <a:r>
                  <a:rPr lang="zh-CN" altLang="en-US" dirty="0">
                    <a:latin typeface="Arial" panose="020B0604020202020204" pitchFamily="34" charset="0"/>
                    <a:cs typeface="Arial" panose="020B0604020202020204" pitchFamily="34" charset="0"/>
                  </a:rPr>
                  <a:t> </a:t>
                </a:r>
                <a:r>
                  <a:rPr lang="zh-HK" altLang="en-US" dirty="0">
                    <a:latin typeface="Arial" panose="020B0604020202020204" pitchFamily="34" charset="0"/>
                    <a:cs typeface="Arial" panose="020B0604020202020204" pitchFamily="34" charset="0"/>
                  </a:rPr>
                  <a:t>consider</a:t>
                </a:r>
                <a:r>
                  <a:rPr lang="en-US" altLang="zh-HK" dirty="0">
                    <a:latin typeface="Arial" panose="020B0604020202020204" pitchFamily="34" charset="0"/>
                    <a:cs typeface="Arial" panose="020B0604020202020204" pitchFamily="34" charset="0"/>
                  </a:rPr>
                  <a:t>s</a:t>
                </a:r>
                <a:r>
                  <a:rPr lang="zh-HK" altLang="en-US" dirty="0">
                    <a:latin typeface="Arial" panose="020B0604020202020204" pitchFamily="34" charset="0"/>
                    <a:cs typeface="Arial" panose="020B0604020202020204" pitchFamily="34" charset="0"/>
                  </a:rPr>
                  <a:t> an undirected graph defined as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𝐺</m:t>
                    </m:r>
                    <m:r>
                      <a:rPr lang="en-US" altLang="zh-CN" b="0"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𝑉</m:t>
                    </m:r>
                    <m:r>
                      <a:rPr lang="en-US" altLang="zh-CN" b="0"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 </m:t>
                    </m:r>
                    <m:r>
                      <a:rPr lang="zh-HK" altLang="en-US" i="1" dirty="0" smtClean="0">
                        <a:latin typeface="Cambria Math" panose="02040503050406030204" pitchFamily="18" charset="0"/>
                        <a:cs typeface="Arial" panose="020B0604020202020204" pitchFamily="34" charset="0"/>
                      </a:rPr>
                      <m:t>𝐸</m:t>
                    </m:r>
                    <m:r>
                      <a:rPr lang="en-US" altLang="zh-CN" b="0" i="1" dirty="0" smtClean="0">
                        <a:latin typeface="Cambria Math" panose="02040503050406030204" pitchFamily="18" charset="0"/>
                        <a:cs typeface="Arial" panose="020B0604020202020204" pitchFamily="34" charset="0"/>
                      </a:rPr>
                      <m:t>)</m:t>
                    </m:r>
                  </m:oMath>
                </a14:m>
                <a:r>
                  <a:rPr lang="zh-HK" altLang="en-US" dirty="0">
                    <a:latin typeface="Arial" panose="020B0604020202020204" pitchFamily="34" charset="0"/>
                    <a:cs typeface="Arial" panose="020B0604020202020204" pitchFamily="34" charset="0"/>
                  </a:rPr>
                  <a:t>, where sets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𝑉</m:t>
                    </m:r>
                  </m:oMath>
                </a14:m>
                <a:r>
                  <a:rPr lang="zh-HK" altLang="en-US" dirty="0">
                    <a:latin typeface="Arial" panose="020B0604020202020204" pitchFamily="34" charset="0"/>
                    <a:cs typeface="Arial" panose="020B0604020202020204" pitchFamily="34" charset="0"/>
                  </a:rPr>
                  <a:t> and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𝐸</m:t>
                    </m:r>
                  </m:oMath>
                </a14:m>
                <a:r>
                  <a:rPr lang="zh-HK" altLang="en-US" dirty="0">
                    <a:latin typeface="Arial" panose="020B0604020202020204" pitchFamily="34" charset="0"/>
                    <a:cs typeface="Arial" panose="020B0604020202020204" pitchFamily="34" charset="0"/>
                  </a:rPr>
                  <a:t> include nodes and edges, respectively. The corresponding graph adjacency matrix is denoted by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𝐴</m:t>
                    </m:r>
                  </m:oMath>
                </a14:m>
                <a:r>
                  <a:rPr lang="en-US" altLang="zh-CN" dirty="0">
                    <a:latin typeface="Arial" panose="020B0604020202020204" pitchFamily="34" charset="0"/>
                    <a:cs typeface="Arial" panose="020B0604020202020204" pitchFamily="34" charset="0"/>
                  </a:rPr>
                  <a:t>.</a:t>
                </a:r>
                <a:endParaRPr lang="zh-HK" altLang="en-US" dirty="0">
                  <a:latin typeface="Arial" panose="020B0604020202020204" pitchFamily="34" charset="0"/>
                  <a:cs typeface="Arial" panose="020B0604020202020204" pitchFamily="34" charset="0"/>
                </a:endParaRPr>
              </a:p>
            </p:txBody>
          </p:sp>
        </mc:Choice>
        <mc:Fallback>
          <p:sp>
            <p:nvSpPr>
              <p:cNvPr id="5" name="文字方塊 4">
                <a:extLst>
                  <a:ext uri="{FF2B5EF4-FFF2-40B4-BE49-F238E27FC236}">
                    <a16:creationId xmlns:a16="http://schemas.microsoft.com/office/drawing/2014/main" id="{602F0664-97A1-E8F9-C3A1-3035C411E518}"/>
                  </a:ext>
                </a:extLst>
              </p:cNvPr>
              <p:cNvSpPr txBox="1">
                <a:spLocks noRot="1" noChangeAspect="1" noMove="1" noResize="1" noEditPoints="1" noAdjustHandles="1" noChangeArrowheads="1" noChangeShapeType="1" noTextEdit="1"/>
              </p:cNvSpPr>
              <p:nvPr/>
            </p:nvSpPr>
            <p:spPr>
              <a:xfrm>
                <a:off x="0" y="3715493"/>
                <a:ext cx="12192000" cy="871970"/>
              </a:xfrm>
              <a:prstGeom prst="rect">
                <a:avLst/>
              </a:prstGeom>
              <a:blipFill>
                <a:blip r:embed="rId4"/>
                <a:stretch>
                  <a:fillRect l="-416" r="-312" b="-10000"/>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162414667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20</a:t>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6" name="文字方塊 5"/>
              <p:cNvSpPr txBox="1"/>
              <p:nvPr/>
            </p:nvSpPr>
            <p:spPr>
              <a:xfrm>
                <a:off x="5479536" y="799231"/>
                <a:ext cx="6458275" cy="2163606"/>
              </a:xfrm>
              <a:prstGeom prst="rect">
                <a:avLst/>
              </a:prstGeom>
              <a:noFill/>
            </p:spPr>
            <p:txBody>
              <a:bodyPr wrap="square">
                <a:spAutoFit/>
              </a:bodyPr>
              <a:lstStyle/>
              <a:p>
                <a:pPr algn="just">
                  <a:lnSpc>
                    <a:spcPct val="150000"/>
                  </a:lnSpc>
                  <a:spcBef>
                    <a:spcPts val="1200"/>
                  </a:spcBef>
                </a:pPr>
                <a:r>
                  <a:rPr lang="en-US" altLang="zh-HK" b="1" dirty="0">
                    <a:latin typeface="Arial" panose="020B0604020202090204" pitchFamily="34" charset="0"/>
                    <a:cs typeface="Arial" panose="020B0604020202090204" pitchFamily="34" charset="0"/>
                  </a:rPr>
                  <a:t>Graph Decoupling</a:t>
                </a:r>
              </a:p>
              <a:p>
                <a:pPr algn="just">
                  <a:lnSpc>
                    <a:spcPct val="150000"/>
                  </a:lnSpc>
                </a:pPr>
                <a:r>
                  <a:rPr lang="en-US" altLang="zh-HK" dirty="0" err="1">
                    <a:latin typeface="Arial" panose="020B0604020202090204" pitchFamily="34" charset="0"/>
                    <a:cs typeface="Arial" panose="020B0604020202090204" pitchFamily="34" charset="0"/>
                  </a:rPr>
                  <a:t>FedCog</a:t>
                </a:r>
                <a:r>
                  <a:rPr lang="en-US" altLang="zh-HK" dirty="0">
                    <a:latin typeface="Arial" panose="020B0604020202090204" pitchFamily="34" charset="0"/>
                    <a:cs typeface="Arial" panose="020B0604020202090204" pitchFamily="34" charset="0"/>
                  </a:rPr>
                  <a:t> introduces graph decoupling to handle coupled graphs in federated learning. Each party’s local graph  </a:t>
                </a:r>
                <a14:m>
                  <m:oMath xmlns:m="http://schemas.openxmlformats.org/officeDocument/2006/math">
                    <m:sSub>
                      <m:sSubPr>
                        <m:ctrlPr>
                          <a:rPr lang="en-US" altLang="zh-HK" i="1" dirty="0" smtClean="0">
                            <a:latin typeface="Cambria Math" panose="02040503050406030204" pitchFamily="18" charset="0"/>
                            <a:cs typeface="DejaVu Math TeX Gyre" panose="02000503000000000000" charset="0"/>
                          </a:rPr>
                        </m:ctrlPr>
                      </m:sSubPr>
                      <m:e>
                        <m:r>
                          <a:rPr lang="en-US" altLang="zh-HK" i="1" dirty="0" err="1">
                            <a:latin typeface="Cambria Math" panose="02040503050406030204" pitchFamily="18" charset="0"/>
                            <a:cs typeface="DejaVu Math TeX Gyre" panose="02000503000000000000" charset="0"/>
                          </a:rPr>
                          <m:t>𝐺</m:t>
                        </m:r>
                      </m:e>
                      <m:sub>
                        <m:r>
                          <a:rPr lang="en-US" altLang="zh-HK" i="1" dirty="0" err="1">
                            <a:latin typeface="Cambria Math" panose="02040503050406030204" pitchFamily="18" charset="0"/>
                            <a:cs typeface="DejaVu Math TeX Gyre" panose="02000503000000000000" charset="0"/>
                          </a:rPr>
                          <m:t>𝑖</m:t>
                        </m:r>
                      </m:sub>
                    </m:sSub>
                  </m:oMath>
                </a14:m>
                <a:r>
                  <a:rPr lang="en-US" altLang="zh-HK" dirty="0">
                    <a:latin typeface="Arial" panose="020B0604020202090204" pitchFamily="34" charset="0"/>
                    <a:cs typeface="Arial" panose="020B0604020202090204" pitchFamily="34" charset="0"/>
                  </a:rPr>
                  <a:t> is transformed into two subgraphs: internal graph  </a:t>
                </a:r>
                <a14:m>
                  <m:oMath xmlns:m="http://schemas.openxmlformats.org/officeDocument/2006/math">
                    <m:sSubSup>
                      <m:sSubSupPr>
                        <m:ctrlPr>
                          <a:rPr lang="en-US" altLang="zh-HK" i="1" dirty="0" smtClean="0">
                            <a:latin typeface="Cambria Math" panose="02040503050406030204" pitchFamily="18" charset="0"/>
                            <a:cs typeface="Arial" panose="020B0604020202090204" pitchFamily="34" charset="0"/>
                          </a:rPr>
                        </m:ctrlPr>
                      </m:sSubSupPr>
                      <m:e>
                        <m:r>
                          <a:rPr lang="en-US" altLang="zh-HK" i="1" dirty="0" smtClean="0">
                            <a:latin typeface="Cambria Math" panose="02040503050406030204" pitchFamily="18" charset="0"/>
                            <a:cs typeface="Arial" panose="020B0604020202090204" pitchFamily="34" charset="0"/>
                          </a:rPr>
                          <m:t>𝐺</m:t>
                        </m:r>
                      </m:e>
                      <m:sub>
                        <m:r>
                          <a:rPr lang="en-US" altLang="zh-HK" i="1" dirty="0" smtClean="0">
                            <a:latin typeface="Cambria Math" panose="02040503050406030204" pitchFamily="18" charset="0"/>
                            <a:cs typeface="Arial" panose="020B0604020202090204" pitchFamily="34" charset="0"/>
                          </a:rPr>
                          <m:t>𝑖</m:t>
                        </m:r>
                      </m:sub>
                      <m:sup>
                        <m:r>
                          <a:rPr lang="en-US" altLang="zh-HK" i="1" dirty="0" smtClean="0">
                            <a:latin typeface="Cambria Math" panose="02040503050406030204" pitchFamily="18" charset="0"/>
                            <a:cs typeface="Arial" panose="020B0604020202090204" pitchFamily="34" charset="0"/>
                          </a:rPr>
                          <m:t>𝐼</m:t>
                        </m:r>
                      </m:sup>
                    </m:sSubSup>
                  </m:oMath>
                </a14:m>
                <a:r>
                  <a:rPr lang="en-US" altLang="zh-HK" dirty="0">
                    <a:latin typeface="Arial" panose="020B0604020202090204" pitchFamily="34" charset="0"/>
                    <a:cs typeface="Arial" panose="020B0604020202090204" pitchFamily="34" charset="0"/>
                  </a:rPr>
                  <a:t>  and border graph  </a:t>
                </a:r>
                <a14:m>
                  <m:oMath xmlns:m="http://schemas.openxmlformats.org/officeDocument/2006/math">
                    <m:sSubSup>
                      <m:sSubSupPr>
                        <m:ctrlPr>
                          <a:rPr lang="en-US" altLang="zh-HK" i="1" dirty="0" smtClean="0">
                            <a:latin typeface="Cambria Math" panose="02040503050406030204" pitchFamily="18" charset="0"/>
                            <a:cs typeface="Arial" panose="020B0604020202090204" pitchFamily="34" charset="0"/>
                          </a:rPr>
                        </m:ctrlPr>
                      </m:sSubSupPr>
                      <m:e>
                        <m:r>
                          <a:rPr lang="en-US" altLang="zh-HK" i="1" dirty="0" smtClean="0">
                            <a:latin typeface="Cambria Math" panose="02040503050406030204" pitchFamily="18" charset="0"/>
                            <a:cs typeface="Arial" panose="020B0604020202090204" pitchFamily="34" charset="0"/>
                          </a:rPr>
                          <m:t>𝐺</m:t>
                        </m:r>
                      </m:e>
                      <m:sub>
                        <m:r>
                          <a:rPr lang="en-US" altLang="zh-HK" i="1" dirty="0" smtClean="0">
                            <a:latin typeface="Cambria Math" panose="02040503050406030204" pitchFamily="18" charset="0"/>
                            <a:cs typeface="Arial" panose="020B0604020202090204" pitchFamily="34" charset="0"/>
                          </a:rPr>
                          <m:t>𝑖</m:t>
                        </m:r>
                      </m:sub>
                      <m:sup>
                        <m:r>
                          <a:rPr lang="en-US" altLang="zh-HK" i="1" dirty="0" smtClean="0">
                            <a:latin typeface="Cambria Math" panose="02040503050406030204" pitchFamily="18" charset="0"/>
                            <a:cs typeface="Arial" panose="020B0604020202090204" pitchFamily="34" charset="0"/>
                          </a:rPr>
                          <m:t>𝐵</m:t>
                        </m:r>
                      </m:sup>
                    </m:sSubSup>
                  </m:oMath>
                </a14:m>
                <a:r>
                  <a:rPr lang="en-US" altLang="zh-HK" dirty="0">
                    <a:latin typeface="Arial" panose="020B0604020202090204" pitchFamily="34" charset="0"/>
                    <a:cs typeface="Arial" panose="020B0604020202090204" pitchFamily="34" charset="0"/>
                  </a:rPr>
                  <a:t>.</a:t>
                </a:r>
                <a:endParaRPr lang="zh-HK" altLang="en-US" dirty="0">
                  <a:latin typeface="Arial" panose="020B0604020202090204" pitchFamily="34" charset="0"/>
                  <a:cs typeface="Arial" panose="020B0604020202090204" pitchFamily="34" charset="0"/>
                </a:endParaRPr>
              </a:p>
            </p:txBody>
          </p:sp>
        </mc:Choice>
        <mc:Fallback>
          <p:sp>
            <p:nvSpPr>
              <p:cNvPr id="6" name="文字方塊 5"/>
              <p:cNvSpPr txBox="1">
                <a:spLocks noRot="1" noChangeAspect="1" noMove="1" noResize="1" noEditPoints="1" noAdjustHandles="1" noChangeArrowheads="1" noChangeShapeType="1" noTextEdit="1"/>
              </p:cNvSpPr>
              <p:nvPr/>
            </p:nvSpPr>
            <p:spPr>
              <a:xfrm>
                <a:off x="5479536" y="799231"/>
                <a:ext cx="6458275" cy="2163606"/>
              </a:xfrm>
              <a:prstGeom prst="rect">
                <a:avLst/>
              </a:prstGeom>
              <a:blipFill>
                <a:blip r:embed="rId3"/>
                <a:stretch>
                  <a:fillRect l="-786" r="-1768" b="-2907"/>
                </a:stretch>
              </a:blipFill>
            </p:spPr>
            <p:txBody>
              <a:bodyPr/>
              <a:lstStyle/>
              <a:p>
                <a:r>
                  <a:rPr lang="zh-HK" altLang="en-US">
                    <a:noFill/>
                  </a:rPr>
                  <a:t> </a:t>
                </a:r>
              </a:p>
            </p:txBody>
          </p:sp>
        </mc:Fallback>
      </mc:AlternateContent>
      <p:pic>
        <p:nvPicPr>
          <p:cNvPr id="3" name="圖片 2"/>
          <p:cNvPicPr>
            <a:picLocks noChangeAspect="1"/>
          </p:cNvPicPr>
          <p:nvPr/>
        </p:nvPicPr>
        <p:blipFill>
          <a:blip r:embed="rId4"/>
          <a:stretch>
            <a:fillRect/>
          </a:stretch>
        </p:blipFill>
        <p:spPr>
          <a:xfrm>
            <a:off x="106262" y="1438628"/>
            <a:ext cx="5410593" cy="3806153"/>
          </a:xfrm>
          <a:prstGeom prst="rect">
            <a:avLst/>
          </a:prstGeom>
        </p:spPr>
      </p:pic>
      <p:sp>
        <p:nvSpPr>
          <p:cNvPr id="5" name="文字方塊 4">
            <a:extLst>
              <a:ext uri="{FF2B5EF4-FFF2-40B4-BE49-F238E27FC236}">
                <a16:creationId xmlns:a16="http://schemas.microsoft.com/office/drawing/2014/main" id="{C5EA7D01-AB11-F3ED-48B1-1FB9525224F8}"/>
              </a:ext>
            </a:extLst>
          </p:cNvPr>
          <p:cNvSpPr txBox="1"/>
          <p:nvPr/>
        </p:nvSpPr>
        <p:spPr>
          <a:xfrm>
            <a:off x="5479536" y="3210695"/>
            <a:ext cx="6122276" cy="21184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HK" altLang="en-US" b="1" dirty="0">
                <a:latin typeface="Arial" panose="020B0604020202020204" pitchFamily="34" charset="0"/>
                <a:cs typeface="Arial" panose="020B0604020202020204" pitchFamily="34" charset="0"/>
              </a:rPr>
              <a:t>Internal Graph</a:t>
            </a:r>
            <a:r>
              <a:rPr lang="zh-HK" altLang="en-US" dirty="0">
                <a:latin typeface="Arial" panose="020B0604020202020204" pitchFamily="34" charset="0"/>
                <a:cs typeface="Arial" panose="020B0604020202020204" pitchFamily="34" charset="0"/>
              </a:rPr>
              <a:t>: Includes the party’s internal nodes and features, along with additional nodes representing external connections.</a:t>
            </a:r>
          </a:p>
          <a:p>
            <a:pPr marL="285750" indent="-285750" algn="just">
              <a:lnSpc>
                <a:spcPct val="150000"/>
              </a:lnSpc>
              <a:buFont typeface="Arial" panose="020B0604020202020204" pitchFamily="34" charset="0"/>
              <a:buChar char="•"/>
            </a:pPr>
            <a:r>
              <a:rPr lang="zh-HK" altLang="en-US" b="1" dirty="0">
                <a:latin typeface="Arial" panose="020B0604020202020204" pitchFamily="34" charset="0"/>
                <a:cs typeface="Arial" panose="020B0604020202020204" pitchFamily="34" charset="0"/>
              </a:rPr>
              <a:t>Border Graph</a:t>
            </a:r>
            <a:r>
              <a:rPr lang="zh-HK" altLang="en-US" dirty="0">
                <a:latin typeface="Arial" panose="020B0604020202020204" pitchFamily="34" charset="0"/>
                <a:cs typeface="Arial" panose="020B0604020202020204" pitchFamily="34" charset="0"/>
              </a:rPr>
              <a:t>: Contains only inter-edges and connects internal nodes to external nodes from other parties.</a:t>
            </a:r>
          </a:p>
        </p:txBody>
      </p:sp>
      <p:sp>
        <p:nvSpPr>
          <p:cNvPr id="8" name="文字方塊 7">
            <a:extLst>
              <a:ext uri="{FF2B5EF4-FFF2-40B4-BE49-F238E27FC236}">
                <a16:creationId xmlns:a16="http://schemas.microsoft.com/office/drawing/2014/main" id="{08F0C582-EF67-478B-2063-414D3FD719FC}"/>
              </a:ext>
            </a:extLst>
          </p:cNvPr>
          <p:cNvSpPr txBox="1"/>
          <p:nvPr/>
        </p:nvSpPr>
        <p:spPr>
          <a:xfrm>
            <a:off x="5347450" y="5562531"/>
            <a:ext cx="6458275" cy="871970"/>
          </a:xfrm>
          <a:prstGeom prst="rect">
            <a:avLst/>
          </a:prstGeom>
          <a:noFill/>
        </p:spPr>
        <p:txBody>
          <a:bodyPr wrap="square">
            <a:spAutoFit/>
          </a:bodyPr>
          <a:lstStyle/>
          <a:p>
            <a:pPr algn="just">
              <a:lnSpc>
                <a:spcPct val="150000"/>
              </a:lnSpc>
            </a:pPr>
            <a:r>
              <a:rPr lang="en-US" altLang="zh-HK" i="1" dirty="0">
                <a:solidFill>
                  <a:srgbClr val="0E0E0E"/>
                </a:solidFill>
                <a:effectLst/>
                <a:latin typeface="Arial" panose="020B0604020202020204" pitchFamily="34" charset="0"/>
                <a:cs typeface="Arial" panose="020B0604020202020204" pitchFamily="34" charset="0"/>
              </a:rPr>
              <a:t>This decoupling allows parties to share abstracted information without exposing sensitive data.</a:t>
            </a:r>
          </a:p>
        </p:txBody>
      </p:sp>
      <p:sp>
        <p:nvSpPr>
          <p:cNvPr id="10" name="文字方塊 9">
            <a:extLst>
              <a:ext uri="{FF2B5EF4-FFF2-40B4-BE49-F238E27FC236}">
                <a16:creationId xmlns:a16="http://schemas.microsoft.com/office/drawing/2014/main" id="{5BBA42A5-EE60-C59A-81F9-E92B4EBCFB01}"/>
              </a:ext>
            </a:extLst>
          </p:cNvPr>
          <p:cNvSpPr txBox="1"/>
          <p:nvPr/>
        </p:nvSpPr>
        <p:spPr>
          <a:xfrm>
            <a:off x="120000" y="5395351"/>
            <a:ext cx="5184000" cy="307777"/>
          </a:xfrm>
          <a:prstGeom prst="rect">
            <a:avLst/>
          </a:prstGeom>
          <a:noFill/>
        </p:spPr>
        <p:txBody>
          <a:bodyPr wrap="square">
            <a:spAutoFit/>
          </a:bodyPr>
          <a:lstStyle/>
          <a:p>
            <a:r>
              <a:rPr lang="en-US" altLang="zh-HK" sz="1400" dirty="0">
                <a:latin typeface="Arial" panose="020B0604020202090204" pitchFamily="34" charset="0"/>
                <a:cs typeface="Arial" panose="020B0604020202090204" pitchFamily="34" charset="0"/>
              </a:rPr>
              <a:t>Fig</a:t>
            </a:r>
            <a:r>
              <a:rPr lang="en-US" altLang="zh-CN" sz="1400" dirty="0">
                <a:latin typeface="Arial" panose="020B0604020202090204" pitchFamily="34" charset="0"/>
                <a:cs typeface="Arial" panose="020B0604020202090204" pitchFamily="34" charset="0"/>
              </a:rPr>
              <a:t>:</a:t>
            </a:r>
            <a:r>
              <a:rPr lang="zh-CN" altLang="en-US" sz="1400" dirty="0">
                <a:latin typeface="Arial" panose="020B0604020202090204" pitchFamily="34" charset="0"/>
                <a:cs typeface="Arial" panose="020B0604020202090204" pitchFamily="34" charset="0"/>
              </a:rPr>
              <a:t> </a:t>
            </a:r>
            <a:r>
              <a:rPr lang="en-US" altLang="zh-HK" sz="1400" dirty="0">
                <a:latin typeface="Arial" panose="020B0604020202090204" pitchFamily="34" charset="0"/>
                <a:cs typeface="Arial" panose="020B0604020202090204" pitchFamily="34" charset="0"/>
              </a:rPr>
              <a:t>Graph decoupling of </a:t>
            </a:r>
            <a:r>
              <a:rPr lang="en-US" altLang="zh-HK" sz="1400" dirty="0" err="1">
                <a:latin typeface="Arial" panose="020B0604020202090204" pitchFamily="34" charset="0"/>
                <a:cs typeface="Arial" panose="020B0604020202090204" pitchFamily="34" charset="0"/>
              </a:rPr>
              <a:t>FedCog</a:t>
            </a:r>
            <a:endParaRPr lang="zh-HK" altLang="en-US" sz="1400" dirty="0">
              <a:latin typeface="Arial" panose="020B0604020202090204" pitchFamily="34" charset="0"/>
              <a:cs typeface="Arial" panose="020B0604020202090204"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0BE97-1A15-22F8-6CB5-CDC08E656F2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A1A7461-F9FC-BCFF-AE2A-4B2D6419D5D6}"/>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ADF33F8C-9FF9-F818-0799-117F8592535F}"/>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D6532FB5-B217-ACAC-63EA-14DC6DB493E7}"/>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E361BA87-BCDB-F14B-112C-AF6B6A9446B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35E5915F-EF18-9917-9394-ABA1FCA892B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45F22B90-E5EE-B5AE-424F-56EE5DD9B06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21</a:t>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3EC9D449-38E0-8E13-8F85-2482608FC782}"/>
                  </a:ext>
                </a:extLst>
              </p:cNvPr>
              <p:cNvSpPr txBox="1"/>
              <p:nvPr/>
            </p:nvSpPr>
            <p:spPr>
              <a:xfrm>
                <a:off x="5479536" y="799231"/>
                <a:ext cx="6458275" cy="2556405"/>
              </a:xfrm>
              <a:prstGeom prst="rect">
                <a:avLst/>
              </a:prstGeom>
              <a:noFill/>
            </p:spPr>
            <p:txBody>
              <a:bodyPr wrap="square">
                <a:spAutoFit/>
              </a:bodyPr>
              <a:lstStyle/>
              <a:p>
                <a:pPr algn="just">
                  <a:lnSpc>
                    <a:spcPct val="150000"/>
                  </a:lnSpc>
                </a:pPr>
                <a:r>
                  <a:rPr lang="en-US" altLang="zh-HK" b="1" dirty="0">
                    <a:latin typeface="Arial" panose="020B0604020202090204" pitchFamily="34" charset="0"/>
                    <a:cs typeface="Arial" panose="020B0604020202090204" pitchFamily="34" charset="0"/>
                  </a:rPr>
                  <a:t>Internal and Border Propagation</a:t>
                </a:r>
              </a:p>
              <a:p>
                <a:pPr algn="just">
                  <a:lnSpc>
                    <a:spcPct val="150000"/>
                  </a:lnSpc>
                </a:pPr>
                <a:r>
                  <a:rPr lang="en-US" altLang="zh-HK" dirty="0">
                    <a:latin typeface="Arial" panose="020B0604020202090204" pitchFamily="34" charset="0"/>
                    <a:cs typeface="Arial" panose="020B0604020202090204" pitchFamily="34" charset="0"/>
                  </a:rPr>
                  <a:t>After decoupling, the graph convolution process is split into two steps:</a:t>
                </a:r>
              </a:p>
              <a:p>
                <a:pPr algn="just">
                  <a:lnSpc>
                    <a:spcPct val="150000"/>
                  </a:lnSpc>
                </a:pPr>
                <a:endParaRPr lang="en-US" altLang="zh-HK" dirty="0">
                  <a:latin typeface="Arial" panose="020B0604020202090204" pitchFamily="34" charset="0"/>
                  <a:cs typeface="Arial" panose="020B0604020202090204" pitchFamily="34" charset="0"/>
                </a:endParaRPr>
              </a:p>
              <a:p>
                <a:pPr algn="just">
                  <a:lnSpc>
                    <a:spcPct val="150000"/>
                  </a:lnSpc>
                </a:pPr>
                <a:r>
                  <a:rPr lang="en-US" altLang="zh-CN" b="1" dirty="0">
                    <a:latin typeface="Arial" panose="020B0604020202090204" pitchFamily="34" charset="0"/>
                    <a:cs typeface="Arial" panose="020B0604020202090204" pitchFamily="34" charset="0"/>
                  </a:rPr>
                  <a:t>1.</a:t>
                </a:r>
                <a:r>
                  <a:rPr lang="zh-CN" altLang="en-US" b="1" dirty="0">
                    <a:latin typeface="Arial" panose="020B0604020202090204" pitchFamily="34" charset="0"/>
                    <a:cs typeface="Arial" panose="020B0604020202090204" pitchFamily="34" charset="0"/>
                  </a:rPr>
                  <a:t> </a:t>
                </a:r>
                <a:r>
                  <a:rPr lang="en-US" altLang="zh-HK" b="1" dirty="0">
                    <a:latin typeface="Arial" panose="020B0604020202090204" pitchFamily="34" charset="0"/>
                    <a:cs typeface="Arial" panose="020B0604020202090204" pitchFamily="34" charset="0"/>
                  </a:rPr>
                  <a:t>Internal Propagation</a:t>
                </a:r>
                <a:r>
                  <a:rPr lang="en-US" altLang="zh-HK" dirty="0">
                    <a:latin typeface="Arial" panose="020B0604020202090204" pitchFamily="34" charset="0"/>
                    <a:cs typeface="Arial" panose="020B0604020202090204" pitchFamily="34" charset="0"/>
                  </a:rPr>
                  <a:t>: Operates on the internal graph  </a:t>
                </a:r>
                <a14:m>
                  <m:oMath xmlns:m="http://schemas.openxmlformats.org/officeDocument/2006/math">
                    <m:sSubSup>
                      <m:sSubSupPr>
                        <m:ctrlPr>
                          <a:rPr lang="en-US" altLang="zh-HK" i="1" dirty="0" smtClean="0">
                            <a:latin typeface="Cambria Math" panose="02040503050406030204" pitchFamily="18" charset="0"/>
                            <a:cs typeface="Arial" panose="020B0604020202090204" pitchFamily="34" charset="0"/>
                          </a:rPr>
                        </m:ctrlPr>
                      </m:sSubSupPr>
                      <m:e>
                        <m:r>
                          <a:rPr lang="en-US" altLang="zh-HK" i="1" dirty="0" smtClean="0">
                            <a:latin typeface="Cambria Math" panose="02040503050406030204" pitchFamily="18" charset="0"/>
                            <a:cs typeface="Arial" panose="020B0604020202090204" pitchFamily="34" charset="0"/>
                          </a:rPr>
                          <m:t>𝐺</m:t>
                        </m:r>
                      </m:e>
                      <m:sub>
                        <m:r>
                          <a:rPr lang="en-US" altLang="zh-HK" i="1" dirty="0" smtClean="0">
                            <a:latin typeface="Cambria Math" panose="02040503050406030204" pitchFamily="18" charset="0"/>
                            <a:cs typeface="Arial" panose="020B0604020202090204" pitchFamily="34" charset="0"/>
                          </a:rPr>
                          <m:t>𝑖</m:t>
                        </m:r>
                      </m:sub>
                      <m:sup>
                        <m:r>
                          <a:rPr lang="en-US" altLang="zh-HK" i="1" dirty="0" smtClean="0">
                            <a:latin typeface="Cambria Math" panose="02040503050406030204" pitchFamily="18" charset="0"/>
                            <a:cs typeface="Arial" panose="020B0604020202090204" pitchFamily="34" charset="0"/>
                          </a:rPr>
                          <m:t>𝐼</m:t>
                        </m:r>
                      </m:sup>
                    </m:sSubSup>
                    <m:r>
                      <a:rPr lang="en-US" altLang="zh-HK" i="1" dirty="0" smtClean="0">
                        <a:latin typeface="Cambria Math" panose="02040503050406030204" pitchFamily="18" charset="0"/>
                        <a:cs typeface="Arial" panose="020B0604020202090204" pitchFamily="34" charset="0"/>
                      </a:rPr>
                      <m:t> </m:t>
                    </m:r>
                  </m:oMath>
                </a14:m>
                <a:r>
                  <a:rPr lang="en-US" altLang="zh-HK" dirty="0">
                    <a:latin typeface="Arial" panose="020B0604020202090204" pitchFamily="34" charset="0"/>
                    <a:cs typeface="Arial" panose="020B0604020202090204" pitchFamily="34" charset="0"/>
                  </a:rPr>
                  <a:t>using the equation:</a:t>
                </a:r>
              </a:p>
            </p:txBody>
          </p:sp>
        </mc:Choice>
        <mc:Fallback>
          <p:sp>
            <p:nvSpPr>
              <p:cNvPr id="6" name="文字方塊 5">
                <a:extLst>
                  <a:ext uri="{FF2B5EF4-FFF2-40B4-BE49-F238E27FC236}">
                    <a16:creationId xmlns:a16="http://schemas.microsoft.com/office/drawing/2014/main" id="{3EC9D449-38E0-8E13-8F85-2482608FC782}"/>
                  </a:ext>
                </a:extLst>
              </p:cNvPr>
              <p:cNvSpPr txBox="1">
                <a:spLocks noRot="1" noChangeAspect="1" noMove="1" noResize="1" noEditPoints="1" noAdjustHandles="1" noChangeArrowheads="1" noChangeShapeType="1" noTextEdit="1"/>
              </p:cNvSpPr>
              <p:nvPr/>
            </p:nvSpPr>
            <p:spPr>
              <a:xfrm>
                <a:off x="5479536" y="799231"/>
                <a:ext cx="6458275" cy="2556405"/>
              </a:xfrm>
              <a:prstGeom prst="rect">
                <a:avLst/>
              </a:prstGeom>
              <a:blipFill>
                <a:blip r:embed="rId3"/>
                <a:stretch>
                  <a:fillRect l="-786" r="-982" b="-2970"/>
                </a:stretch>
              </a:blipFill>
            </p:spPr>
            <p:txBody>
              <a:bodyPr/>
              <a:lstStyle/>
              <a:p>
                <a:r>
                  <a:rPr lang="zh-HK" altLang="en-US">
                    <a:noFill/>
                  </a:rPr>
                  <a:t> </a:t>
                </a:r>
              </a:p>
            </p:txBody>
          </p:sp>
        </mc:Fallback>
      </mc:AlternateContent>
      <p:pic>
        <p:nvPicPr>
          <p:cNvPr id="2" name="圖片 1">
            <a:extLst>
              <a:ext uri="{FF2B5EF4-FFF2-40B4-BE49-F238E27FC236}">
                <a16:creationId xmlns:a16="http://schemas.microsoft.com/office/drawing/2014/main" id="{73416D62-BC3F-C118-EB91-9AA751976C63}"/>
              </a:ext>
            </a:extLst>
          </p:cNvPr>
          <p:cNvPicPr>
            <a:picLocks noChangeAspect="1"/>
          </p:cNvPicPr>
          <p:nvPr/>
        </p:nvPicPr>
        <p:blipFill>
          <a:blip r:embed="rId4"/>
          <a:stretch>
            <a:fillRect/>
          </a:stretch>
        </p:blipFill>
        <p:spPr>
          <a:xfrm>
            <a:off x="7464000" y="3423675"/>
            <a:ext cx="2313523" cy="714648"/>
          </a:xfrm>
          <a:prstGeom prst="rect">
            <a:avLst/>
          </a:prstGeom>
        </p:spPr>
      </p:pic>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55F9A6F3-2DF7-BEF5-3CB8-52D4E50BA701}"/>
                  </a:ext>
                </a:extLst>
              </p:cNvPr>
              <p:cNvSpPr txBox="1"/>
              <p:nvPr/>
            </p:nvSpPr>
            <p:spPr>
              <a:xfrm>
                <a:off x="5541725" y="4197378"/>
                <a:ext cx="6458275" cy="959622"/>
              </a:xfrm>
              <a:prstGeom prst="rect">
                <a:avLst/>
              </a:prstGeom>
              <a:noFill/>
            </p:spPr>
            <p:txBody>
              <a:bodyPr wrap="square">
                <a:spAutoFit/>
              </a:bodyPr>
              <a:lstStyle/>
              <a:p>
                <a:pPr algn="just">
                  <a:lnSpc>
                    <a:spcPct val="150000"/>
                  </a:lnSpc>
                </a:pPr>
                <a:r>
                  <a:rPr lang="en-US" altLang="zh-HK" dirty="0">
                    <a:latin typeface="Arial" panose="020B0604020202090204" pitchFamily="34" charset="0"/>
                    <a:cs typeface="Arial" panose="020B0604020202090204" pitchFamily="34" charset="0"/>
                  </a:rPr>
                  <a:t>where</a:t>
                </a:r>
                <a:r>
                  <a:rPr lang="zh-CN" altLang="en-US" dirty="0">
                    <a:latin typeface="Arial" panose="020B0604020202090204" pitchFamily="34" charset="0"/>
                    <a:cs typeface="Arial" panose="020B0604020202090204" pitchFamily="34" charset="0"/>
                  </a:rPr>
                  <a:t> </a:t>
                </a:r>
                <a14:m>
                  <m:oMath xmlns:m="http://schemas.openxmlformats.org/officeDocument/2006/math">
                    <m:sSub>
                      <m:sSubPr>
                        <m:ctrlPr>
                          <a:rPr lang="zh-HK" altLang="en-US" i="1">
                            <a:solidFill>
                              <a:srgbClr val="836967"/>
                            </a:solidFill>
                            <a:latin typeface="Cambria Math" panose="02040503050406030204" pitchFamily="18" charset="0"/>
                          </a:rPr>
                        </m:ctrlPr>
                      </m:sSubPr>
                      <m:e>
                        <m:r>
                          <a:rPr lang="zh-HK" altLang="en-US" i="1">
                            <a:latin typeface="Cambria Math" panose="02040503050406030204" pitchFamily="18" charset="0"/>
                          </a:rPr>
                          <m:t>𝛽</m:t>
                        </m:r>
                      </m:e>
                      <m:sub>
                        <m:r>
                          <a:rPr lang="zh-HK" altLang="en-US" i="1">
                            <a:latin typeface="Cambria Math" panose="02040503050406030204" pitchFamily="18" charset="0"/>
                          </a:rPr>
                          <m:t>𝑢𝑣</m:t>
                        </m:r>
                      </m:sub>
                    </m:sSub>
                    <m:r>
                      <a:rPr lang="zh-HK" altLang="en-US">
                        <a:latin typeface="Cambria Math" panose="02040503050406030204" pitchFamily="18" charset="0"/>
                      </a:rPr>
                      <m:t>=</m:t>
                    </m:r>
                    <m:f>
                      <m:fPr>
                        <m:type m:val="lin"/>
                        <m:ctrlPr>
                          <a:rPr lang="zh-HK" altLang="en-US" i="1">
                            <a:latin typeface="Cambria Math" panose="02040503050406030204" pitchFamily="18" charset="0"/>
                          </a:rPr>
                        </m:ctrlPr>
                      </m:fPr>
                      <m:num>
                        <m:r>
                          <a:rPr lang="zh-HK" altLang="en-US">
                            <a:latin typeface="Cambria Math" panose="02040503050406030204" pitchFamily="18" charset="0"/>
                          </a:rPr>
                          <m:t>1</m:t>
                        </m:r>
                      </m:num>
                      <m:den>
                        <m:rad>
                          <m:radPr>
                            <m:degHide m:val="on"/>
                            <m:ctrlPr>
                              <a:rPr lang="zh-HK" altLang="en-US" i="1">
                                <a:solidFill>
                                  <a:srgbClr val="836967"/>
                                </a:solidFill>
                                <a:latin typeface="Cambria Math" panose="02040503050406030204" pitchFamily="18" charset="0"/>
                              </a:rPr>
                            </m:ctrlPr>
                          </m:radPr>
                          <m:deg/>
                          <m:e>
                            <m:r>
                              <a:rPr lang="zh-HK" altLang="en-US">
                                <a:latin typeface="Cambria Math" panose="02040503050406030204" pitchFamily="18" charset="0"/>
                              </a:rPr>
                              <m:t>1+</m:t>
                            </m:r>
                            <m:sSub>
                              <m:sSubPr>
                                <m:ctrlPr>
                                  <a:rPr lang="zh-HK" altLang="en-US" i="1">
                                    <a:solidFill>
                                      <a:srgbClr val="836967"/>
                                    </a:solidFill>
                                    <a:latin typeface="Cambria Math" panose="02040503050406030204" pitchFamily="18" charset="0"/>
                                  </a:rPr>
                                </m:ctrlPr>
                              </m:sSubPr>
                              <m:e>
                                <m:r>
                                  <a:rPr lang="zh-HK" altLang="en-US" i="1">
                                    <a:latin typeface="Cambria Math" panose="02040503050406030204" pitchFamily="18" charset="0"/>
                                  </a:rPr>
                                  <m:t>𝑑</m:t>
                                </m:r>
                              </m:e>
                              <m:sub>
                                <m:r>
                                  <a:rPr lang="zh-HK" altLang="en-US" i="1">
                                    <a:latin typeface="Cambria Math" panose="02040503050406030204" pitchFamily="18" charset="0"/>
                                  </a:rPr>
                                  <m:t>𝑣</m:t>
                                </m:r>
                              </m:sub>
                            </m:sSub>
                          </m:e>
                        </m:rad>
                      </m:den>
                    </m:f>
                  </m:oMath>
                </a14:m>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and </a:t>
                </a:r>
                <a14:m>
                  <m:oMath xmlns:m="http://schemas.openxmlformats.org/officeDocument/2006/math">
                    <m:sSubSup>
                      <m:sSubSupPr>
                        <m:ctrlPr>
                          <a:rPr lang="en-US" altLang="zh-HK" i="1" dirty="0" smtClean="0">
                            <a:latin typeface="Cambria Math" panose="02040503050406030204" pitchFamily="18" charset="0"/>
                            <a:cs typeface="Arial" panose="020B0604020202090204" pitchFamily="34" charset="0"/>
                          </a:rPr>
                        </m:ctrlPr>
                      </m:sSubSupPr>
                      <m:e>
                        <m:r>
                          <a:rPr lang="en-US" altLang="zh-HK" i="1" dirty="0" smtClean="0">
                            <a:latin typeface="Cambria Math" panose="02040503050406030204" pitchFamily="18" charset="0"/>
                            <a:ea typeface="Cambria Math" panose="02040503050406030204" pitchFamily="18" charset="0"/>
                            <a:cs typeface="Arial" panose="020B0604020202090204" pitchFamily="34" charset="0"/>
                          </a:rPr>
                          <m:t>𝒩</m:t>
                        </m:r>
                      </m:e>
                      <m:sub>
                        <m:r>
                          <a:rPr lang="en-US" altLang="zh-HK" i="1" dirty="0" err="1" smtClean="0">
                            <a:latin typeface="Cambria Math" panose="02040503050406030204" pitchFamily="18" charset="0"/>
                            <a:cs typeface="Arial" panose="020B0604020202090204" pitchFamily="34" charset="0"/>
                          </a:rPr>
                          <m:t>𝑢</m:t>
                        </m:r>
                      </m:sub>
                      <m:sup>
                        <m:r>
                          <a:rPr lang="en-US" altLang="zh-HK" i="1" dirty="0" err="1" smtClean="0">
                            <a:latin typeface="Cambria Math" panose="02040503050406030204" pitchFamily="18" charset="0"/>
                            <a:cs typeface="Arial" panose="020B0604020202090204" pitchFamily="34" charset="0"/>
                          </a:rPr>
                          <m:t>𝐼</m:t>
                        </m:r>
                      </m:sup>
                    </m:sSubSup>
                    <m:r>
                      <a:rPr lang="en-US" altLang="zh-HK" i="1" dirty="0" smtClean="0">
                        <a:latin typeface="Cambria Math" panose="02040503050406030204" pitchFamily="18" charset="0"/>
                        <a:cs typeface="Arial" panose="020B0604020202090204" pitchFamily="34" charset="0"/>
                      </a:rPr>
                      <m:t> </m:t>
                    </m:r>
                  </m:oMath>
                </a14:m>
                <a:r>
                  <a:rPr lang="en-US" altLang="zh-HK" dirty="0">
                    <a:latin typeface="Arial" panose="020B0604020202090204" pitchFamily="34" charset="0"/>
                    <a:cs typeface="Arial" panose="020B0604020202090204" pitchFamily="34" charset="0"/>
                  </a:rPr>
                  <a:t>is the set of neighbors in the internal graph.</a:t>
                </a:r>
              </a:p>
            </p:txBody>
          </p:sp>
        </mc:Choice>
        <mc:Fallback>
          <p:sp>
            <p:nvSpPr>
              <p:cNvPr id="4" name="文字方塊 3">
                <a:extLst>
                  <a:ext uri="{FF2B5EF4-FFF2-40B4-BE49-F238E27FC236}">
                    <a16:creationId xmlns:a16="http://schemas.microsoft.com/office/drawing/2014/main" id="{55F9A6F3-2DF7-BEF5-3CB8-52D4E50BA701}"/>
                  </a:ext>
                </a:extLst>
              </p:cNvPr>
              <p:cNvSpPr txBox="1">
                <a:spLocks noRot="1" noChangeAspect="1" noMove="1" noResize="1" noEditPoints="1" noAdjustHandles="1" noChangeArrowheads="1" noChangeShapeType="1" noTextEdit="1"/>
              </p:cNvSpPr>
              <p:nvPr/>
            </p:nvSpPr>
            <p:spPr>
              <a:xfrm>
                <a:off x="5541725" y="4197378"/>
                <a:ext cx="6458275" cy="959622"/>
              </a:xfrm>
              <a:prstGeom prst="rect">
                <a:avLst/>
              </a:prstGeom>
              <a:blipFill>
                <a:blip r:embed="rId5"/>
                <a:stretch>
                  <a:fillRect l="-784" t="-27273" r="-588" b="-19481"/>
                </a:stretch>
              </a:blipFill>
            </p:spPr>
            <p:txBody>
              <a:bodyPr/>
              <a:lstStyle/>
              <a:p>
                <a:r>
                  <a:rPr lang="zh-HK" altLang="en-US">
                    <a:noFill/>
                  </a:rPr>
                  <a:t> </a:t>
                </a:r>
              </a:p>
            </p:txBody>
          </p:sp>
        </mc:Fallback>
      </mc:AlternateContent>
      <p:pic>
        <p:nvPicPr>
          <p:cNvPr id="11" name="圖片 10">
            <a:extLst>
              <a:ext uri="{FF2B5EF4-FFF2-40B4-BE49-F238E27FC236}">
                <a16:creationId xmlns:a16="http://schemas.microsoft.com/office/drawing/2014/main" id="{BFAE5927-B55D-DE14-D1A4-3579DAD7C2FF}"/>
              </a:ext>
            </a:extLst>
          </p:cNvPr>
          <p:cNvPicPr>
            <a:picLocks noChangeAspect="1"/>
          </p:cNvPicPr>
          <p:nvPr/>
        </p:nvPicPr>
        <p:blipFill>
          <a:blip r:embed="rId6"/>
          <a:stretch>
            <a:fillRect/>
          </a:stretch>
        </p:blipFill>
        <p:spPr>
          <a:xfrm>
            <a:off x="288202" y="1004055"/>
            <a:ext cx="4967293" cy="5234927"/>
          </a:xfrm>
          <a:prstGeom prst="rect">
            <a:avLst/>
          </a:prstGeom>
        </p:spPr>
      </p:pic>
    </p:spTree>
    <p:extLst>
      <p:ext uri="{BB962C8B-B14F-4D97-AF65-F5344CB8AC3E}">
        <p14:creationId xmlns:p14="http://schemas.microsoft.com/office/powerpoint/2010/main" val="380135221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E4AA-8EBF-7326-7CDD-EFD7E7B20F0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EF8C972-431A-3FB3-DC04-25DA02F73D55}"/>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E50ADB2A-23F5-D3E3-E682-E09576BCEAC5}"/>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07FC30C2-F0ED-DC37-06B7-F2D63D92C819}"/>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25082A-4F66-6BE0-4AED-6226D9B8173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B8C3162D-3B71-3FA3-387D-7E62E0BD9C8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ACDD2A60-7429-9BD1-A550-4E314FA2966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22</a:t>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C7C72872-6273-4F0F-4E7F-E4DF59D4D7A6}"/>
                  </a:ext>
                </a:extLst>
              </p:cNvPr>
              <p:cNvSpPr txBox="1"/>
              <p:nvPr/>
            </p:nvSpPr>
            <p:spPr>
              <a:xfrm>
                <a:off x="5479536" y="799231"/>
                <a:ext cx="6458275" cy="2556405"/>
              </a:xfrm>
              <a:prstGeom prst="rect">
                <a:avLst/>
              </a:prstGeom>
              <a:noFill/>
            </p:spPr>
            <p:txBody>
              <a:bodyPr wrap="square">
                <a:spAutoFit/>
              </a:bodyPr>
              <a:lstStyle/>
              <a:p>
                <a:pPr algn="just">
                  <a:lnSpc>
                    <a:spcPct val="150000"/>
                  </a:lnSpc>
                </a:pPr>
                <a:r>
                  <a:rPr lang="en-US" altLang="zh-HK" b="1" dirty="0">
                    <a:latin typeface="Arial" panose="020B0604020202090204" pitchFamily="34" charset="0"/>
                    <a:cs typeface="Arial" panose="020B0604020202090204" pitchFamily="34" charset="0"/>
                  </a:rPr>
                  <a:t>Internal and Border Propagation</a:t>
                </a:r>
              </a:p>
              <a:p>
                <a:pPr algn="just">
                  <a:lnSpc>
                    <a:spcPct val="150000"/>
                  </a:lnSpc>
                </a:pPr>
                <a:r>
                  <a:rPr lang="en-US" altLang="zh-HK" dirty="0">
                    <a:latin typeface="Arial" panose="020B0604020202090204" pitchFamily="34" charset="0"/>
                    <a:cs typeface="Arial" panose="020B0604020202090204" pitchFamily="34" charset="0"/>
                  </a:rPr>
                  <a:t>After decoupling, the graph convolution process is split into two steps:</a:t>
                </a:r>
              </a:p>
              <a:p>
                <a:pPr algn="just">
                  <a:lnSpc>
                    <a:spcPct val="150000"/>
                  </a:lnSpc>
                </a:pPr>
                <a:endParaRPr lang="en-US" altLang="zh-HK" dirty="0">
                  <a:latin typeface="Arial" panose="020B0604020202090204" pitchFamily="34" charset="0"/>
                  <a:cs typeface="Arial" panose="020B0604020202090204" pitchFamily="34" charset="0"/>
                </a:endParaRPr>
              </a:p>
              <a:p>
                <a:pPr algn="just">
                  <a:lnSpc>
                    <a:spcPct val="150000"/>
                  </a:lnSpc>
                </a:pPr>
                <a:r>
                  <a:rPr lang="en-US" altLang="zh-CN" b="1" dirty="0">
                    <a:latin typeface="Arial" panose="020B0604020202090204" pitchFamily="34" charset="0"/>
                    <a:cs typeface="Arial" panose="020B0604020202090204" pitchFamily="34" charset="0"/>
                  </a:rPr>
                  <a:t>2.</a:t>
                </a:r>
                <a:r>
                  <a:rPr lang="zh-CN" altLang="en-US" b="1" dirty="0">
                    <a:latin typeface="Arial" panose="020B0604020202090204" pitchFamily="34" charset="0"/>
                    <a:cs typeface="Arial" panose="020B0604020202090204" pitchFamily="34" charset="0"/>
                  </a:rPr>
                  <a:t> </a:t>
                </a:r>
                <a:r>
                  <a:rPr lang="en-US" altLang="zh-HK" b="1" dirty="0">
                    <a:latin typeface="Arial" panose="020B0604020202090204" pitchFamily="34" charset="0"/>
                    <a:cs typeface="Arial" panose="020B0604020202090204" pitchFamily="34" charset="0"/>
                  </a:rPr>
                  <a:t>Border Propagation</a:t>
                </a:r>
                <a:r>
                  <a:rPr lang="en-US" altLang="zh-HK" dirty="0">
                    <a:latin typeface="Arial" panose="020B0604020202090204" pitchFamily="34" charset="0"/>
                    <a:cs typeface="Arial" panose="020B0604020202090204" pitchFamily="34" charset="0"/>
                  </a:rPr>
                  <a:t>: Operates on the border graph  </a:t>
                </a:r>
                <a14:m>
                  <m:oMath xmlns:m="http://schemas.openxmlformats.org/officeDocument/2006/math">
                    <m:sSubSup>
                      <m:sSubSupPr>
                        <m:ctrlPr>
                          <a:rPr lang="en-US" altLang="zh-HK" i="1" dirty="0" smtClean="0">
                            <a:latin typeface="Cambria Math" panose="02040503050406030204" pitchFamily="18" charset="0"/>
                            <a:cs typeface="Arial" panose="020B0604020202090204" pitchFamily="34" charset="0"/>
                          </a:rPr>
                        </m:ctrlPr>
                      </m:sSubSupPr>
                      <m:e>
                        <m:r>
                          <a:rPr lang="en-US" altLang="zh-HK" i="1" dirty="0" smtClean="0">
                            <a:latin typeface="Cambria Math" panose="02040503050406030204" pitchFamily="18" charset="0"/>
                            <a:cs typeface="Arial" panose="020B0604020202090204" pitchFamily="34" charset="0"/>
                          </a:rPr>
                          <m:t>𝐺</m:t>
                        </m:r>
                      </m:e>
                      <m:sub>
                        <m:r>
                          <a:rPr lang="en-US" altLang="zh-HK" i="1" dirty="0" smtClean="0">
                            <a:latin typeface="Cambria Math" panose="02040503050406030204" pitchFamily="18" charset="0"/>
                            <a:cs typeface="Arial" panose="020B0604020202090204" pitchFamily="34" charset="0"/>
                          </a:rPr>
                          <m:t>𝑖</m:t>
                        </m:r>
                      </m:sub>
                      <m:sup>
                        <m:r>
                          <a:rPr lang="en-US" altLang="zh-HK" i="1" dirty="0" smtClean="0">
                            <a:latin typeface="Cambria Math" panose="02040503050406030204" pitchFamily="18" charset="0"/>
                            <a:cs typeface="Arial" panose="020B0604020202090204" pitchFamily="34" charset="0"/>
                          </a:rPr>
                          <m:t>𝐵</m:t>
                        </m:r>
                      </m:sup>
                    </m:sSubSup>
                  </m:oMath>
                </a14:m>
                <a:r>
                  <a:rPr lang="en-US" altLang="zh-HK" dirty="0">
                    <a:latin typeface="Arial" panose="020B0604020202090204" pitchFamily="34" charset="0"/>
                    <a:cs typeface="Arial" panose="020B0604020202090204" pitchFamily="34" charset="0"/>
                  </a:rPr>
                  <a:t>  to update the node embeddings:</a:t>
                </a:r>
              </a:p>
            </p:txBody>
          </p:sp>
        </mc:Choice>
        <mc:Fallback>
          <p:sp>
            <p:nvSpPr>
              <p:cNvPr id="6" name="文字方塊 5">
                <a:extLst>
                  <a:ext uri="{FF2B5EF4-FFF2-40B4-BE49-F238E27FC236}">
                    <a16:creationId xmlns:a16="http://schemas.microsoft.com/office/drawing/2014/main" id="{C7C72872-6273-4F0F-4E7F-E4DF59D4D7A6}"/>
                  </a:ext>
                </a:extLst>
              </p:cNvPr>
              <p:cNvSpPr txBox="1">
                <a:spLocks noRot="1" noChangeAspect="1" noMove="1" noResize="1" noEditPoints="1" noAdjustHandles="1" noChangeArrowheads="1" noChangeShapeType="1" noTextEdit="1"/>
              </p:cNvSpPr>
              <p:nvPr/>
            </p:nvSpPr>
            <p:spPr>
              <a:xfrm>
                <a:off x="5479536" y="799231"/>
                <a:ext cx="6458275" cy="2556405"/>
              </a:xfrm>
              <a:prstGeom prst="rect">
                <a:avLst/>
              </a:prstGeom>
              <a:blipFill>
                <a:blip r:embed="rId3"/>
                <a:stretch>
                  <a:fillRect l="-786" r="-982" b="-2970"/>
                </a:stretch>
              </a:blipFill>
            </p:spPr>
            <p:txBody>
              <a:bodyPr/>
              <a:lstStyle/>
              <a:p>
                <a:r>
                  <a:rPr lang="zh-HK" altLang="en-US">
                    <a:noFill/>
                  </a:rPr>
                  <a:t> </a:t>
                </a:r>
              </a:p>
            </p:txBody>
          </p:sp>
        </mc:Fallback>
      </mc:AlternateContent>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898CED3C-B101-3C25-4BC9-DFAE63B91976}"/>
                  </a:ext>
                </a:extLst>
              </p:cNvPr>
              <p:cNvSpPr txBox="1"/>
              <p:nvPr/>
            </p:nvSpPr>
            <p:spPr>
              <a:xfrm>
                <a:off x="5541725" y="4197378"/>
                <a:ext cx="6458275" cy="959622"/>
              </a:xfrm>
              <a:prstGeom prst="rect">
                <a:avLst/>
              </a:prstGeom>
              <a:noFill/>
            </p:spPr>
            <p:txBody>
              <a:bodyPr wrap="square">
                <a:spAutoFit/>
              </a:bodyPr>
              <a:lstStyle/>
              <a:p>
                <a:pPr algn="just">
                  <a:lnSpc>
                    <a:spcPct val="150000"/>
                  </a:lnSpc>
                </a:pPr>
                <a:r>
                  <a:rPr lang="en-US" altLang="zh-HK" dirty="0">
                    <a:latin typeface="Arial" panose="020B0604020202090204" pitchFamily="34" charset="0"/>
                    <a:cs typeface="Arial" panose="020B0604020202090204" pitchFamily="34" charset="0"/>
                  </a:rPr>
                  <a:t>where </a:t>
                </a:r>
                <a14:m>
                  <m:oMath xmlns:m="http://schemas.openxmlformats.org/officeDocument/2006/math">
                    <m:sSub>
                      <m:sSubPr>
                        <m:ctrlPr>
                          <a:rPr lang="zh-HK" altLang="en-US" i="1">
                            <a:solidFill>
                              <a:srgbClr val="836967"/>
                            </a:solidFill>
                            <a:latin typeface="Cambria Math" panose="02040503050406030204" pitchFamily="18" charset="0"/>
                          </a:rPr>
                        </m:ctrlPr>
                      </m:sSubPr>
                      <m:e>
                        <m:r>
                          <a:rPr lang="zh-HK" altLang="en-US" i="1" smtClean="0">
                            <a:latin typeface="Cambria Math" panose="02040503050406030204" pitchFamily="18" charset="0"/>
                          </a:rPr>
                          <m:t>𝛾</m:t>
                        </m:r>
                      </m:e>
                      <m:sub>
                        <m:r>
                          <a:rPr lang="zh-HK" altLang="en-US" i="1">
                            <a:latin typeface="Cambria Math" panose="02040503050406030204" pitchFamily="18" charset="0"/>
                          </a:rPr>
                          <m:t>𝑢𝑣</m:t>
                        </m:r>
                      </m:sub>
                    </m:sSub>
                    <m:r>
                      <a:rPr lang="zh-HK" altLang="en-US">
                        <a:latin typeface="Cambria Math" panose="02040503050406030204" pitchFamily="18" charset="0"/>
                      </a:rPr>
                      <m:t>=</m:t>
                    </m:r>
                    <m:f>
                      <m:fPr>
                        <m:type m:val="lin"/>
                        <m:ctrlPr>
                          <a:rPr lang="zh-HK" altLang="en-US" i="1">
                            <a:latin typeface="Cambria Math" panose="02040503050406030204" pitchFamily="18" charset="0"/>
                          </a:rPr>
                        </m:ctrlPr>
                      </m:fPr>
                      <m:num>
                        <m:r>
                          <a:rPr lang="zh-HK" altLang="en-US">
                            <a:latin typeface="Cambria Math" panose="02040503050406030204" pitchFamily="18" charset="0"/>
                          </a:rPr>
                          <m:t>1</m:t>
                        </m:r>
                      </m:num>
                      <m:den>
                        <m:rad>
                          <m:radPr>
                            <m:degHide m:val="on"/>
                            <m:ctrlPr>
                              <a:rPr lang="zh-HK" altLang="en-US" i="1">
                                <a:solidFill>
                                  <a:srgbClr val="836967"/>
                                </a:solidFill>
                                <a:latin typeface="Cambria Math" panose="02040503050406030204" pitchFamily="18" charset="0"/>
                              </a:rPr>
                            </m:ctrlPr>
                          </m:radPr>
                          <m:deg/>
                          <m:e>
                            <m:r>
                              <a:rPr lang="zh-HK" altLang="en-US">
                                <a:latin typeface="Cambria Math" panose="02040503050406030204" pitchFamily="18" charset="0"/>
                              </a:rPr>
                              <m:t>1+</m:t>
                            </m:r>
                            <m:sSub>
                              <m:sSubPr>
                                <m:ctrlPr>
                                  <a:rPr lang="zh-HK" altLang="en-US" i="1">
                                    <a:solidFill>
                                      <a:srgbClr val="836967"/>
                                    </a:solidFill>
                                    <a:latin typeface="Cambria Math" panose="02040503050406030204" pitchFamily="18" charset="0"/>
                                  </a:rPr>
                                </m:ctrlPr>
                              </m:sSubPr>
                              <m:e>
                                <m:r>
                                  <a:rPr lang="zh-HK" altLang="en-US" i="1">
                                    <a:latin typeface="Cambria Math" panose="02040503050406030204" pitchFamily="18" charset="0"/>
                                  </a:rPr>
                                  <m:t>𝑑</m:t>
                                </m:r>
                              </m:e>
                              <m:sub>
                                <m:r>
                                  <a:rPr lang="zh-HK" altLang="en-US" i="1">
                                    <a:latin typeface="Cambria Math" panose="02040503050406030204" pitchFamily="18" charset="0"/>
                                  </a:rPr>
                                  <m:t>𝑣</m:t>
                                </m:r>
                              </m:sub>
                            </m:sSub>
                          </m:e>
                        </m:rad>
                      </m:den>
                    </m:f>
                    <m:r>
                      <a:rPr lang="zh-HK" altLang="en-US" i="1">
                        <a:latin typeface="Cambria Math" panose="02040503050406030204" pitchFamily="18" charset="0"/>
                      </a:rPr>
                      <m:t> </m:t>
                    </m:r>
                  </m:oMath>
                </a14:m>
                <a:r>
                  <a:rPr lang="zh-CN"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and </a:t>
                </a:r>
                <a14:m>
                  <m:oMath xmlns:m="http://schemas.openxmlformats.org/officeDocument/2006/math">
                    <m:sSubSup>
                      <m:sSubSupPr>
                        <m:ctrlPr>
                          <a:rPr lang="en-US" altLang="zh-HK" i="1" dirty="0" smtClean="0">
                            <a:latin typeface="Cambria Math" panose="02040503050406030204" pitchFamily="18" charset="0"/>
                            <a:cs typeface="Arial" panose="020B0604020202090204" pitchFamily="34" charset="0"/>
                          </a:rPr>
                        </m:ctrlPr>
                      </m:sSubSupPr>
                      <m:e>
                        <m:r>
                          <a:rPr lang="en-US" altLang="zh-HK" i="1" dirty="0" smtClean="0">
                            <a:latin typeface="Cambria Math" panose="02040503050406030204" pitchFamily="18" charset="0"/>
                            <a:ea typeface="Cambria Math" panose="02040503050406030204" pitchFamily="18" charset="0"/>
                            <a:cs typeface="Arial" panose="020B0604020202090204" pitchFamily="34" charset="0"/>
                          </a:rPr>
                          <m:t>𝒩</m:t>
                        </m:r>
                      </m:e>
                      <m:sub>
                        <m:r>
                          <a:rPr lang="en-US" altLang="zh-HK" i="1" dirty="0" err="1" smtClean="0">
                            <a:latin typeface="Cambria Math" panose="02040503050406030204" pitchFamily="18" charset="0"/>
                            <a:cs typeface="Arial" panose="020B0604020202090204" pitchFamily="34" charset="0"/>
                          </a:rPr>
                          <m:t>𝑢</m:t>
                        </m:r>
                      </m:sub>
                      <m:sup>
                        <m:r>
                          <a:rPr lang="en-US" altLang="zh-HK" i="1" dirty="0" err="1">
                            <a:latin typeface="Cambria Math" panose="02040503050406030204" pitchFamily="18" charset="0"/>
                            <a:cs typeface="Arial" panose="020B0604020202090204" pitchFamily="34" charset="0"/>
                          </a:rPr>
                          <m:t>𝐵</m:t>
                        </m:r>
                      </m:sup>
                    </m:sSubSup>
                    <m:r>
                      <a:rPr lang="en-US" altLang="zh-HK" i="1" dirty="0" smtClean="0">
                        <a:latin typeface="Cambria Math" panose="02040503050406030204" pitchFamily="18" charset="0"/>
                        <a:cs typeface="Arial" panose="020B0604020202090204" pitchFamily="34" charset="0"/>
                      </a:rPr>
                      <m:t> </m:t>
                    </m:r>
                  </m:oMath>
                </a14:m>
                <a:r>
                  <a:rPr lang="en-US" altLang="zh-HK" dirty="0">
                    <a:latin typeface="Arial" panose="020B0604020202090204" pitchFamily="34" charset="0"/>
                    <a:cs typeface="Arial" panose="020B0604020202090204" pitchFamily="34" charset="0"/>
                  </a:rPr>
                  <a:t>is the set of neighbors in the border graph.</a:t>
                </a:r>
              </a:p>
            </p:txBody>
          </p:sp>
        </mc:Choice>
        <mc:Fallback>
          <p:sp>
            <p:nvSpPr>
              <p:cNvPr id="4" name="文字方塊 3">
                <a:extLst>
                  <a:ext uri="{FF2B5EF4-FFF2-40B4-BE49-F238E27FC236}">
                    <a16:creationId xmlns:a16="http://schemas.microsoft.com/office/drawing/2014/main" id="{898CED3C-B101-3C25-4BC9-DFAE63B91976}"/>
                  </a:ext>
                </a:extLst>
              </p:cNvPr>
              <p:cNvSpPr txBox="1">
                <a:spLocks noRot="1" noChangeAspect="1" noMove="1" noResize="1" noEditPoints="1" noAdjustHandles="1" noChangeArrowheads="1" noChangeShapeType="1" noTextEdit="1"/>
              </p:cNvSpPr>
              <p:nvPr/>
            </p:nvSpPr>
            <p:spPr>
              <a:xfrm>
                <a:off x="5541725" y="4197378"/>
                <a:ext cx="6458275" cy="959622"/>
              </a:xfrm>
              <a:prstGeom prst="rect">
                <a:avLst/>
              </a:prstGeom>
              <a:blipFill>
                <a:blip r:embed="rId4"/>
                <a:stretch>
                  <a:fillRect l="-784" t="-27273" r="-588" b="-19481"/>
                </a:stretch>
              </a:blipFill>
            </p:spPr>
            <p:txBody>
              <a:bodyPr/>
              <a:lstStyle/>
              <a:p>
                <a:r>
                  <a:rPr lang="zh-HK" altLang="en-US">
                    <a:noFill/>
                  </a:rPr>
                  <a:t> </a:t>
                </a:r>
              </a:p>
            </p:txBody>
          </p:sp>
        </mc:Fallback>
      </mc:AlternateContent>
      <p:pic>
        <p:nvPicPr>
          <p:cNvPr id="5" name="圖片 4">
            <a:extLst>
              <a:ext uri="{FF2B5EF4-FFF2-40B4-BE49-F238E27FC236}">
                <a16:creationId xmlns:a16="http://schemas.microsoft.com/office/drawing/2014/main" id="{1E1E164C-EC98-3CD9-EBFB-1B8A8B61A9EA}"/>
              </a:ext>
            </a:extLst>
          </p:cNvPr>
          <p:cNvPicPr>
            <a:picLocks noChangeAspect="1"/>
          </p:cNvPicPr>
          <p:nvPr/>
        </p:nvPicPr>
        <p:blipFill>
          <a:blip r:embed="rId5"/>
          <a:stretch>
            <a:fillRect/>
          </a:stretch>
        </p:blipFill>
        <p:spPr>
          <a:xfrm>
            <a:off x="7248000" y="3368774"/>
            <a:ext cx="2667000" cy="749300"/>
          </a:xfrm>
          <a:prstGeom prst="rect">
            <a:avLst/>
          </a:prstGeom>
        </p:spPr>
      </p:pic>
      <p:pic>
        <p:nvPicPr>
          <p:cNvPr id="7" name="圖片 6">
            <a:extLst>
              <a:ext uri="{FF2B5EF4-FFF2-40B4-BE49-F238E27FC236}">
                <a16:creationId xmlns:a16="http://schemas.microsoft.com/office/drawing/2014/main" id="{CFF22E7C-B3C4-71B6-3D2B-1145E7440784}"/>
              </a:ext>
            </a:extLst>
          </p:cNvPr>
          <p:cNvPicPr>
            <a:picLocks noChangeAspect="1"/>
          </p:cNvPicPr>
          <p:nvPr/>
        </p:nvPicPr>
        <p:blipFill>
          <a:blip r:embed="rId6"/>
          <a:stretch>
            <a:fillRect/>
          </a:stretch>
        </p:blipFill>
        <p:spPr>
          <a:xfrm>
            <a:off x="288202" y="1004055"/>
            <a:ext cx="4967293" cy="5234927"/>
          </a:xfrm>
          <a:prstGeom prst="rect">
            <a:avLst/>
          </a:prstGeom>
        </p:spPr>
      </p:pic>
    </p:spTree>
    <p:extLst>
      <p:ext uri="{BB962C8B-B14F-4D97-AF65-F5344CB8AC3E}">
        <p14:creationId xmlns:p14="http://schemas.microsoft.com/office/powerpoint/2010/main" val="28127621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23</a:t>
            </a:fld>
            <a:endParaRPr lang="zh-HK" altLang="en-US" sz="1600" dirty="0">
              <a:solidFill>
                <a:schemeClr val="bg1"/>
              </a:solidFill>
            </a:endParaRPr>
          </a:p>
        </p:txBody>
      </p:sp>
      <p:sp>
        <p:nvSpPr>
          <p:cNvPr id="6" name="文字方塊 5"/>
          <p:cNvSpPr txBox="1"/>
          <p:nvPr/>
        </p:nvSpPr>
        <p:spPr>
          <a:xfrm>
            <a:off x="5429716" y="672056"/>
            <a:ext cx="6458275" cy="2949462"/>
          </a:xfrm>
          <a:prstGeom prst="rect">
            <a:avLst/>
          </a:prstGeom>
          <a:noFill/>
        </p:spPr>
        <p:txBody>
          <a:bodyPr wrap="square">
            <a:spAutoFit/>
          </a:bodyPr>
          <a:lstStyle/>
          <a:p>
            <a:pPr algn="just">
              <a:lnSpc>
                <a:spcPct val="150000"/>
              </a:lnSpc>
              <a:spcBef>
                <a:spcPts val="1200"/>
              </a:spcBef>
            </a:pPr>
            <a:r>
              <a:rPr lang="en-US" altLang="zh-HK" b="1" dirty="0">
                <a:latin typeface="Arial" panose="020B0604020202090204" pitchFamily="34" charset="0"/>
                <a:cs typeface="Arial" panose="020B0604020202090204" pitchFamily="34" charset="0"/>
              </a:rPr>
              <a:t>Federated Training</a:t>
            </a:r>
          </a:p>
          <a:p>
            <a:pPr algn="just">
              <a:lnSpc>
                <a:spcPct val="150000"/>
              </a:lnSpc>
            </a:pPr>
            <a:r>
              <a:rPr lang="en-US" altLang="zh-HK" dirty="0" err="1">
                <a:latin typeface="Arial" panose="020B0604020202090204" pitchFamily="34" charset="0"/>
                <a:cs typeface="Arial" panose="020B0604020202090204" pitchFamily="34" charset="0"/>
              </a:rPr>
              <a:t>FedCog</a:t>
            </a:r>
            <a:r>
              <a:rPr lang="en-US" altLang="zh-HK" dirty="0">
                <a:latin typeface="Arial" panose="020B0604020202090204" pitchFamily="34" charset="0"/>
                <a:cs typeface="Arial" panose="020B0604020202090204" pitchFamily="34" charset="0"/>
              </a:rPr>
              <a:t> uses federated training to update model parameters securely:</a:t>
            </a:r>
          </a:p>
          <a:p>
            <a:pPr marL="285750" indent="-285750" algn="just">
              <a:lnSpc>
                <a:spcPct val="150000"/>
              </a:lnSpc>
              <a:buFont typeface="Arial" panose="020B0604020202020204" pitchFamily="34" charset="0"/>
              <a:buChar char="•"/>
            </a:pPr>
            <a:r>
              <a:rPr lang="en-US" altLang="zh-HK" dirty="0">
                <a:latin typeface="Arial" panose="020B0604020202090204" pitchFamily="34" charset="0"/>
                <a:cs typeface="Arial" panose="020B0604020202090204" pitchFamily="34" charset="0"/>
              </a:rPr>
              <a:t>Each party performs local training using the decoupled graphs.</a:t>
            </a:r>
          </a:p>
          <a:p>
            <a:pPr marL="285750" indent="-285750" algn="just">
              <a:lnSpc>
                <a:spcPct val="150000"/>
              </a:lnSpc>
              <a:buFont typeface="Arial" panose="020B0604020202020204" pitchFamily="34" charset="0"/>
              <a:buChar char="•"/>
            </a:pPr>
            <a:r>
              <a:rPr lang="en-US" altLang="zh-HK" dirty="0">
                <a:latin typeface="Arial" panose="020B0604020202090204" pitchFamily="34" charset="0"/>
                <a:cs typeface="Arial" panose="020B0604020202090204" pitchFamily="34" charset="0"/>
              </a:rPr>
              <a:t>The gradients are securely aggregated using methods like </a:t>
            </a:r>
            <a:r>
              <a:rPr lang="en-US" altLang="zh-HK" dirty="0" err="1">
                <a:latin typeface="Arial" panose="020B0604020202090204" pitchFamily="34" charset="0"/>
                <a:cs typeface="Arial" panose="020B0604020202090204" pitchFamily="34" charset="0"/>
              </a:rPr>
              <a:t>FedAvg</a:t>
            </a:r>
            <a:r>
              <a:rPr lang="en-US" altLang="zh-HK" dirty="0">
                <a:latin typeface="Arial" panose="020B0604020202090204" pitchFamily="34" charset="0"/>
                <a:cs typeface="Arial" panose="020B0604020202090204" pitchFamily="34" charset="0"/>
              </a:rPr>
              <a:t>:</a:t>
            </a:r>
            <a:endParaRPr lang="zh-HK" altLang="en-US" dirty="0">
              <a:latin typeface="Arial" panose="020B0604020202090204" pitchFamily="34" charset="0"/>
              <a:cs typeface="Arial" panose="020B0604020202090204" pitchFamily="34" charset="0"/>
            </a:endParaRPr>
          </a:p>
        </p:txBody>
      </p:sp>
      <p:pic>
        <p:nvPicPr>
          <p:cNvPr id="2" name="圖片 1"/>
          <p:cNvPicPr>
            <a:picLocks noChangeAspect="1"/>
          </p:cNvPicPr>
          <p:nvPr/>
        </p:nvPicPr>
        <p:blipFill>
          <a:blip r:embed="rId3"/>
          <a:stretch>
            <a:fillRect/>
          </a:stretch>
        </p:blipFill>
        <p:spPr>
          <a:xfrm>
            <a:off x="288202" y="1004055"/>
            <a:ext cx="4967293" cy="5234927"/>
          </a:xfrm>
          <a:prstGeom prst="rect">
            <a:avLst/>
          </a:prstGeom>
        </p:spPr>
      </p:pic>
      <p:pic>
        <p:nvPicPr>
          <p:cNvPr id="3" name="圖片 2">
            <a:extLst>
              <a:ext uri="{FF2B5EF4-FFF2-40B4-BE49-F238E27FC236}">
                <a16:creationId xmlns:a16="http://schemas.microsoft.com/office/drawing/2014/main" id="{2E173546-9207-AFEA-2E63-75FDEA642B44}"/>
              </a:ext>
            </a:extLst>
          </p:cNvPr>
          <p:cNvPicPr>
            <a:picLocks noChangeAspect="1"/>
          </p:cNvPicPr>
          <p:nvPr/>
        </p:nvPicPr>
        <p:blipFill>
          <a:blip r:embed="rId4"/>
          <a:stretch>
            <a:fillRect/>
          </a:stretch>
        </p:blipFill>
        <p:spPr>
          <a:xfrm>
            <a:off x="6936507" y="3615440"/>
            <a:ext cx="4051300" cy="368300"/>
          </a:xfrm>
          <a:prstGeom prst="rect">
            <a:avLst/>
          </a:prstGeom>
        </p:spPr>
      </p:pic>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288957AF-7AD8-66DB-C3EA-35677B64B781}"/>
                  </a:ext>
                </a:extLst>
              </p:cNvPr>
              <p:cNvSpPr txBox="1"/>
              <p:nvPr/>
            </p:nvSpPr>
            <p:spPr>
              <a:xfrm>
                <a:off x="5595142" y="3990526"/>
                <a:ext cx="6127422" cy="391646"/>
              </a:xfrm>
              <a:prstGeom prst="rect">
                <a:avLst/>
              </a:prstGeom>
              <a:noFill/>
            </p:spPr>
            <p:txBody>
              <a:bodyPr wrap="square">
                <a:spAutoFit/>
              </a:bodyPr>
              <a:lstStyle/>
              <a:p>
                <a:r>
                  <a:rPr lang="zh-HK" altLang="en-US" dirty="0"/>
                  <a:t>where </a:t>
                </a:r>
                <a14:m>
                  <m:oMath xmlns:m="http://schemas.openxmlformats.org/officeDocument/2006/math">
                    <m:sSub>
                      <m:sSubPr>
                        <m:ctrlPr>
                          <a:rPr lang="en-US" altLang="zh-HK" i="1" dirty="0" smtClean="0">
                            <a:latin typeface="Cambria Math" panose="02040503050406030204" pitchFamily="18" charset="0"/>
                          </a:rPr>
                        </m:ctrlPr>
                      </m:sSubPr>
                      <m:e>
                        <m:r>
                          <a:rPr lang="zh-HK" altLang="en-US" i="1" dirty="0">
                            <a:latin typeface="Cambria Math" panose="02040503050406030204" pitchFamily="18" charset="0"/>
                          </a:rPr>
                          <m:t>𝑍</m:t>
                        </m:r>
                      </m:e>
                      <m:sub>
                        <m:r>
                          <a:rPr lang="zh-HK" altLang="en-US" i="1" dirty="0">
                            <a:latin typeface="Cambria Math" panose="02040503050406030204" pitchFamily="18" charset="0"/>
                          </a:rPr>
                          <m:t>𝑗</m:t>
                        </m:r>
                        <m:r>
                          <a:rPr lang="zh-HK" altLang="en-US" i="1" dirty="0">
                            <a:latin typeface="Cambria Math" panose="02040503050406030204" pitchFamily="18" charset="0"/>
                          </a:rPr>
                          <m:t> →</m:t>
                        </m:r>
                        <m:r>
                          <a:rPr lang="zh-HK" altLang="en-US" i="1" dirty="0">
                            <a:latin typeface="Cambria Math" panose="02040503050406030204" pitchFamily="18" charset="0"/>
                          </a:rPr>
                          <m:t>𝑖</m:t>
                        </m:r>
                      </m:sub>
                    </m:sSub>
                    <m:r>
                      <a:rPr lang="zh-HK" altLang="en-US" i="1" dirty="0" smtClean="0">
                        <a:latin typeface="Cambria Math" panose="02040503050406030204" pitchFamily="18" charset="0"/>
                      </a:rPr>
                      <m:t> </m:t>
                    </m:r>
                  </m:oMath>
                </a14:m>
                <a:r>
                  <a:rPr lang="zh-HK" altLang="en-US" dirty="0"/>
                  <a:t>represents external data from party </a:t>
                </a:r>
                <a14:m>
                  <m:oMath xmlns:m="http://schemas.openxmlformats.org/officeDocument/2006/math">
                    <m:r>
                      <a:rPr lang="zh-HK" altLang="en-US" i="1" dirty="0" smtClean="0">
                        <a:latin typeface="Cambria Math" panose="02040503050406030204" pitchFamily="18" charset="0"/>
                      </a:rPr>
                      <m:t>𝑗</m:t>
                    </m:r>
                  </m:oMath>
                </a14:m>
                <a:r>
                  <a:rPr lang="zh-HK" altLang="en-US" dirty="0"/>
                  <a:t> to </a:t>
                </a:r>
                <a14:m>
                  <m:oMath xmlns:m="http://schemas.openxmlformats.org/officeDocument/2006/math">
                    <m:r>
                      <a:rPr lang="zh-HK" altLang="en-US" i="1" dirty="0" smtClean="0">
                        <a:latin typeface="Cambria Math" panose="02040503050406030204" pitchFamily="18" charset="0"/>
                      </a:rPr>
                      <m:t>𝑖</m:t>
                    </m:r>
                  </m:oMath>
                </a14:m>
                <a:r>
                  <a:rPr lang="zh-HK" altLang="en-US" dirty="0"/>
                  <a:t>. </a:t>
                </a:r>
              </a:p>
            </p:txBody>
          </p:sp>
        </mc:Choice>
        <mc:Fallback>
          <p:sp>
            <p:nvSpPr>
              <p:cNvPr id="4" name="文字方塊 3">
                <a:extLst>
                  <a:ext uri="{FF2B5EF4-FFF2-40B4-BE49-F238E27FC236}">
                    <a16:creationId xmlns:a16="http://schemas.microsoft.com/office/drawing/2014/main" id="{288957AF-7AD8-66DB-C3EA-35677B64B781}"/>
                  </a:ext>
                </a:extLst>
              </p:cNvPr>
              <p:cNvSpPr txBox="1">
                <a:spLocks noRot="1" noChangeAspect="1" noMove="1" noResize="1" noEditPoints="1" noAdjustHandles="1" noChangeArrowheads="1" noChangeShapeType="1" noTextEdit="1"/>
              </p:cNvSpPr>
              <p:nvPr/>
            </p:nvSpPr>
            <p:spPr>
              <a:xfrm>
                <a:off x="5595142" y="3990526"/>
                <a:ext cx="6127422" cy="391646"/>
              </a:xfrm>
              <a:prstGeom prst="rect">
                <a:avLst/>
              </a:prstGeom>
              <a:blipFill>
                <a:blip r:embed="rId5"/>
                <a:stretch>
                  <a:fillRect l="-826" t="-6250" b="-15625"/>
                </a:stretch>
              </a:blipFill>
            </p:spPr>
            <p:txBody>
              <a:bodyPr/>
              <a:lstStyle/>
              <a:p>
                <a:r>
                  <a:rPr lang="zh-HK" altLang="en-US">
                    <a:noFill/>
                  </a:rPr>
                  <a:t> </a:t>
                </a:r>
              </a:p>
            </p:txBody>
          </p:sp>
        </mc:Fallback>
      </mc:AlternateContent>
      <p:sp>
        <p:nvSpPr>
          <p:cNvPr id="5" name="文字方塊 4">
            <a:extLst>
              <a:ext uri="{FF2B5EF4-FFF2-40B4-BE49-F238E27FC236}">
                <a16:creationId xmlns:a16="http://schemas.microsoft.com/office/drawing/2014/main" id="{AA0BE7F7-F78F-7A02-B491-527E748D2322}"/>
              </a:ext>
            </a:extLst>
          </p:cNvPr>
          <p:cNvSpPr txBox="1"/>
          <p:nvPr/>
        </p:nvSpPr>
        <p:spPr>
          <a:xfrm>
            <a:off x="5551370" y="4780605"/>
            <a:ext cx="6458275" cy="1702967"/>
          </a:xfrm>
          <a:prstGeom prst="rect">
            <a:avLst/>
          </a:prstGeom>
          <a:noFill/>
        </p:spPr>
        <p:txBody>
          <a:bodyPr wrap="square">
            <a:spAutoFit/>
          </a:bodyPr>
          <a:lstStyle/>
          <a:p>
            <a:pPr algn="just">
              <a:lnSpc>
                <a:spcPct val="150000"/>
              </a:lnSpc>
              <a:spcBef>
                <a:spcPts val="1200"/>
              </a:spcBef>
            </a:pPr>
            <a:r>
              <a:rPr lang="en-US" altLang="zh-HK" i="1" dirty="0" err="1">
                <a:latin typeface="Arial" panose="020B0604020202090204" pitchFamily="34" charset="0"/>
                <a:cs typeface="Arial" panose="020B0604020202090204" pitchFamily="34" charset="0"/>
              </a:rPr>
              <a:t>FedCog</a:t>
            </a:r>
            <a:r>
              <a:rPr lang="en-US" altLang="zh-HK" i="1" dirty="0">
                <a:latin typeface="Arial" panose="020B0604020202090204" pitchFamily="34" charset="0"/>
                <a:cs typeface="Arial" panose="020B0604020202090204" pitchFamily="34" charset="0"/>
              </a:rPr>
              <a:t> ensures privacy by </a:t>
            </a:r>
            <a:r>
              <a:rPr lang="en-US" altLang="zh-HK" b="1" i="1" dirty="0">
                <a:latin typeface="Arial" panose="020B0604020202090204" pitchFamily="34" charset="0"/>
                <a:cs typeface="Arial" panose="020B0604020202090204" pitchFamily="34" charset="0"/>
              </a:rPr>
              <a:t>only sharing intermediate representations, not raw data</a:t>
            </a:r>
            <a:r>
              <a:rPr lang="en-US" altLang="zh-HK" i="1" dirty="0">
                <a:latin typeface="Arial" panose="020B0604020202090204" pitchFamily="34" charset="0"/>
                <a:cs typeface="Arial" panose="020B0604020202090204" pitchFamily="34" charset="0"/>
              </a:rPr>
              <a:t>. The </a:t>
            </a:r>
            <a:r>
              <a:rPr lang="en-US" altLang="zh-CN" b="1" i="1" dirty="0">
                <a:latin typeface="Arial" panose="020B0604020202090204" pitchFamily="34" charset="0"/>
                <a:cs typeface="Arial" panose="020B0604020202090204" pitchFamily="34" charset="0"/>
              </a:rPr>
              <a:t>l</a:t>
            </a:r>
            <a:r>
              <a:rPr lang="en-US" altLang="zh-HK" b="1" i="1" dirty="0">
                <a:latin typeface="Arial" panose="020B0604020202090204" pitchFamily="34" charset="0"/>
                <a:cs typeface="Arial" panose="020B0604020202090204" pitchFamily="34" charset="0"/>
              </a:rPr>
              <a:t>ocal </a:t>
            </a:r>
            <a:r>
              <a:rPr lang="en-US" altLang="zh-CN" b="1" i="1" dirty="0">
                <a:latin typeface="Arial" panose="020B0604020202090204" pitchFamily="34" charset="0"/>
                <a:cs typeface="Arial" panose="020B0604020202090204" pitchFamily="34" charset="0"/>
              </a:rPr>
              <a:t>n</a:t>
            </a:r>
            <a:r>
              <a:rPr lang="en-US" altLang="zh-HK" b="1" i="1" dirty="0">
                <a:latin typeface="Arial" panose="020B0604020202090204" pitchFamily="34" charset="0"/>
                <a:cs typeface="Arial" panose="020B0604020202090204" pitchFamily="34" charset="0"/>
              </a:rPr>
              <a:t>earest </a:t>
            </a:r>
            <a:r>
              <a:rPr lang="en-US" altLang="zh-CN" b="1" i="1" dirty="0">
                <a:latin typeface="Arial" panose="020B0604020202090204" pitchFamily="34" charset="0"/>
                <a:cs typeface="Arial" panose="020B0604020202090204" pitchFamily="34" charset="0"/>
              </a:rPr>
              <a:t>n</a:t>
            </a:r>
            <a:r>
              <a:rPr lang="en-US" altLang="zh-HK" b="1" i="1" dirty="0">
                <a:latin typeface="Arial" panose="020B0604020202090204" pitchFamily="34" charset="0"/>
                <a:cs typeface="Arial" panose="020B0604020202090204" pitchFamily="34" charset="0"/>
              </a:rPr>
              <a:t>eighbor </a:t>
            </a:r>
            <a:r>
              <a:rPr lang="en-US" altLang="zh-CN" b="1" i="1" dirty="0">
                <a:latin typeface="Arial" panose="020B0604020202090204" pitchFamily="34" charset="0"/>
                <a:cs typeface="Arial" panose="020B0604020202090204" pitchFamily="34" charset="0"/>
              </a:rPr>
              <a:t>c</a:t>
            </a:r>
            <a:r>
              <a:rPr lang="en-US" altLang="zh-HK" b="1" i="1" dirty="0">
                <a:latin typeface="Arial" panose="020B0604020202090204" pitchFamily="34" charset="0"/>
                <a:cs typeface="Arial" panose="020B0604020202090204" pitchFamily="34" charset="0"/>
              </a:rPr>
              <a:t>onnection</a:t>
            </a:r>
            <a:r>
              <a:rPr lang="en-US" altLang="zh-HK" i="1" dirty="0">
                <a:latin typeface="Arial" panose="020B0604020202090204" pitchFamily="34" charset="0"/>
                <a:cs typeface="Arial" panose="020B0604020202090204" pitchFamily="34" charset="0"/>
              </a:rPr>
              <a:t> is used to avoid privacy leakage by adding intra-edges to nodes without internal neighbors.</a:t>
            </a:r>
            <a:endParaRPr lang="zh-HK" altLang="en-US" i="1" dirty="0">
              <a:latin typeface="Arial" panose="020B0604020202090204" pitchFamily="34" charset="0"/>
              <a:cs typeface="Arial" panose="020B0604020202090204"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A7E62-A5BC-E3A3-B4EA-A846620AA1B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4C3E723-8BF1-EAD1-6FFC-DB690714D1A5}"/>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A16C32BB-2BF8-77DD-3E90-B267F083BE3F}"/>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C60CE91D-39DD-2B7D-41D9-243A47E04FFD}"/>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80EFBECD-0778-F489-3D6E-50C0FD55C40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8C681AA9-CEA5-57F9-C9C5-DC3EBFCA118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C11F2968-A0E2-8E9A-077F-183D7EF6FFC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24</a:t>
            </a:fld>
            <a:endParaRPr lang="zh-HK" altLang="en-US" sz="1600" dirty="0">
              <a:solidFill>
                <a:schemeClr val="bg1"/>
              </a:solidFill>
            </a:endParaRPr>
          </a:p>
        </p:txBody>
      </p:sp>
      <p:pic>
        <p:nvPicPr>
          <p:cNvPr id="7" name="圖片 6">
            <a:extLst>
              <a:ext uri="{FF2B5EF4-FFF2-40B4-BE49-F238E27FC236}">
                <a16:creationId xmlns:a16="http://schemas.microsoft.com/office/drawing/2014/main" id="{8E9DA33D-9C74-647B-139E-F3213E0F9823}"/>
              </a:ext>
            </a:extLst>
          </p:cNvPr>
          <p:cNvPicPr>
            <a:picLocks noChangeAspect="1"/>
          </p:cNvPicPr>
          <p:nvPr/>
        </p:nvPicPr>
        <p:blipFill>
          <a:blip r:embed="rId3"/>
          <a:stretch>
            <a:fillRect/>
          </a:stretch>
        </p:blipFill>
        <p:spPr>
          <a:xfrm>
            <a:off x="2700043" y="2953625"/>
            <a:ext cx="6791913" cy="1242850"/>
          </a:xfrm>
          <a:prstGeom prst="rect">
            <a:avLst/>
          </a:prstGeom>
        </p:spPr>
      </p:pic>
      <p:sp>
        <p:nvSpPr>
          <p:cNvPr id="9" name="文字方塊 8">
            <a:extLst>
              <a:ext uri="{FF2B5EF4-FFF2-40B4-BE49-F238E27FC236}">
                <a16:creationId xmlns:a16="http://schemas.microsoft.com/office/drawing/2014/main" id="{03188523-C8C6-0CCF-333E-11AF949809EA}"/>
              </a:ext>
            </a:extLst>
          </p:cNvPr>
          <p:cNvSpPr txBox="1"/>
          <p:nvPr/>
        </p:nvSpPr>
        <p:spPr>
          <a:xfrm>
            <a:off x="4368000" y="2603872"/>
            <a:ext cx="3672000"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Table:</a:t>
            </a:r>
            <a:r>
              <a:rPr lang="zh-CN" altLang="en-US" dirty="0">
                <a:latin typeface="Arial" panose="020B0604020202020204" pitchFamily="34" charset="0"/>
                <a:cs typeface="Arial" panose="020B0604020202020204" pitchFamily="34" charset="0"/>
              </a:rPr>
              <a:t> </a:t>
            </a:r>
            <a:r>
              <a:rPr lang="zh-HK" altLang="en-US" dirty="0">
                <a:latin typeface="Arial" panose="020B0604020202020204" pitchFamily="34" charset="0"/>
                <a:cs typeface="Arial" panose="020B0604020202020204" pitchFamily="34" charset="0"/>
              </a:rPr>
              <a:t>Costs </a:t>
            </a:r>
            <a:r>
              <a:rPr lang="en-US" altLang="zh-CN" dirty="0">
                <a:latin typeface="Arial" panose="020B0604020202020204" pitchFamily="34" charset="0"/>
                <a:cs typeface="Arial" panose="020B0604020202020204" pitchFamily="34" charset="0"/>
              </a:rPr>
              <a:t>o</a:t>
            </a:r>
            <a:r>
              <a:rPr lang="zh-HK" altLang="en-US" dirty="0">
                <a:latin typeface="Arial" panose="020B0604020202020204" pitchFamily="34" charset="0"/>
                <a:cs typeface="Arial" panose="020B0604020202020204" pitchFamily="34" charset="0"/>
              </a:rPr>
              <a:t>f Graph Fl Methods</a:t>
            </a:r>
          </a:p>
        </p:txBody>
      </p:sp>
    </p:spTree>
    <p:extLst>
      <p:ext uri="{BB962C8B-B14F-4D97-AF65-F5344CB8AC3E}">
        <p14:creationId xmlns:p14="http://schemas.microsoft.com/office/powerpoint/2010/main" val="200583391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25</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26</a:t>
            </a:fld>
            <a:endParaRPr lang="zh-HK" altLang="en-US" sz="1600" dirty="0">
              <a:solidFill>
                <a:schemeClr val="bg1"/>
              </a:solidFill>
            </a:endParaRPr>
          </a:p>
        </p:txBody>
      </p:sp>
      <p:pic>
        <p:nvPicPr>
          <p:cNvPr id="3" name="圖片 2"/>
          <p:cNvPicPr>
            <a:picLocks noChangeAspect="1"/>
          </p:cNvPicPr>
          <p:nvPr/>
        </p:nvPicPr>
        <p:blipFill>
          <a:blip r:embed="rId3"/>
          <a:stretch>
            <a:fillRect/>
          </a:stretch>
        </p:blipFill>
        <p:spPr>
          <a:xfrm>
            <a:off x="2746934" y="1917000"/>
            <a:ext cx="6698131" cy="3340500"/>
          </a:xfrm>
          <a:prstGeom prst="rect">
            <a:avLst/>
          </a:prstGeom>
        </p:spPr>
      </p:pic>
      <p:sp>
        <p:nvSpPr>
          <p:cNvPr id="5" name="文字方塊 4"/>
          <p:cNvSpPr txBox="1"/>
          <p:nvPr/>
        </p:nvSpPr>
        <p:spPr>
          <a:xfrm>
            <a:off x="3792000" y="1571897"/>
            <a:ext cx="4464000" cy="369332"/>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dirty="0">
                <a:effectLst/>
                <a:latin typeface="Arial" panose="020B0604020202090204" pitchFamily="34" charset="0"/>
                <a:cs typeface="Arial" panose="020B0604020202090204" pitchFamily="34" charset="0"/>
              </a:rPr>
              <a:t>Summary </a:t>
            </a:r>
            <a:r>
              <a:rPr lang="en-US" altLang="zh-CN" sz="1800" dirty="0">
                <a:effectLst/>
                <a:latin typeface="Arial" panose="020B0604020202090204" pitchFamily="34" charset="0"/>
                <a:cs typeface="Arial" panose="020B0604020202090204" pitchFamily="34" charset="0"/>
              </a:rPr>
              <a:t>o</a:t>
            </a:r>
            <a:r>
              <a:rPr lang="en-US" altLang="zh-HK" sz="1800" dirty="0">
                <a:effectLst/>
                <a:latin typeface="Arial" panose="020B0604020202090204" pitchFamily="34" charset="0"/>
                <a:cs typeface="Arial" panose="020B0604020202090204" pitchFamily="34" charset="0"/>
              </a:rPr>
              <a:t>f Real-world Datasets </a:t>
            </a:r>
            <a:endParaRPr lang="en-US" altLang="zh-HK" sz="1400" dirty="0">
              <a:latin typeface="Arial" panose="020B0604020202090204" pitchFamily="34" charset="0"/>
              <a:cs typeface="Arial" panose="020B0604020202090204" pitchFamily="3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27</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1344000" y="720001"/>
            <a:ext cx="9824919" cy="5558836"/>
          </a:xfrm>
          <a:prstGeom prst="rect">
            <a:avLst/>
          </a:prstGeom>
        </p:spPr>
      </p:pic>
      <p:sp>
        <p:nvSpPr>
          <p:cNvPr id="4" name="文字方塊 3"/>
          <p:cNvSpPr txBox="1"/>
          <p:nvPr/>
        </p:nvSpPr>
        <p:spPr>
          <a:xfrm>
            <a:off x="2886703" y="6194755"/>
            <a:ext cx="9144000" cy="307777"/>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zh-HK" altLang="en-US" sz="1400" dirty="0">
                <a:latin typeface="Arial" panose="020B0604020202090204" pitchFamily="34" charset="0"/>
                <a:cs typeface="Arial" panose="020B0604020202090204" pitchFamily="34" charset="0"/>
              </a:rPr>
              <a:t>Node classification accuracy when the global graphs are partitioned by K-Means.</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28</a:t>
            </a:fld>
            <a:endParaRPr lang="zh-HK" altLang="en-US" sz="1600" dirty="0">
              <a:solidFill>
                <a:schemeClr val="bg1"/>
              </a:solidFill>
            </a:endParaRPr>
          </a:p>
        </p:txBody>
      </p:sp>
      <p:sp>
        <p:nvSpPr>
          <p:cNvPr id="4" name="文字方塊 3"/>
          <p:cNvSpPr txBox="1"/>
          <p:nvPr/>
        </p:nvSpPr>
        <p:spPr>
          <a:xfrm>
            <a:off x="2886703" y="6194755"/>
            <a:ext cx="9144000" cy="307777"/>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en-US" altLang="zh-HK" sz="1400" dirty="0">
                <a:latin typeface="Arial" panose="020B0604020202090204" pitchFamily="34" charset="0"/>
                <a:cs typeface="Arial" panose="020B0604020202090204" pitchFamily="34" charset="0"/>
              </a:rPr>
              <a:t>Node classification accuracy when the global graphs are partitioned by METIS. </a:t>
            </a:r>
          </a:p>
        </p:txBody>
      </p:sp>
      <p:pic>
        <p:nvPicPr>
          <p:cNvPr id="3" name="圖片 2"/>
          <p:cNvPicPr>
            <a:picLocks noChangeAspect="1"/>
          </p:cNvPicPr>
          <p:nvPr/>
        </p:nvPicPr>
        <p:blipFill>
          <a:blip r:embed="rId3"/>
          <a:stretch>
            <a:fillRect/>
          </a:stretch>
        </p:blipFill>
        <p:spPr>
          <a:xfrm>
            <a:off x="1380000" y="814881"/>
            <a:ext cx="9432000" cy="5349712"/>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29</a:t>
            </a:fld>
            <a:endParaRPr lang="zh-HK" altLang="en-US" sz="1600" dirty="0">
              <a:solidFill>
                <a:schemeClr val="bg1"/>
              </a:solidFill>
            </a:endParaRPr>
          </a:p>
        </p:txBody>
      </p:sp>
      <p:sp>
        <p:nvSpPr>
          <p:cNvPr id="4" name="文字方塊 3"/>
          <p:cNvSpPr txBox="1"/>
          <p:nvPr/>
        </p:nvSpPr>
        <p:spPr>
          <a:xfrm>
            <a:off x="2886703" y="6194755"/>
            <a:ext cx="9144000" cy="307777"/>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en-US" altLang="zh-HK" sz="1400" dirty="0">
                <a:latin typeface="Arial" panose="020B0604020202090204" pitchFamily="34" charset="0"/>
                <a:cs typeface="Arial" panose="020B0604020202090204" pitchFamily="34" charset="0"/>
              </a:rPr>
              <a:t>AUC scores of link prediction tasks when the global graphs are partitioned by K-Means. </a:t>
            </a:r>
          </a:p>
        </p:txBody>
      </p:sp>
      <p:pic>
        <p:nvPicPr>
          <p:cNvPr id="2" name="圖片 1"/>
          <p:cNvPicPr>
            <a:picLocks noChangeAspect="1"/>
          </p:cNvPicPr>
          <p:nvPr/>
        </p:nvPicPr>
        <p:blipFill>
          <a:blip r:embed="rId3"/>
          <a:stretch>
            <a:fillRect/>
          </a:stretch>
        </p:blipFill>
        <p:spPr>
          <a:xfrm>
            <a:off x="1272000" y="726994"/>
            <a:ext cx="9504000" cy="5323354"/>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260FE-0133-17E1-4DA0-04B98ED9F62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94B8CDA-35C5-B351-5FBB-408FA0BA5BB7}"/>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grpSp>
        <p:nvGrpSpPr>
          <p:cNvPr id="12" name="组合 11">
            <a:extLst>
              <a:ext uri="{FF2B5EF4-FFF2-40B4-BE49-F238E27FC236}">
                <a16:creationId xmlns:a16="http://schemas.microsoft.com/office/drawing/2014/main" id="{84599FB1-C8EE-A00A-4F6B-4877A5363484}"/>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C732399F-BEB5-A9C4-BE19-C5ADA1BB26A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462FFEC9-F62D-AF4E-E5D0-5A4F4E445A9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E30C9468-7CE9-1C01-0A9E-BCDA4BD3945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F1257E88-3D43-486F-41B2-B2B7F31582F7}"/>
              </a:ext>
            </a:extLst>
          </p:cNvPr>
          <p:cNvSpPr txBox="1"/>
          <p:nvPr/>
        </p:nvSpPr>
        <p:spPr>
          <a:xfrm>
            <a:off x="3185381" y="2786300"/>
            <a:ext cx="5821238" cy="369332"/>
          </a:xfrm>
          <a:prstGeom prst="rect">
            <a:avLst/>
          </a:prstGeom>
          <a:noFill/>
        </p:spPr>
        <p:txBody>
          <a:bodyPr wrap="square">
            <a:spAutoFit/>
          </a:bodyPr>
          <a:lstStyle/>
          <a:p>
            <a:pPr algn="just"/>
            <a:r>
              <a:rPr lang="en-US" altLang="zh-HK" sz="1800" dirty="0">
                <a:effectLst/>
                <a:latin typeface="Arial" panose="020B0604020202020204" pitchFamily="34" charset="0"/>
                <a:cs typeface="Arial" panose="020B0604020202020204" pitchFamily="34" charset="0"/>
              </a:rPr>
              <a:t>Fig: </a:t>
            </a:r>
            <a:r>
              <a:rPr lang="en-US" altLang="zh-HK" sz="1800" dirty="0">
                <a:solidFill>
                  <a:srgbClr val="211E1E"/>
                </a:solidFill>
                <a:effectLst/>
                <a:latin typeface="Arial" panose="020B0604020202020204" pitchFamily="34" charset="0"/>
                <a:cs typeface="Arial" panose="020B0604020202020204" pitchFamily="34" charset="0"/>
              </a:rPr>
              <a:t>Illustration of graph convolution operation. </a:t>
            </a:r>
            <a:endParaRPr lang="en-US" altLang="zh-HK" dirty="0">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B33066A6-C827-AD38-F1B0-EEF1CBCBEF2C}"/>
              </a:ext>
            </a:extLst>
          </p:cNvPr>
          <p:cNvPicPr>
            <a:picLocks noChangeAspect="1"/>
          </p:cNvPicPr>
          <p:nvPr/>
        </p:nvPicPr>
        <p:blipFill>
          <a:blip r:embed="rId3"/>
          <a:stretch>
            <a:fillRect/>
          </a:stretch>
        </p:blipFill>
        <p:spPr>
          <a:xfrm>
            <a:off x="3270035" y="750164"/>
            <a:ext cx="5265653" cy="2047006"/>
          </a:xfrm>
          <a:prstGeom prst="rect">
            <a:avLst/>
          </a:prstGeom>
        </p:spPr>
      </p:pic>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29839B51-42D9-2CBF-4917-00AB95CCEA23}"/>
                  </a:ext>
                </a:extLst>
              </p:cNvPr>
              <p:cNvSpPr txBox="1"/>
              <p:nvPr/>
            </p:nvSpPr>
            <p:spPr>
              <a:xfrm>
                <a:off x="120000" y="3156667"/>
                <a:ext cx="11397724" cy="2557816"/>
              </a:xfrm>
              <a:prstGeom prst="rect">
                <a:avLst/>
              </a:prstGeom>
              <a:noFill/>
            </p:spPr>
            <p:txBody>
              <a:bodyPr wrap="square">
                <a:spAutoFit/>
              </a:bodyPr>
              <a:lstStyle/>
              <a:p>
                <a:pPr algn="just">
                  <a:lnSpc>
                    <a:spcPct val="150000"/>
                  </a:lnSpc>
                </a:pPr>
                <a:r>
                  <a:rPr lang="en-US" altLang="zh-HK" sz="1800" dirty="0">
                    <a:effectLst/>
                    <a:latin typeface="Arial" panose="020B0604020202020204" pitchFamily="34" charset="0"/>
                    <a:ea typeface="新細明體" panose="02020500000000000000" pitchFamily="18" charset="-120"/>
                  </a:rPr>
                  <a:t>Each node </a:t>
                </a:r>
                <a14:m>
                  <m:oMath xmlns:m="http://schemas.openxmlformats.org/officeDocument/2006/math">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𝑣</m:t>
                    </m:r>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𝑉</m:t>
                    </m:r>
                  </m:oMath>
                </a14:m>
                <a:r>
                  <a:rPr lang="en-US" altLang="zh-HK" sz="1800" dirty="0">
                    <a:effectLst/>
                    <a:latin typeface="Arial" panose="020B0604020202020204" pitchFamily="34" charset="0"/>
                    <a:ea typeface="新細明體" panose="02020500000000000000" pitchFamily="18" charset="-120"/>
                  </a:rPr>
                  <a:t> is associated with a feature vector </a:t>
                </a:r>
                <a14:m>
                  <m:oMath xmlns:m="http://schemas.openxmlformats.org/officeDocument/2006/math">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𝑥</m:t>
                    </m:r>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𝑣</m:t>
                    </m:r>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oMath>
                </a14:m>
                <a:r>
                  <a:rPr lang="en-US" altLang="zh-HK" sz="1800" dirty="0">
                    <a:effectLst/>
                    <a:latin typeface="Arial" panose="020B0604020202020204" pitchFamily="34" charset="0"/>
                    <a:ea typeface="新細明體" panose="02020500000000000000" pitchFamily="18" charset="-120"/>
                  </a:rPr>
                  <a:t>. A GCN contains </a:t>
                </a:r>
                <a14:m>
                  <m:oMath xmlns:m="http://schemas.openxmlformats.org/officeDocument/2006/math">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𝐿</m:t>
                    </m:r>
                  </m:oMath>
                </a14:m>
                <a:r>
                  <a:rPr lang="en-US" altLang="zh-HK" sz="1800" dirty="0">
                    <a:effectLst/>
                    <a:latin typeface="Arial" panose="020B0604020202020204" pitchFamily="34" charset="0"/>
                    <a:ea typeface="新細明體" panose="02020500000000000000" pitchFamily="18" charset="-120"/>
                  </a:rPr>
                  <a:t> convolutional layers, each of which has the same structure as the original graph </a:t>
                </a:r>
                <a14:m>
                  <m:oMath xmlns:m="http://schemas.openxmlformats.org/officeDocument/2006/math">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𝐺</m:t>
                    </m:r>
                  </m:oMath>
                </a14:m>
                <a:r>
                  <a:rPr lang="en-US" altLang="zh-HK" sz="1800" dirty="0">
                    <a:effectLst/>
                    <a:latin typeface="Arial" panose="020B0604020202020204" pitchFamily="34" charset="0"/>
                    <a:ea typeface="新細明體" panose="02020500000000000000" pitchFamily="18" charset="-120"/>
                  </a:rPr>
                  <a:t>. In the </a:t>
                </a:r>
                <a14:m>
                  <m:oMath xmlns:m="http://schemas.openxmlformats.org/officeDocument/2006/math">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𝑙</m:t>
                    </m:r>
                  </m:oMath>
                </a14:m>
                <a:r>
                  <a:rPr lang="en-US" altLang="zh-HK" sz="1800" dirty="0">
                    <a:effectLst/>
                    <a:latin typeface="Arial" panose="020B0604020202020204" pitchFamily="34" charset="0"/>
                    <a:ea typeface="新細明體" panose="02020500000000000000" pitchFamily="18" charset="-120"/>
                  </a:rPr>
                  <a:t> </a:t>
                </a:r>
                <a:r>
                  <a:rPr lang="en-US" altLang="zh-HK" sz="1800" dirty="0" err="1">
                    <a:effectLst/>
                    <a:latin typeface="Arial" panose="020B0604020202020204" pitchFamily="34" charset="0"/>
                    <a:ea typeface="新細明體" panose="02020500000000000000" pitchFamily="18" charset="-120"/>
                  </a:rPr>
                  <a:t>th</a:t>
                </a:r>
                <a:r>
                  <a:rPr lang="en-US" altLang="zh-HK" sz="1800" dirty="0">
                    <a:effectLst/>
                    <a:latin typeface="Arial" panose="020B0604020202020204" pitchFamily="34" charset="0"/>
                    <a:ea typeface="新細明體" panose="02020500000000000000" pitchFamily="18" charset="-120"/>
                  </a:rPr>
                  <a:t> layer, each node </a:t>
                </a:r>
                <a14:m>
                  <m:oMath xmlns:m="http://schemas.openxmlformats.org/officeDocument/2006/math">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𝑣</m:t>
                    </m:r>
                  </m:oMath>
                </a14:m>
                <a:r>
                  <a:rPr lang="en-US" altLang="zh-HK" sz="1800" dirty="0">
                    <a:effectLst/>
                    <a:latin typeface="Arial" panose="020B0604020202020204" pitchFamily="34" charset="0"/>
                    <a:ea typeface="新細明體" panose="02020500000000000000" pitchFamily="18" charset="-120"/>
                  </a:rPr>
                  <a:t> is represented by a vector </a:t>
                </a:r>
                <a14:m>
                  <m:oMath xmlns:m="http://schemas.openxmlformats.org/officeDocument/2006/math">
                    <m:sSup>
                      <m:sSupPr>
                        <m:ctrlPr>
                          <a:rPr lang="zh-TW" altLang="zh-HK" i="1">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h</m:t>
                        </m:r>
                      </m:e>
                      <m:sup>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𝑙</m:t>
                        </m:r>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sup>
                    </m:sSup>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𝑣</m:t>
                    </m:r>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oMath>
                </a14:m>
                <a:r>
                  <a:rPr lang="en-US" altLang="zh-HK" sz="1800" dirty="0">
                    <a:effectLst/>
                    <a:latin typeface="Arial" panose="020B0604020202020204" pitchFamily="34" charset="0"/>
                    <a:ea typeface="新細明體" panose="02020500000000000000" pitchFamily="18" charset="-120"/>
                  </a:rPr>
                  <a:t>, which is called node embedding. The first layer is the input graph and we have </a:t>
                </a:r>
                <a14:m>
                  <m:oMath xmlns:m="http://schemas.openxmlformats.org/officeDocument/2006/math">
                    <m:sSup>
                      <m:sSupPr>
                        <m:ctrlPr>
                          <a:rPr lang="zh-TW" altLang="zh-HK" i="1">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h</m:t>
                        </m:r>
                      </m:e>
                      <m:sup>
                        <m:r>
                          <a:rPr lang="en-US" altLang="zh-HK" sz="1800">
                            <a:effectLst/>
                            <a:latin typeface="Cambria Math" panose="02040503050406030204" pitchFamily="18" charset="0"/>
                            <a:ea typeface="新細明體" panose="02020500000000000000" pitchFamily="18" charset="-120"/>
                            <a:cs typeface="Arial" panose="020B0604020202020204" pitchFamily="34" charset="0"/>
                          </a:rPr>
                          <m:t>(1)</m:t>
                        </m:r>
                      </m:sup>
                    </m:sSup>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𝑣</m:t>
                    </m:r>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𝑥</m:t>
                    </m:r>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𝑣</m:t>
                    </m:r>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oMath>
                </a14:m>
                <a:r>
                  <a:rPr lang="en-US" altLang="zh-HK" sz="1800" dirty="0">
                    <a:effectLst/>
                    <a:latin typeface="Arial" panose="020B0604020202020204" pitchFamily="34" charset="0"/>
                    <a:ea typeface="新細明體" panose="02020500000000000000" pitchFamily="18" charset="-120"/>
                  </a:rPr>
                  <a:t>. </a:t>
                </a:r>
                <a:r>
                  <a:rPr lang="en-US" altLang="zh-CN" sz="1800" dirty="0">
                    <a:effectLst/>
                    <a:latin typeface="Arial" panose="020B0604020202020204" pitchFamily="34" charset="0"/>
                    <a:ea typeface="新細明體" panose="02020500000000000000" pitchFamily="18" charset="-120"/>
                  </a:rPr>
                  <a:t>T</a:t>
                </a:r>
                <a:r>
                  <a:rPr lang="en-US" altLang="zh-HK" sz="1800" dirty="0">
                    <a:effectLst/>
                    <a:latin typeface="Arial" panose="020B0604020202020204" pitchFamily="34" charset="0"/>
                    <a:ea typeface="新細明體" panose="02020500000000000000" pitchFamily="18" charset="-120"/>
                  </a:rPr>
                  <a:t>he graph convolution operation aggregates embeddings of neighboring nodes, transfers the results into low-dimensional representations, and finally feeds them to an activation function </a:t>
                </a:r>
                <a14:m>
                  <m:oMath xmlns:m="http://schemas.openxmlformats.org/officeDocument/2006/math">
                    <m:r>
                      <a:rPr lang="en-US" altLang="zh-HK" sz="1800" i="1">
                        <a:effectLst/>
                        <a:latin typeface="Cambria Math" panose="02040503050406030204" pitchFamily="18" charset="0"/>
                        <a:ea typeface="新細明體" panose="02020500000000000000" pitchFamily="18" charset="-120"/>
                        <a:cs typeface="Arial" panose="020B0604020202020204" pitchFamily="34" charset="0"/>
                      </a:rPr>
                      <m:t>𝜎</m:t>
                    </m:r>
                    <m:r>
                      <a:rPr lang="en-US" altLang="zh-HK" sz="1800">
                        <a:effectLst/>
                        <a:latin typeface="Cambria Math" panose="02040503050406030204" pitchFamily="18" charset="0"/>
                        <a:ea typeface="新細明體" panose="02020500000000000000" pitchFamily="18" charset="-120"/>
                        <a:cs typeface="Arial" panose="020B0604020202020204" pitchFamily="34" charset="0"/>
                      </a:rPr>
                      <m:t>(⋅)</m:t>
                    </m:r>
                  </m:oMath>
                </a14:m>
                <a:r>
                  <a:rPr lang="en-US" altLang="zh-HK" sz="1800" dirty="0">
                    <a:effectLst/>
                    <a:latin typeface="Arial" panose="020B0604020202020204" pitchFamily="34" charset="0"/>
                    <a:ea typeface="新細明體" panose="02020500000000000000" pitchFamily="18" charset="-120"/>
                  </a:rPr>
                  <a:t>, e.g., </a:t>
                </a:r>
                <a:r>
                  <a:rPr lang="en-US" altLang="zh-HK" sz="1800" dirty="0" err="1">
                    <a:effectLst/>
                    <a:latin typeface="Arial" panose="020B0604020202020204" pitchFamily="34" charset="0"/>
                    <a:ea typeface="新細明體" panose="02020500000000000000" pitchFamily="18" charset="-120"/>
                  </a:rPr>
                  <a:t>ReLU</a:t>
                </a:r>
                <a:r>
                  <a:rPr lang="en-US" altLang="zh-HK" sz="1800" dirty="0">
                    <a:effectLst/>
                    <a:latin typeface="Arial" panose="020B0604020202020204" pitchFamily="34" charset="0"/>
                    <a:ea typeface="新細明體" panose="02020500000000000000" pitchFamily="18" charset="-120"/>
                  </a:rPr>
                  <a:t>, to generate node embeddings of the next layer. Formally, the propagation rule of GCN can be defined as follows:</a:t>
                </a:r>
                <a:r>
                  <a:rPr lang="zh-TW" altLang="zh-HK" dirty="0">
                    <a:effectLst/>
                  </a:rPr>
                  <a:t> </a:t>
                </a:r>
                <a:endParaRPr lang="zh-HK" altLang="en-US" dirty="0"/>
              </a:p>
            </p:txBody>
          </p:sp>
        </mc:Choice>
        <mc:Fallback>
          <p:sp>
            <p:nvSpPr>
              <p:cNvPr id="7" name="文字方塊 6">
                <a:extLst>
                  <a:ext uri="{FF2B5EF4-FFF2-40B4-BE49-F238E27FC236}">
                    <a16:creationId xmlns:a16="http://schemas.microsoft.com/office/drawing/2014/main" id="{29839B51-42D9-2CBF-4917-00AB95CCEA23}"/>
                  </a:ext>
                </a:extLst>
              </p:cNvPr>
              <p:cNvSpPr txBox="1">
                <a:spLocks noRot="1" noChangeAspect="1" noMove="1" noResize="1" noEditPoints="1" noAdjustHandles="1" noChangeArrowheads="1" noChangeShapeType="1" noTextEdit="1"/>
              </p:cNvSpPr>
              <p:nvPr/>
            </p:nvSpPr>
            <p:spPr>
              <a:xfrm>
                <a:off x="120000" y="3156667"/>
                <a:ext cx="11397724" cy="2557816"/>
              </a:xfrm>
              <a:prstGeom prst="rect">
                <a:avLst/>
              </a:prstGeom>
              <a:blipFill>
                <a:blip r:embed="rId4"/>
                <a:stretch>
                  <a:fillRect l="-445" r="-557" b="-2970"/>
                </a:stretch>
              </a:blipFill>
            </p:spPr>
            <p:txBody>
              <a:bodyPr/>
              <a:lstStyle/>
              <a:p>
                <a:r>
                  <a:rPr lang="zh-HK" altLang="en-US">
                    <a:noFill/>
                  </a:rPr>
                  <a:t> </a:t>
                </a:r>
              </a:p>
            </p:txBody>
          </p:sp>
        </mc:Fallback>
      </mc:AlternateContent>
      <p:pic>
        <p:nvPicPr>
          <p:cNvPr id="2" name="圖片 1">
            <a:extLst>
              <a:ext uri="{FF2B5EF4-FFF2-40B4-BE49-F238E27FC236}">
                <a16:creationId xmlns:a16="http://schemas.microsoft.com/office/drawing/2014/main" id="{B2EC38B3-DC85-107A-7E3F-1BA139FCF790}"/>
              </a:ext>
            </a:extLst>
          </p:cNvPr>
          <p:cNvPicPr>
            <a:picLocks noChangeAspect="1"/>
          </p:cNvPicPr>
          <p:nvPr/>
        </p:nvPicPr>
        <p:blipFill>
          <a:blip r:embed="rId5"/>
          <a:stretch>
            <a:fillRect/>
          </a:stretch>
        </p:blipFill>
        <p:spPr>
          <a:xfrm>
            <a:off x="4440000" y="5864202"/>
            <a:ext cx="3518901" cy="443974"/>
          </a:xfrm>
          <a:prstGeom prst="rect">
            <a:avLst/>
          </a:prstGeom>
        </p:spPr>
      </p:pic>
      <p:sp>
        <p:nvSpPr>
          <p:cNvPr id="6" name="文本框 71">
            <a:extLst>
              <a:ext uri="{FF2B5EF4-FFF2-40B4-BE49-F238E27FC236}">
                <a16:creationId xmlns:a16="http://schemas.microsoft.com/office/drawing/2014/main" id="{33B2F89A-77C0-0E9F-C5BD-A05D69CC64DE}"/>
              </a:ext>
            </a:extLst>
          </p:cNvPr>
          <p:cNvSpPr txBox="1"/>
          <p:nvPr/>
        </p:nvSpPr>
        <p:spPr>
          <a:xfrm>
            <a:off x="120000" y="31704"/>
            <a:ext cx="5976000"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Graph convolutional network</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Tree>
    <p:extLst>
      <p:ext uri="{BB962C8B-B14F-4D97-AF65-F5344CB8AC3E}">
        <p14:creationId xmlns:p14="http://schemas.microsoft.com/office/powerpoint/2010/main" val="127610648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30</a:t>
            </a:fld>
            <a:endParaRPr lang="zh-HK" altLang="en-US" sz="1600" dirty="0">
              <a:solidFill>
                <a:schemeClr val="bg1"/>
              </a:solidFill>
            </a:endParaRPr>
          </a:p>
        </p:txBody>
      </p:sp>
      <p:sp>
        <p:nvSpPr>
          <p:cNvPr id="5" name="文字方塊 4"/>
          <p:cNvSpPr txBox="1"/>
          <p:nvPr/>
        </p:nvSpPr>
        <p:spPr>
          <a:xfrm>
            <a:off x="3936000" y="1286590"/>
            <a:ext cx="4464000" cy="369332"/>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dirty="0">
                <a:effectLst/>
                <a:latin typeface="Arial" panose="020B0604020202090204" pitchFamily="34" charset="0"/>
                <a:cs typeface="Arial" panose="020B0604020202090204" pitchFamily="34" charset="0"/>
              </a:rPr>
              <a:t>Run-times </a:t>
            </a:r>
            <a:r>
              <a:rPr lang="en-US" altLang="zh-CN" sz="1800" dirty="0">
                <a:effectLst/>
                <a:latin typeface="Arial" panose="020B0604020202090204" pitchFamily="34" charset="0"/>
                <a:cs typeface="Arial" panose="020B0604020202090204" pitchFamily="34" charset="0"/>
              </a:rPr>
              <a:t>o</a:t>
            </a:r>
            <a:r>
              <a:rPr lang="en-US" altLang="zh-HK" sz="1800" dirty="0">
                <a:effectLst/>
                <a:latin typeface="Arial" panose="020B0604020202090204" pitchFamily="34" charset="0"/>
                <a:cs typeface="Arial" panose="020B0604020202090204" pitchFamily="34" charset="0"/>
              </a:rPr>
              <a:t>n 100 Fl Parties </a:t>
            </a:r>
            <a:endParaRPr lang="en-US" altLang="zh-HK" dirty="0">
              <a:latin typeface="Arial" panose="020B0604020202090204" pitchFamily="34" charset="0"/>
              <a:cs typeface="Arial" panose="020B0604020202090204" pitchFamily="34" charset="0"/>
            </a:endParaRPr>
          </a:p>
        </p:txBody>
      </p:sp>
      <p:pic>
        <p:nvPicPr>
          <p:cNvPr id="2" name="圖片 1"/>
          <p:cNvPicPr>
            <a:picLocks noChangeAspect="1"/>
          </p:cNvPicPr>
          <p:nvPr/>
        </p:nvPicPr>
        <p:blipFill>
          <a:blip r:embed="rId3"/>
          <a:stretch>
            <a:fillRect/>
          </a:stretch>
        </p:blipFill>
        <p:spPr>
          <a:xfrm>
            <a:off x="408000" y="1576620"/>
            <a:ext cx="11010706" cy="1780380"/>
          </a:xfrm>
          <a:prstGeom prst="rect">
            <a:avLst/>
          </a:prstGeom>
        </p:spPr>
      </p:pic>
      <p:pic>
        <p:nvPicPr>
          <p:cNvPr id="4" name="圖片 3"/>
          <p:cNvPicPr>
            <a:picLocks noChangeAspect="1"/>
          </p:cNvPicPr>
          <p:nvPr/>
        </p:nvPicPr>
        <p:blipFill>
          <a:blip r:embed="rId4"/>
          <a:stretch>
            <a:fillRect/>
          </a:stretch>
        </p:blipFill>
        <p:spPr>
          <a:xfrm>
            <a:off x="2994476" y="4172216"/>
            <a:ext cx="5816772" cy="1727405"/>
          </a:xfrm>
          <a:prstGeom prst="rect">
            <a:avLst/>
          </a:prstGeom>
        </p:spPr>
      </p:pic>
      <p:sp>
        <p:nvSpPr>
          <p:cNvPr id="6" name="文字方塊 5"/>
          <p:cNvSpPr txBox="1"/>
          <p:nvPr/>
        </p:nvSpPr>
        <p:spPr>
          <a:xfrm>
            <a:off x="3393353" y="3861000"/>
            <a:ext cx="5040000" cy="369332"/>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dirty="0">
                <a:effectLst/>
                <a:latin typeface="Arial" panose="020B0604020202090204" pitchFamily="34" charset="0"/>
                <a:cs typeface="Arial" panose="020B0604020202090204" pitchFamily="34" charset="0"/>
              </a:rPr>
              <a:t>Communication Costs On 100 Fl Parties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31</a:t>
            </a:fld>
            <a:endParaRPr lang="zh-HK" altLang="en-US" sz="1600" dirty="0">
              <a:solidFill>
                <a:schemeClr val="bg1"/>
              </a:solidFill>
            </a:endParaRPr>
          </a:p>
        </p:txBody>
      </p:sp>
      <p:sp>
        <p:nvSpPr>
          <p:cNvPr id="4" name="文字方塊 3"/>
          <p:cNvSpPr txBox="1"/>
          <p:nvPr/>
        </p:nvSpPr>
        <p:spPr>
          <a:xfrm>
            <a:off x="2136000" y="5954315"/>
            <a:ext cx="9144000" cy="523220"/>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en-US" altLang="zh-HK" sz="1400" dirty="0">
                <a:latin typeface="Arial" panose="020B0604020202090204" pitchFamily="34" charset="0"/>
                <a:cs typeface="Arial" panose="020B0604020202090204" pitchFamily="34" charset="0"/>
              </a:rPr>
              <a:t>Node classification accuracy on CORA dataset partitioned into {10, 20, 50, 100} parts with K-Means. Solid lines show the results of </a:t>
            </a:r>
            <a:r>
              <a:rPr lang="en-US" altLang="zh-HK" sz="1400" dirty="0" err="1">
                <a:latin typeface="Arial" panose="020B0604020202090204" pitchFamily="34" charset="0"/>
                <a:cs typeface="Arial" panose="020B0604020202090204" pitchFamily="34" charset="0"/>
              </a:rPr>
              <a:t>FedCog</a:t>
            </a:r>
            <a:r>
              <a:rPr lang="en-US" altLang="zh-HK" sz="1400" dirty="0">
                <a:latin typeface="Arial" panose="020B0604020202090204" pitchFamily="34" charset="0"/>
                <a:cs typeface="Arial" panose="020B0604020202090204" pitchFamily="34" charset="0"/>
              </a:rPr>
              <a:t>, and dashed lines are for SGC without regard to coupled graphs. </a:t>
            </a:r>
          </a:p>
        </p:txBody>
      </p:sp>
      <p:pic>
        <p:nvPicPr>
          <p:cNvPr id="3" name="圖片 2"/>
          <p:cNvPicPr>
            <a:picLocks noChangeAspect="1"/>
          </p:cNvPicPr>
          <p:nvPr/>
        </p:nvPicPr>
        <p:blipFill>
          <a:blip r:embed="rId3"/>
          <a:stretch>
            <a:fillRect/>
          </a:stretch>
        </p:blipFill>
        <p:spPr>
          <a:xfrm>
            <a:off x="2640000" y="770669"/>
            <a:ext cx="6696000" cy="4995707"/>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32</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85000"/>
                </a:schemeClr>
              </a:solidFill>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Future Work</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33</a:t>
            </a:fld>
            <a:endParaRPr lang="zh-HK" altLang="en-US" sz="1600" dirty="0">
              <a:solidFill>
                <a:schemeClr val="bg1"/>
              </a:solidFill>
            </a:endParaRPr>
          </a:p>
        </p:txBody>
      </p:sp>
      <p:sp>
        <p:nvSpPr>
          <p:cNvPr id="2" name="文本框 7"/>
          <p:cNvSpPr txBox="1"/>
          <p:nvPr/>
        </p:nvSpPr>
        <p:spPr>
          <a:xfrm>
            <a:off x="397137" y="1413000"/>
            <a:ext cx="11397725" cy="958596"/>
          </a:xfrm>
          <a:prstGeom prst="rect">
            <a:avLst/>
          </a:prstGeom>
          <a:noFill/>
          <a:ln>
            <a:noFill/>
          </a:ln>
        </p:spPr>
        <p:txBody>
          <a:bodyPr wrap="square" rtlCol="0">
            <a:spAutoFit/>
          </a:bodyPr>
          <a:lstStyle/>
          <a:p>
            <a:pPr marL="285750" indent="-285750" algn="just">
              <a:lnSpc>
                <a:spcPct val="150000"/>
              </a:lnSpc>
              <a:spcBef>
                <a:spcPts val="2400"/>
              </a:spcBef>
              <a:buFont typeface="Wingdings" panose="05000000000000000000" pitchFamily="2" charset="2"/>
              <a:buChar char="Ø"/>
            </a:pPr>
            <a:r>
              <a:rPr lang="en-US" altLang="zh-HK" sz="2000" dirty="0">
                <a:solidFill>
                  <a:srgbClr val="0E0E0E"/>
                </a:solidFill>
                <a:effectLst/>
                <a:latin typeface="Arial" panose="020B0604020202090204" pitchFamily="34" charset="0"/>
                <a:cs typeface="Arial" panose="020B0604020202090204" pitchFamily="34" charset="0"/>
              </a:rPr>
              <a:t>In the future, </a:t>
            </a:r>
            <a:r>
              <a:rPr lang="en-US" altLang="zh-CN" sz="2000" dirty="0">
                <a:solidFill>
                  <a:srgbClr val="0E0E0E"/>
                </a:solidFill>
                <a:effectLst/>
                <a:latin typeface="Arial" panose="020B0604020202090204" pitchFamily="34" charset="0"/>
                <a:cs typeface="Arial" panose="020B0604020202090204" pitchFamily="34" charset="0"/>
              </a:rPr>
              <a:t>the</a:t>
            </a:r>
            <a:r>
              <a:rPr lang="zh-CN" altLang="en-US" sz="2000" dirty="0">
                <a:solidFill>
                  <a:srgbClr val="0E0E0E"/>
                </a:solidFill>
                <a:effectLst/>
                <a:latin typeface="Arial" panose="020B0604020202090204" pitchFamily="34" charset="0"/>
                <a:cs typeface="Arial" panose="020B0604020202090204" pitchFamily="34" charset="0"/>
              </a:rPr>
              <a:t> </a:t>
            </a:r>
            <a:r>
              <a:rPr lang="en-US" altLang="zh-CN" sz="2000" dirty="0">
                <a:solidFill>
                  <a:srgbClr val="0E0E0E"/>
                </a:solidFill>
                <a:effectLst/>
                <a:latin typeface="Arial" panose="020B0604020202090204" pitchFamily="34" charset="0"/>
                <a:cs typeface="Arial" panose="020B0604020202090204" pitchFamily="34" charset="0"/>
              </a:rPr>
              <a:t>research</a:t>
            </a:r>
            <a:r>
              <a:rPr lang="zh-CN" altLang="en-US" sz="2000" dirty="0">
                <a:solidFill>
                  <a:srgbClr val="0E0E0E"/>
                </a:solidFill>
                <a:effectLst/>
                <a:latin typeface="Arial" panose="020B0604020202090204" pitchFamily="34" charset="0"/>
                <a:cs typeface="Arial" panose="020B0604020202090204" pitchFamily="34" charset="0"/>
              </a:rPr>
              <a:t> </a:t>
            </a:r>
            <a:r>
              <a:rPr lang="en-US" altLang="zh-CN" sz="2000" dirty="0">
                <a:solidFill>
                  <a:srgbClr val="0E0E0E"/>
                </a:solidFill>
                <a:effectLst/>
                <a:latin typeface="Arial" panose="020B0604020202090204" pitchFamily="34" charset="0"/>
                <a:cs typeface="Arial" panose="020B0604020202090204" pitchFamily="34" charset="0"/>
              </a:rPr>
              <a:t>group</a:t>
            </a:r>
            <a:r>
              <a:rPr lang="en-US" altLang="zh-HK" sz="2000" dirty="0">
                <a:solidFill>
                  <a:srgbClr val="0E0E0E"/>
                </a:solidFill>
                <a:effectLst/>
                <a:latin typeface="Arial" panose="020B0604020202090204" pitchFamily="34" charset="0"/>
                <a:cs typeface="Arial" panose="020B0604020202090204" pitchFamily="34" charset="0"/>
              </a:rPr>
              <a:t> will work towards communication efficiency and privacy preservation strategies for more GNN models.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99ED-9A41-D8CA-F85E-D6599178D544}"/>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82CF60A0-49F8-19B6-6056-1921F279B8F8}"/>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4" name="圆角矩形 3">
            <a:extLst>
              <a:ext uri="{FF2B5EF4-FFF2-40B4-BE49-F238E27FC236}">
                <a16:creationId xmlns:a16="http://schemas.microsoft.com/office/drawing/2014/main" id="{323BCD3D-3D3C-2872-1679-DDE14B7C7027}"/>
              </a:ext>
            </a:extLst>
          </p:cNvPr>
          <p:cNvSpPr/>
          <p:nvPr/>
        </p:nvSpPr>
        <p:spPr>
          <a:xfrm>
            <a:off x="529449" y="2892354"/>
            <a:ext cx="2489176" cy="1445137"/>
          </a:xfrm>
          <a:prstGeom prst="roundRect">
            <a:avLst/>
          </a:prstGeom>
          <a:solidFill>
            <a:srgbClr val="7F7F7F"/>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Handling distributed coupled graphs while ensuring privacy and security.</a:t>
            </a:r>
          </a:p>
        </p:txBody>
      </p:sp>
      <p:sp>
        <p:nvSpPr>
          <p:cNvPr id="5" name="圆角矩形 4">
            <a:extLst>
              <a:ext uri="{FF2B5EF4-FFF2-40B4-BE49-F238E27FC236}">
                <a16:creationId xmlns:a16="http://schemas.microsoft.com/office/drawing/2014/main" id="{4591D414-1DA9-601D-76BF-CD1387F1BF36}"/>
              </a:ext>
            </a:extLst>
          </p:cNvPr>
          <p:cNvSpPr/>
          <p:nvPr/>
        </p:nvSpPr>
        <p:spPr>
          <a:xfrm>
            <a:off x="4798915" y="2964240"/>
            <a:ext cx="2642059" cy="1301364"/>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Addressing domain</a:t>
            </a:r>
            <a:r>
              <a:rPr lang="zh-CN" altLang="en-US" sz="1600" b="1" dirty="0">
                <a:latin typeface="Arial" panose="020B0604020202090204" pitchFamily="34" charset="0"/>
                <a:cs typeface="Arial" panose="020B0604020202090204" pitchFamily="34" charset="0"/>
              </a:rPr>
              <a:t> </a:t>
            </a:r>
            <a:r>
              <a:rPr lang="en-US" altLang="zh-HK" sz="1600" b="1" dirty="0">
                <a:latin typeface="Arial" panose="020B0604020202090204" pitchFamily="34" charset="0"/>
                <a:cs typeface="Arial" panose="020B0604020202090204" pitchFamily="34" charset="0"/>
              </a:rPr>
              <a:t>heterogeneity with clustering and graph networks.</a:t>
            </a:r>
          </a:p>
        </p:txBody>
      </p:sp>
      <p:sp>
        <p:nvSpPr>
          <p:cNvPr id="6" name="圆角矩形 5">
            <a:extLst>
              <a:ext uri="{FF2B5EF4-FFF2-40B4-BE49-F238E27FC236}">
                <a16:creationId xmlns:a16="http://schemas.microsoft.com/office/drawing/2014/main" id="{E082C3CB-AF8A-5F28-4F25-599AFB87583A}"/>
              </a:ext>
            </a:extLst>
          </p:cNvPr>
          <p:cNvSpPr/>
          <p:nvPr/>
        </p:nvSpPr>
        <p:spPr>
          <a:xfrm>
            <a:off x="9458257" y="2942594"/>
            <a:ext cx="2642058" cy="1225026"/>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CN" sz="1600" b="1" dirty="0">
                <a:latin typeface="Arial" panose="020B0604020202090204" pitchFamily="34" charset="0"/>
                <a:cs typeface="Arial" panose="020B0604020202090204" pitchFamily="34" charset="0"/>
                <a:sym typeface="+mn-ea"/>
              </a:rPr>
              <a:t>Sharing structural knowledge to handle non-IID graph data</a:t>
            </a:r>
          </a:p>
        </p:txBody>
      </p:sp>
      <p:sp>
        <p:nvSpPr>
          <p:cNvPr id="7" name="圆角矩形 6">
            <a:extLst>
              <a:ext uri="{FF2B5EF4-FFF2-40B4-BE49-F238E27FC236}">
                <a16:creationId xmlns:a16="http://schemas.microsoft.com/office/drawing/2014/main" id="{E04AFC4A-E401-A88A-A2E9-2AAD443F0164}"/>
              </a:ext>
            </a:extLst>
          </p:cNvPr>
          <p:cNvSpPr/>
          <p:nvPr/>
        </p:nvSpPr>
        <p:spPr>
          <a:xfrm>
            <a:off x="6816001" y="4676495"/>
            <a:ext cx="2891324" cy="1430399"/>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Reducing overhead and privacy risks with intelligent graph sampling</a:t>
            </a:r>
          </a:p>
        </p:txBody>
      </p:sp>
      <p:sp>
        <p:nvSpPr>
          <p:cNvPr id="8" name="圆角矩形 7">
            <a:extLst>
              <a:ext uri="{FF2B5EF4-FFF2-40B4-BE49-F238E27FC236}">
                <a16:creationId xmlns:a16="http://schemas.microsoft.com/office/drawing/2014/main" id="{98A8A1CF-359F-1F9B-D59D-96FA8B0B52A7}"/>
              </a:ext>
            </a:extLst>
          </p:cNvPr>
          <p:cNvSpPr/>
          <p:nvPr/>
        </p:nvSpPr>
        <p:spPr>
          <a:xfrm>
            <a:off x="2314727" y="4664514"/>
            <a:ext cx="2642059" cy="1430399"/>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Improving model performance with global self-supervision.</a:t>
            </a:r>
          </a:p>
        </p:txBody>
      </p:sp>
      <p:sp>
        <p:nvSpPr>
          <p:cNvPr id="9" name="右箭头 8">
            <a:extLst>
              <a:ext uri="{FF2B5EF4-FFF2-40B4-BE49-F238E27FC236}">
                <a16:creationId xmlns:a16="http://schemas.microsoft.com/office/drawing/2014/main" id="{216323D6-A402-E8C0-825C-000FB010D201}"/>
              </a:ext>
            </a:extLst>
          </p:cNvPr>
          <p:cNvSpPr/>
          <p:nvPr/>
        </p:nvSpPr>
        <p:spPr>
          <a:xfrm>
            <a:off x="3257178" y="3477444"/>
            <a:ext cx="1167765" cy="170021"/>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85EB7DC1-B0AB-B0F9-AD20-A8E0AB663974}"/>
              </a:ext>
            </a:extLst>
          </p:cNvPr>
          <p:cNvSpPr txBox="1"/>
          <p:nvPr/>
        </p:nvSpPr>
        <p:spPr>
          <a:xfrm>
            <a:off x="3257178" y="2788331"/>
            <a:ext cx="1406119" cy="646331"/>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Decentralized Graph Data Processing</a:t>
            </a:r>
            <a:endParaRPr lang="en-US" altLang="zh-HK" sz="1200" dirty="0">
              <a:solidFill>
                <a:srgbClr val="0E0E0E"/>
              </a:solidFill>
              <a:effectLst/>
              <a:latin typeface=".SF NS" panose="02020503050405090304"/>
            </a:endParaRPr>
          </a:p>
        </p:txBody>
      </p:sp>
      <p:sp>
        <p:nvSpPr>
          <p:cNvPr id="11" name="文本框 10">
            <a:extLst>
              <a:ext uri="{FF2B5EF4-FFF2-40B4-BE49-F238E27FC236}">
                <a16:creationId xmlns:a16="http://schemas.microsoft.com/office/drawing/2014/main" id="{8BEBFFD0-E14B-7BE8-CC4F-5B8815BF8F8A}"/>
              </a:ext>
            </a:extLst>
          </p:cNvPr>
          <p:cNvSpPr txBox="1"/>
          <p:nvPr/>
        </p:nvSpPr>
        <p:spPr>
          <a:xfrm>
            <a:off x="7720280" y="3093442"/>
            <a:ext cx="167684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Domain-aware Federated Learning</a:t>
            </a:r>
            <a:endParaRPr lang="en-US" altLang="zh-HK" sz="1200" dirty="0">
              <a:solidFill>
                <a:srgbClr val="0E0E0E"/>
              </a:solidFill>
              <a:effectLst/>
              <a:latin typeface=".SF NS" panose="02020503050405090304"/>
            </a:endParaRPr>
          </a:p>
        </p:txBody>
      </p:sp>
      <p:sp>
        <p:nvSpPr>
          <p:cNvPr id="12" name="右箭头 11">
            <a:extLst>
              <a:ext uri="{FF2B5EF4-FFF2-40B4-BE49-F238E27FC236}">
                <a16:creationId xmlns:a16="http://schemas.microsoft.com/office/drawing/2014/main" id="{777CA885-B530-E0C9-A6BF-73A9589C8BFA}"/>
              </a:ext>
            </a:extLst>
          </p:cNvPr>
          <p:cNvSpPr/>
          <p:nvPr/>
        </p:nvSpPr>
        <p:spPr>
          <a:xfrm>
            <a:off x="7781410" y="3513547"/>
            <a:ext cx="1554589" cy="132248"/>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6EAEAEA6-B8E1-95F2-541E-CA12D631523C}"/>
              </a:ext>
            </a:extLst>
          </p:cNvPr>
          <p:cNvSpPr txBox="1"/>
          <p:nvPr/>
        </p:nvSpPr>
        <p:spPr>
          <a:xfrm>
            <a:off x="10393547" y="4557464"/>
            <a:ext cx="170676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Cross-client Knowledge Sharing</a:t>
            </a:r>
            <a:endParaRPr lang="en-US" altLang="zh-HK" sz="1200" dirty="0">
              <a:solidFill>
                <a:srgbClr val="0E0E0E"/>
              </a:solidFill>
              <a:effectLst/>
              <a:latin typeface=".SF NS" panose="02020503050405090304"/>
            </a:endParaRPr>
          </a:p>
        </p:txBody>
      </p:sp>
      <p:sp>
        <p:nvSpPr>
          <p:cNvPr id="14" name="文本框 13">
            <a:extLst>
              <a:ext uri="{FF2B5EF4-FFF2-40B4-BE49-F238E27FC236}">
                <a16:creationId xmlns:a16="http://schemas.microsoft.com/office/drawing/2014/main" id="{D11598A3-B0B4-A354-AF34-996894103BBC}"/>
              </a:ext>
            </a:extLst>
          </p:cNvPr>
          <p:cNvSpPr txBox="1"/>
          <p:nvPr/>
        </p:nvSpPr>
        <p:spPr>
          <a:xfrm>
            <a:off x="5151984" y="4845018"/>
            <a:ext cx="1625035"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Global Knowledge Integration</a:t>
            </a:r>
            <a:endParaRPr lang="en-US" altLang="zh-HK" sz="1200" dirty="0">
              <a:solidFill>
                <a:srgbClr val="0E0E0E"/>
              </a:solidFill>
              <a:effectLst/>
              <a:latin typeface=".SF NS" panose="02020503050405090304"/>
            </a:endParaRPr>
          </a:p>
        </p:txBody>
      </p:sp>
      <p:sp>
        <p:nvSpPr>
          <p:cNvPr id="15" name="直角上箭头 14">
            <a:extLst>
              <a:ext uri="{FF2B5EF4-FFF2-40B4-BE49-F238E27FC236}">
                <a16:creationId xmlns:a16="http://schemas.microsoft.com/office/drawing/2014/main" id="{41895D9B-84CB-96DE-995E-C2F55B5FE91A}"/>
              </a:ext>
            </a:extLst>
          </p:cNvPr>
          <p:cNvSpPr/>
          <p:nvPr/>
        </p:nvSpPr>
        <p:spPr>
          <a:xfrm rot="5400000" flipV="1">
            <a:off x="9546586" y="4588410"/>
            <a:ext cx="1085850" cy="584013"/>
          </a:xfrm>
          <a:prstGeom prst="bentUpArrow">
            <a:avLst>
              <a:gd name="adj1" fmla="val 13316"/>
              <a:gd name="adj2" fmla="val 8718"/>
              <a:gd name="adj3" fmla="val 9768"/>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C2D0B11E-86FD-90BB-7587-2B1E6CA04565}"/>
              </a:ext>
            </a:extLst>
          </p:cNvPr>
          <p:cNvSpPr/>
          <p:nvPr/>
        </p:nvSpPr>
        <p:spPr>
          <a:xfrm rot="10800000">
            <a:off x="5074790" y="5324390"/>
            <a:ext cx="1525209" cy="187730"/>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D49EDAFE-5262-7E5C-9AAB-AC62DEDE8D58}"/>
              </a:ext>
            </a:extLst>
          </p:cNvPr>
          <p:cNvSpPr txBox="1"/>
          <p:nvPr/>
        </p:nvSpPr>
        <p:spPr>
          <a:xfrm>
            <a:off x="309724" y="241977"/>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Modeling</a:t>
            </a:r>
            <a:r>
              <a:rPr lang="zh-CN" altLang="en-US" sz="3200" dirty="0">
                <a:solidFill>
                  <a:schemeClr val="bg1"/>
                </a:solidFill>
              </a:rPr>
              <a:t> </a:t>
            </a:r>
            <a:r>
              <a:rPr lang="en-US" altLang="zh-CN" sz="3200" dirty="0">
                <a:solidFill>
                  <a:schemeClr val="bg1"/>
                </a:solidFill>
              </a:rPr>
              <a:t>in</a:t>
            </a:r>
            <a:r>
              <a:rPr lang="zh-CN" altLang="en-US" sz="3200" dirty="0">
                <a:solidFill>
                  <a:schemeClr val="bg1"/>
                </a:solidFill>
              </a:rPr>
              <a:t> </a:t>
            </a:r>
            <a:r>
              <a:rPr lang="en-US" altLang="zh-CN" sz="3200" dirty="0">
                <a:solidFill>
                  <a:schemeClr val="bg1"/>
                </a:solidFill>
              </a:rPr>
              <a:t>Federated Graph Neural Networks: Overview</a:t>
            </a:r>
            <a:r>
              <a:rPr lang="zh-CN" altLang="en-US" sz="3200" dirty="0">
                <a:solidFill>
                  <a:schemeClr val="bg1"/>
                </a:solidFill>
              </a:rPr>
              <a:t> </a:t>
            </a:r>
            <a:r>
              <a:rPr lang="en-US" altLang="zh-CN" sz="3200" dirty="0">
                <a:solidFill>
                  <a:schemeClr val="bg1"/>
                </a:solidFill>
              </a:rPr>
              <a:t>and Techniques</a:t>
            </a:r>
            <a:endParaRPr lang="zh-CN" altLang="en-US" sz="3200" dirty="0">
              <a:solidFill>
                <a:schemeClr val="bg1"/>
              </a:solidFill>
            </a:endParaRPr>
          </a:p>
        </p:txBody>
      </p:sp>
      <p:sp>
        <p:nvSpPr>
          <p:cNvPr id="2" name="文本框 1">
            <a:extLst>
              <a:ext uri="{FF2B5EF4-FFF2-40B4-BE49-F238E27FC236}">
                <a16:creationId xmlns:a16="http://schemas.microsoft.com/office/drawing/2014/main" id="{DF060921-4354-94B4-EF98-D5B5AC11DA5B}"/>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8536289E-1528-5F80-ECB8-1CB63FF49005}"/>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9DF82CBD-4B38-C3D8-3306-3C98910B7467}"/>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552BA61D-A1E1-0C2E-17EC-F4B7D5F11E70}"/>
              </a:ext>
            </a:extLst>
          </p:cNvPr>
          <p:cNvSpPr txBox="1"/>
          <p:nvPr/>
        </p:nvSpPr>
        <p:spPr>
          <a:xfrm>
            <a:off x="8000853" y="4277001"/>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D912B08D-F65C-04E6-A34E-C356FC6AD11A}"/>
              </a:ext>
            </a:extLst>
          </p:cNvPr>
          <p:cNvSpPr txBox="1"/>
          <p:nvPr/>
        </p:nvSpPr>
        <p:spPr>
          <a:xfrm>
            <a:off x="3412728" y="4277001"/>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9E6D38AB-AD8F-1628-D86C-12AE1484248A}"/>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E4FD37A3-A9E5-8517-7968-9745B9F1076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24" name="矩形 23">
              <a:extLst>
                <a:ext uri="{FF2B5EF4-FFF2-40B4-BE49-F238E27FC236}">
                  <a16:creationId xmlns:a16="http://schemas.microsoft.com/office/drawing/2014/main" id="{2D3C0576-BD3E-2536-8D53-1CB09AD563D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5" name="灯片编号占位符 5">
            <a:extLst>
              <a:ext uri="{FF2B5EF4-FFF2-40B4-BE49-F238E27FC236}">
                <a16:creationId xmlns:a16="http://schemas.microsoft.com/office/drawing/2014/main" id="{791B083A-875F-8135-62B1-01EACC6B524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34</a:t>
            </a:fld>
            <a:endParaRPr lang="zh-HK" altLang="en-US" sz="1600" dirty="0">
              <a:solidFill>
                <a:schemeClr val="bg1"/>
              </a:solidFill>
            </a:endParaRPr>
          </a:p>
        </p:txBody>
      </p:sp>
    </p:spTree>
    <p:custDataLst>
      <p:tags r:id="rId1"/>
    </p:custDataLst>
    <p:extLst>
      <p:ext uri="{BB962C8B-B14F-4D97-AF65-F5344CB8AC3E}">
        <p14:creationId xmlns:p14="http://schemas.microsoft.com/office/powerpoint/2010/main" val="1708154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8" name="矩形 7"/>
          <p:cNvSpPr/>
          <p:nvPr/>
        </p:nvSpPr>
        <p:spPr>
          <a:xfrm>
            <a:off x="-375" y="2012956"/>
            <a:ext cx="12174546"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9" name="文本框 8"/>
          <p:cNvSpPr txBox="1"/>
          <p:nvPr/>
        </p:nvSpPr>
        <p:spPr>
          <a:xfrm>
            <a:off x="-376" y="2443179"/>
            <a:ext cx="12239891" cy="523220"/>
          </a:xfrm>
          <a:prstGeom prst="rect">
            <a:avLst/>
          </a:prstGeom>
          <a:noFill/>
        </p:spPr>
        <p:txBody>
          <a:bodyPr wrap="square" rtlCol="0" anchor="ctr">
            <a:spAutoFit/>
          </a:bodyPr>
          <a:lstStyle/>
          <a:p>
            <a:pPr algn="ctr"/>
            <a:r>
              <a:rPr lang="en-US" altLang="zh-HK" sz="2800" b="1" dirty="0">
                <a:solidFill>
                  <a:schemeClr val="bg1"/>
                </a:solidFill>
                <a:latin typeface="Arial" panose="020B0604020202090204" pitchFamily="34" charset="0"/>
                <a:ea typeface="Microsoft YaHei" panose="020B0503020204020204" charset="-122"/>
                <a:cs typeface="Arial" panose="020B0604020202090204" pitchFamily="34" charset="0"/>
              </a:rPr>
              <a:t>Cluster-driven Graph Federated Learning over Multiple Domains </a:t>
            </a:r>
          </a:p>
        </p:txBody>
      </p:sp>
      <p:sp>
        <p:nvSpPr>
          <p:cNvPr id="3" name="文本框 2"/>
          <p:cNvSpPr txBox="1"/>
          <p:nvPr/>
        </p:nvSpPr>
        <p:spPr>
          <a:xfrm>
            <a:off x="-376" y="3553467"/>
            <a:ext cx="12174547" cy="338554"/>
          </a:xfrm>
          <a:prstGeom prst="rect">
            <a:avLst/>
          </a:prstGeom>
          <a:noFill/>
        </p:spPr>
        <p:txBody>
          <a:bodyPr wrap="square" rtlCol="0">
            <a:spAutoFit/>
          </a:bodyPr>
          <a:lstStyle/>
          <a:p>
            <a:r>
              <a:rPr lang="en-US" altLang="zh-HK" sz="1600" dirty="0">
                <a:solidFill>
                  <a:schemeClr val="bg1"/>
                </a:solidFill>
                <a:latin typeface="Arial" panose="020B0604020202090204" pitchFamily="34" charset="0"/>
                <a:cs typeface="Arial" panose="020B0604020202090204" pitchFamily="34" charset="0"/>
              </a:rPr>
              <a:t>Debora </a:t>
            </a:r>
            <a:r>
              <a:rPr lang="en-US" altLang="zh-HK" sz="1600" dirty="0" err="1">
                <a:solidFill>
                  <a:schemeClr val="bg1"/>
                </a:solidFill>
                <a:latin typeface="Arial" panose="020B0604020202090204" pitchFamily="34" charset="0"/>
                <a:cs typeface="Arial" panose="020B0604020202090204" pitchFamily="34" charset="0"/>
              </a:rPr>
              <a:t>Caldarola</a:t>
            </a:r>
            <a:r>
              <a:rPr lang="en-US" altLang="zh-HK" sz="1600" dirty="0">
                <a:solidFill>
                  <a:schemeClr val="bg1"/>
                </a:solidFill>
                <a:latin typeface="Arial" panose="020B0604020202090204" pitchFamily="34" charset="0"/>
                <a:cs typeface="Arial" panose="020B0604020202090204" pitchFamily="34" charset="0"/>
              </a:rPr>
              <a:t>, Massimiliano Mancini, Fabio Galasso,</a:t>
            </a:r>
            <a:r>
              <a:rPr lang="zh-CN" altLang="en-US" sz="1600" dirty="0">
                <a:solidFill>
                  <a:schemeClr val="bg1"/>
                </a:solidFill>
                <a:latin typeface="Arial" panose="020B0604020202090204" pitchFamily="34" charset="0"/>
                <a:cs typeface="Arial" panose="020B0604020202090204" pitchFamily="34" charset="0"/>
              </a:rPr>
              <a:t> </a:t>
            </a:r>
            <a:r>
              <a:rPr lang="en-US" altLang="zh-HK" sz="1600" dirty="0">
                <a:solidFill>
                  <a:schemeClr val="bg1"/>
                </a:solidFill>
                <a:latin typeface="Arial" panose="020B0604020202090204" pitchFamily="34" charset="0"/>
                <a:cs typeface="Arial" panose="020B0604020202090204" pitchFamily="34" charset="0"/>
              </a:rPr>
              <a:t>Marco Ciccone, Emanuele </a:t>
            </a:r>
            <a:r>
              <a:rPr lang="en-US" altLang="zh-HK" sz="1600" dirty="0" err="1">
                <a:solidFill>
                  <a:schemeClr val="bg1"/>
                </a:solidFill>
                <a:latin typeface="Arial" panose="020B0604020202090204" pitchFamily="34" charset="0"/>
                <a:cs typeface="Arial" panose="020B0604020202090204" pitchFamily="34" charset="0"/>
              </a:rPr>
              <a:t>Rodola</a:t>
            </a:r>
            <a:r>
              <a:rPr lang="en-US" altLang="zh-HK" sz="1600" dirty="0">
                <a:solidFill>
                  <a:schemeClr val="bg1"/>
                </a:solidFill>
                <a:latin typeface="Arial" panose="020B0604020202090204" pitchFamily="34" charset="0"/>
                <a:cs typeface="Arial" panose="020B0604020202090204" pitchFamily="34" charset="0"/>
              </a:rPr>
              <a:t>, </a:t>
            </a:r>
            <a:r>
              <a:rPr lang="en-US" altLang="zh-CN" sz="1600" dirty="0">
                <a:solidFill>
                  <a:schemeClr val="bg1"/>
                </a:solidFill>
                <a:latin typeface="Arial" panose="020B0604020202090204" pitchFamily="34" charset="0"/>
                <a:cs typeface="Arial" panose="020B0604020202090204" pitchFamily="34" charset="0"/>
              </a:rPr>
              <a:t>and</a:t>
            </a:r>
            <a:r>
              <a:rPr lang="zh-CN" altLang="en-US" sz="1600" dirty="0">
                <a:solidFill>
                  <a:schemeClr val="bg1"/>
                </a:solidFill>
                <a:latin typeface="Arial" panose="020B0604020202090204" pitchFamily="34" charset="0"/>
                <a:cs typeface="Arial" panose="020B0604020202090204" pitchFamily="34" charset="0"/>
              </a:rPr>
              <a:t> </a:t>
            </a:r>
            <a:r>
              <a:rPr lang="en-US" altLang="zh-HK" sz="1600" dirty="0">
                <a:solidFill>
                  <a:schemeClr val="bg1"/>
                </a:solidFill>
                <a:latin typeface="Arial" panose="020B0604020202090204" pitchFamily="34" charset="0"/>
                <a:cs typeface="Arial" panose="020B0604020202090204" pitchFamily="34" charset="0"/>
              </a:rPr>
              <a:t>Barbara Caputo</a:t>
            </a:r>
          </a:p>
        </p:txBody>
      </p:sp>
      <p:grpSp>
        <p:nvGrpSpPr>
          <p:cNvPr id="11" name="组合 10"/>
          <p:cNvGrpSpPr/>
          <p:nvPr/>
        </p:nvGrpSpPr>
        <p:grpSpPr>
          <a:xfrm>
            <a:off x="351750" y="4644997"/>
            <a:ext cx="11786395" cy="960755"/>
            <a:chOff x="594" y="7477"/>
            <a:chExt cx="9488" cy="1513"/>
          </a:xfrm>
        </p:grpSpPr>
        <p:sp>
          <p:nvSpPr>
            <p:cNvPr id="5" name="文本框 4"/>
            <p:cNvSpPr txBox="1"/>
            <p:nvPr/>
          </p:nvSpPr>
          <p:spPr>
            <a:xfrm>
              <a:off x="594" y="7477"/>
              <a:ext cx="9488"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 Journal:</a:t>
              </a:r>
              <a:r>
                <a:rPr lang="en-US" altLang="zh-CN"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IEEE/CVF Conference on Computer Vision and Pattern Recognition (CVPR) Workshops, 2021</a:t>
              </a:r>
            </a:p>
          </p:txBody>
        </p:sp>
        <p:sp>
          <p:nvSpPr>
            <p:cNvPr id="7" name="文本框 6"/>
            <p:cNvSpPr txBox="1"/>
            <p:nvPr/>
          </p:nvSpPr>
          <p:spPr>
            <a:xfrm>
              <a:off x="602" y="8408"/>
              <a:ext cx="7033"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Published Time:</a:t>
              </a:r>
              <a:r>
                <a:rPr lang="en-US" altLang="zh-CN" dirty="0">
                  <a:latin typeface="Arial" panose="020B0604020202090204" pitchFamily="34" charset="0"/>
                  <a:cs typeface="Arial" panose="020B0604020202090204" pitchFamily="34" charset="0"/>
                </a:rPr>
                <a:t> 2021</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Arial" panose="020B0604020202090204" pitchFamily="34" charset="0"/>
                <a:ea typeface="Microsoft YaHei" panose="020B0503020204020204" charset="-122"/>
                <a:cs typeface="Arial" panose="020B0604020202090204" pitchFamily="34" charset="0"/>
              </a:rPr>
              <a:t>Paper 2</a:t>
            </a:r>
            <a:endParaRPr lang="zh-HK" altLang="en-US" sz="36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35</a:t>
            </a:fld>
            <a:endParaRPr lang="zh-HK" altLang="en-US" sz="1600"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36</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37</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8DFC-072C-F3AF-6549-7AD9EB22209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7B92204-EB29-8337-C4F9-BD39282F8FAF}"/>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4E33728F-ECAF-AF48-54D8-0F323B4339E8}"/>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grpSp>
        <p:nvGrpSpPr>
          <p:cNvPr id="12" name="组合 11">
            <a:extLst>
              <a:ext uri="{FF2B5EF4-FFF2-40B4-BE49-F238E27FC236}">
                <a16:creationId xmlns:a16="http://schemas.microsoft.com/office/drawing/2014/main" id="{AA4E470C-3FD5-C4CD-3751-7113FE808E2B}"/>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EAA15A7A-9FCF-0675-9976-FBD06C8ED9F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0EC7801E-C254-E83C-E7EE-A75C1BA40BB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9B2487E2-66F4-D6C5-46DA-75C1D9D2460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38</a:t>
            </a:fld>
            <a:endParaRPr lang="zh-HK" altLang="en-US" sz="1600" dirty="0">
              <a:solidFill>
                <a:schemeClr val="bg1"/>
              </a:solidFill>
            </a:endParaRPr>
          </a:p>
        </p:txBody>
      </p:sp>
      <p:pic>
        <p:nvPicPr>
          <p:cNvPr id="2" name="圖片 1">
            <a:extLst>
              <a:ext uri="{FF2B5EF4-FFF2-40B4-BE49-F238E27FC236}">
                <a16:creationId xmlns:a16="http://schemas.microsoft.com/office/drawing/2014/main" id="{0BE4B7D0-7B4B-9158-E916-14D73CA65702}"/>
              </a:ext>
            </a:extLst>
          </p:cNvPr>
          <p:cNvPicPr>
            <a:picLocks noChangeAspect="1"/>
          </p:cNvPicPr>
          <p:nvPr/>
        </p:nvPicPr>
        <p:blipFill>
          <a:blip r:embed="rId3"/>
          <a:stretch>
            <a:fillRect/>
          </a:stretch>
        </p:blipFill>
        <p:spPr>
          <a:xfrm>
            <a:off x="696000" y="907450"/>
            <a:ext cx="3932093" cy="5043100"/>
          </a:xfrm>
          <a:prstGeom prst="rect">
            <a:avLst/>
          </a:prstGeom>
        </p:spPr>
      </p:pic>
      <p:sp>
        <p:nvSpPr>
          <p:cNvPr id="3" name="文字方塊 2">
            <a:extLst>
              <a:ext uri="{FF2B5EF4-FFF2-40B4-BE49-F238E27FC236}">
                <a16:creationId xmlns:a16="http://schemas.microsoft.com/office/drawing/2014/main" id="{16EFF699-AE3C-E2FF-CEFE-8FA58EBA38AE}"/>
              </a:ext>
            </a:extLst>
          </p:cNvPr>
          <p:cNvSpPr txBox="1"/>
          <p:nvPr/>
        </p:nvSpPr>
        <p:spPr>
          <a:xfrm>
            <a:off x="1992000" y="5947073"/>
            <a:ext cx="1728000" cy="304801"/>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en-US" altLang="zh-CN" sz="1400" dirty="0" err="1">
                <a:latin typeface="Arial" panose="020B0604020202090204" pitchFamily="34" charset="0"/>
                <a:cs typeface="Arial" panose="020B0604020202090204" pitchFamily="34" charset="0"/>
              </a:rPr>
              <a:t>FedCG</a:t>
            </a:r>
            <a:endParaRPr lang="en-US" altLang="zh-HK" sz="1400" dirty="0">
              <a:latin typeface="Arial" panose="020B0604020202090204" pitchFamily="34" charset="0"/>
              <a:cs typeface="Arial" panose="020B0604020202090204" pitchFamily="34" charset="0"/>
            </a:endParaRPr>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6FBFB996-1063-0BFF-991D-3E9CFF395248}"/>
                  </a:ext>
                </a:extLst>
              </p:cNvPr>
              <p:cNvSpPr txBox="1"/>
              <p:nvPr/>
            </p:nvSpPr>
            <p:spPr>
              <a:xfrm>
                <a:off x="5034152" y="2162018"/>
                <a:ext cx="6689338" cy="2533963"/>
              </a:xfrm>
              <a:prstGeom prst="rect">
                <a:avLst/>
              </a:prstGeom>
              <a:noFill/>
            </p:spPr>
            <p:txBody>
              <a:bodyPr wrap="square">
                <a:spAutoFit/>
              </a:bodyPr>
              <a:lstStyle/>
              <a:p>
                <a:pPr algn="just">
                  <a:lnSpc>
                    <a:spcPct val="150000"/>
                  </a:lnSpc>
                </a:pPr>
                <a:r>
                  <a:rPr lang="zh-HK" altLang="en-US" dirty="0">
                    <a:latin typeface="Arial" panose="020B0604020202090204" pitchFamily="34" charset="0"/>
                    <a:cs typeface="Arial" panose="020B0604020202090204" pitchFamily="34" charset="0"/>
                  </a:rPr>
                  <a:t>In a federated scenario, clients and server</a:t>
                </a:r>
                <a:r>
                  <a:rPr lang="en-US" altLang="zh-HK" dirty="0">
                    <a:latin typeface="Arial" panose="020B0604020202090204" pitchFamily="34" charset="0"/>
                    <a:cs typeface="Arial" panose="020B0604020202090204" pitchFamily="34" charset="0"/>
                  </a:rPr>
                  <a:t>s</a:t>
                </a:r>
                <a:r>
                  <a:rPr lang="zh-HK" altLang="en-US" dirty="0">
                    <a:latin typeface="Arial" panose="020B0604020202090204" pitchFamily="34" charset="0"/>
                    <a:cs typeface="Arial" panose="020B0604020202090204" pitchFamily="34" charset="0"/>
                  </a:rPr>
                  <a:t> exchange the parameters of the model </a:t>
                </a:r>
                <a14:m>
                  <m:oMath xmlns:m="http://schemas.openxmlformats.org/officeDocument/2006/math">
                    <m:r>
                      <a:rPr lang="zh-HK" altLang="en-US" i="1" dirty="0" smtClean="0">
                        <a:latin typeface="Cambria Math" panose="02040503050406030204" pitchFamily="18" charset="0"/>
                        <a:cs typeface="Arial" panose="020B0604020202090204" pitchFamily="34" charset="0"/>
                      </a:rPr>
                      <m:t>𝑀</m:t>
                    </m:r>
                  </m:oMath>
                </a14:m>
                <a:r>
                  <a:rPr lang="zh-HK" altLang="en-US" dirty="0">
                    <a:latin typeface="Arial" panose="020B0604020202090204" pitchFamily="34" charset="0"/>
                    <a:cs typeface="Arial" panose="020B0604020202090204" pitchFamily="34" charset="0"/>
                  </a:rPr>
                  <a:t>. </a:t>
                </a:r>
                <a:endParaRPr lang="en-US" altLang="zh-HK" dirty="0">
                  <a:latin typeface="Arial" panose="020B0604020202090204" pitchFamily="34" charset="0"/>
                  <a:cs typeface="Arial" panose="020B0604020202090204" pitchFamily="34" charset="0"/>
                </a:endParaRPr>
              </a:p>
              <a:p>
                <a:pPr marL="285750" indent="-285750" algn="just">
                  <a:lnSpc>
                    <a:spcPct val="150000"/>
                  </a:lnSpc>
                  <a:buFont typeface="Wingdings" pitchFamily="2" charset="2"/>
                  <a:buChar char="Ø"/>
                </a:pPr>
                <a:r>
                  <a:rPr lang="zh-HK" altLang="en-US" dirty="0">
                    <a:latin typeface="Arial" panose="020B0604020202090204" pitchFamily="34" charset="0"/>
                    <a:cs typeface="Arial" panose="020B0604020202090204" pitchFamily="34" charset="0"/>
                  </a:rPr>
                  <a:t>Each client </a:t>
                </a:r>
                <a:r>
                  <a:rPr lang="en-US" altLang="zh-HK" dirty="0">
                    <a:latin typeface="Arial" panose="020B0604020202090204" pitchFamily="34" charset="0"/>
                    <a:cs typeface="Arial" panose="020B0604020202090204" pitchFamily="34" charset="0"/>
                  </a:rPr>
                  <a:t>can access</a:t>
                </a:r>
                <a:r>
                  <a:rPr lang="zh-HK" altLang="en-US" dirty="0">
                    <a:latin typeface="Arial" panose="020B0604020202090204" pitchFamily="34" charset="0"/>
                    <a:cs typeface="Arial" panose="020B0604020202090204" pitchFamily="34" charset="0"/>
                  </a:rPr>
                  <a:t> its local data, which can be non-i.i.d. and unbalanced. </a:t>
                </a:r>
                <a:endParaRPr lang="en-US" altLang="zh-HK" dirty="0">
                  <a:latin typeface="Arial" panose="020B0604020202090204" pitchFamily="34" charset="0"/>
                  <a:cs typeface="Arial" panose="020B0604020202090204" pitchFamily="34" charset="0"/>
                </a:endParaRPr>
              </a:p>
              <a:p>
                <a:pPr marL="285750" indent="-285750" algn="just">
                  <a:lnSpc>
                    <a:spcPct val="150000"/>
                  </a:lnSpc>
                  <a:buFont typeface="Wingdings" pitchFamily="2" charset="2"/>
                  <a:buChar char="Ø"/>
                </a:pPr>
                <a:r>
                  <a:rPr lang="zh-HK" altLang="en-US" dirty="0">
                    <a:latin typeface="Arial" panose="020B0604020202090204" pitchFamily="34" charset="0"/>
                    <a:cs typeface="Arial" panose="020B0604020202090204" pitchFamily="34" charset="0"/>
                  </a:rPr>
                  <a:t>In the image, each color identifies a different distribution, i.e. a domain, such as pictures of skyscrapers or sea landscapes. </a:t>
                </a:r>
                <a:endParaRPr lang="en-US" altLang="zh-HK" dirty="0">
                  <a:latin typeface="Arial" panose="020B0604020202090204" pitchFamily="34" charset="0"/>
                  <a:cs typeface="Arial" panose="020B0604020202090204" pitchFamily="34" charset="0"/>
                </a:endParaRPr>
              </a:p>
            </p:txBody>
          </p:sp>
        </mc:Choice>
        <mc:Fallback>
          <p:sp>
            <p:nvSpPr>
              <p:cNvPr id="5" name="文字方塊 4">
                <a:extLst>
                  <a:ext uri="{FF2B5EF4-FFF2-40B4-BE49-F238E27FC236}">
                    <a16:creationId xmlns:a16="http://schemas.microsoft.com/office/drawing/2014/main" id="{6FBFB996-1063-0BFF-991D-3E9CFF395248}"/>
                  </a:ext>
                </a:extLst>
              </p:cNvPr>
              <p:cNvSpPr txBox="1">
                <a:spLocks noRot="1" noChangeAspect="1" noMove="1" noResize="1" noEditPoints="1" noAdjustHandles="1" noChangeArrowheads="1" noChangeShapeType="1" noTextEdit="1"/>
              </p:cNvSpPr>
              <p:nvPr/>
            </p:nvSpPr>
            <p:spPr>
              <a:xfrm>
                <a:off x="5034152" y="2162018"/>
                <a:ext cx="6689338" cy="2533963"/>
              </a:xfrm>
              <a:prstGeom prst="rect">
                <a:avLst/>
              </a:prstGeom>
              <a:blipFill>
                <a:blip r:embed="rId4"/>
                <a:stretch>
                  <a:fillRect l="-758" r="-1705" b="-2500"/>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54362825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p:cNvSpPr txBox="1"/>
          <p:nvPr/>
        </p:nvSpPr>
        <p:spPr>
          <a:xfrm>
            <a:off x="204087" y="1203536"/>
            <a:ext cx="11397725" cy="4805803"/>
          </a:xfrm>
          <a:prstGeom prst="rect">
            <a:avLst/>
          </a:prstGeom>
          <a:noFill/>
          <a:ln>
            <a:noFill/>
          </a:ln>
        </p:spPr>
        <p:txBody>
          <a:bodyPr wrap="square" rtlCol="0">
            <a:spAutoFit/>
          </a:bodyPr>
          <a:lstStyle/>
          <a:p>
            <a:pPr marL="285750" indent="-285750" algn="just">
              <a:lnSpc>
                <a:spcPct val="150000"/>
              </a:lnSpc>
              <a:spcBef>
                <a:spcPts val="2400"/>
              </a:spcBef>
              <a:buFont typeface="Wingdings" panose="05000000000000000000" pitchFamily="2" charset="2"/>
              <a:buChar char="Ø"/>
            </a:pPr>
            <a:r>
              <a:rPr lang="en-US" altLang="zh-HK" sz="2000" b="1" dirty="0">
                <a:solidFill>
                  <a:srgbClr val="0E0E0E"/>
                </a:solidFill>
                <a:effectLst/>
                <a:latin typeface="Arial" panose="020B0604020202090204" pitchFamily="34" charset="0"/>
                <a:cs typeface="Arial" panose="020B0604020202090204" pitchFamily="34" charset="0"/>
              </a:rPr>
              <a:t>Federated Learning (FL): </a:t>
            </a:r>
            <a:r>
              <a:rPr lang="en-US" altLang="zh-HK" sz="2000" dirty="0">
                <a:solidFill>
                  <a:srgbClr val="0E0E0E"/>
                </a:solidFill>
                <a:effectLst/>
                <a:latin typeface="Arial" panose="020B0604020202090204" pitchFamily="34" charset="0"/>
                <a:cs typeface="Arial" panose="020B0604020202090204" pitchFamily="34" charset="0"/>
              </a:rPr>
              <a:t>A central model is trained using data stored on multiple client devices. The server does not have direct access to raw data but only to the local updates of the model parameters from each client.</a:t>
            </a:r>
          </a:p>
          <a:p>
            <a:pPr marL="285750" indent="-285750" algn="just">
              <a:lnSpc>
                <a:spcPct val="150000"/>
              </a:lnSpc>
              <a:spcBef>
                <a:spcPts val="2400"/>
              </a:spcBef>
              <a:buFont typeface="Wingdings" panose="05000000000000000000" pitchFamily="2" charset="2"/>
              <a:buChar char="Ø"/>
            </a:pPr>
            <a:r>
              <a:rPr lang="en-US" altLang="zh-HK" sz="2000" b="1" dirty="0">
                <a:solidFill>
                  <a:srgbClr val="0E0E0E"/>
                </a:solidFill>
                <a:effectLst/>
                <a:latin typeface="Arial" panose="020B0604020202090204" pitchFamily="34" charset="0"/>
                <a:cs typeface="Arial" panose="020B0604020202090204" pitchFamily="34" charset="0"/>
              </a:rPr>
              <a:t>Statistical Heterogeneity</a:t>
            </a:r>
            <a:r>
              <a:rPr lang="en-US" altLang="zh-HK" sz="2000" dirty="0">
                <a:solidFill>
                  <a:srgbClr val="0E0E0E"/>
                </a:solidFill>
                <a:effectLst/>
                <a:latin typeface="Arial" panose="020B0604020202090204" pitchFamily="34" charset="0"/>
                <a:cs typeface="Arial" panose="020B0604020202090204" pitchFamily="34" charset="0"/>
              </a:rPr>
              <a:t>: In federated learning, clients have different data distributions (domains), which may be non-identically distributed and unbalanced. This heterogeneity violates the </a:t>
            </a:r>
            <a:r>
              <a:rPr lang="en-US" altLang="zh-HK" sz="2000" dirty="0" err="1">
                <a:solidFill>
                  <a:srgbClr val="0E0E0E"/>
                </a:solidFill>
                <a:effectLst/>
                <a:latin typeface="Arial" panose="020B0604020202090204" pitchFamily="34" charset="0"/>
                <a:cs typeface="Arial" panose="020B0604020202090204" pitchFamily="34" charset="0"/>
              </a:rPr>
              <a:t>i.i.d.</a:t>
            </a:r>
            <a:r>
              <a:rPr lang="en-US" altLang="zh-HK" sz="2000" dirty="0">
                <a:solidFill>
                  <a:srgbClr val="0E0E0E"/>
                </a:solidFill>
                <a:effectLst/>
                <a:latin typeface="Arial" panose="020B0604020202090204" pitchFamily="34" charset="0"/>
                <a:cs typeface="Arial" panose="020B0604020202090204" pitchFamily="34" charset="0"/>
              </a:rPr>
              <a:t> (independent and identically distributed) assumptions in traditional learning.</a:t>
            </a:r>
          </a:p>
          <a:p>
            <a:pPr marL="285750" indent="-285750" algn="just">
              <a:lnSpc>
                <a:spcPct val="150000"/>
              </a:lnSpc>
              <a:spcBef>
                <a:spcPts val="2400"/>
              </a:spcBef>
              <a:buFont typeface="Wingdings" panose="05000000000000000000" pitchFamily="2" charset="2"/>
              <a:buChar char="Ø"/>
            </a:pPr>
            <a:r>
              <a:rPr lang="en-US" altLang="zh-HK" sz="2000" b="1" dirty="0">
                <a:solidFill>
                  <a:srgbClr val="0E0E0E"/>
                </a:solidFill>
                <a:effectLst/>
                <a:latin typeface="Arial" panose="020B0604020202090204" pitchFamily="34" charset="0"/>
                <a:cs typeface="Arial" panose="020B0604020202090204" pitchFamily="34" charset="0"/>
              </a:rPr>
              <a:t>Clustering in FL</a:t>
            </a:r>
            <a:r>
              <a:rPr lang="en-US" altLang="zh-HK" sz="2000" dirty="0">
                <a:solidFill>
                  <a:srgbClr val="0E0E0E"/>
                </a:solidFill>
                <a:effectLst/>
                <a:latin typeface="Arial" panose="020B0604020202090204" pitchFamily="34" charset="0"/>
                <a:cs typeface="Arial" panose="020B0604020202090204" pitchFamily="34" charset="0"/>
              </a:rPr>
              <a:t>: Clustering clients can reduce heterogeneity by grouping similar domains. However, this approach limits each cluster model from benefiting from the data and supervision available in other clusters.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39</a:t>
            </a:fld>
            <a:endParaRPr lang="zh-HK" altLang="en-US" sz="1600" dirty="0">
              <a:solidFill>
                <a:schemeClr val="bg1"/>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91089-F8AF-F1BD-B34A-4DCD742DB43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1242741-9D6F-BBA2-6BD4-0F4571B0F822}"/>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grpSp>
        <p:nvGrpSpPr>
          <p:cNvPr id="12" name="组合 11">
            <a:extLst>
              <a:ext uri="{FF2B5EF4-FFF2-40B4-BE49-F238E27FC236}">
                <a16:creationId xmlns:a16="http://schemas.microsoft.com/office/drawing/2014/main" id="{4063EBB8-A433-B0A8-5394-501ADEC5D3D7}"/>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B55281BD-A790-524A-2D3B-115FD63C9B7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E98C40BC-A817-5980-312E-69F32EB0A24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6FA60018-3865-0462-E062-3D49561BB87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A03AF4FA-136D-42D4-E94E-938B67118502}"/>
              </a:ext>
            </a:extLst>
          </p:cNvPr>
          <p:cNvSpPr txBox="1"/>
          <p:nvPr/>
        </p:nvSpPr>
        <p:spPr>
          <a:xfrm>
            <a:off x="3185381" y="2786300"/>
            <a:ext cx="5821238" cy="369332"/>
          </a:xfrm>
          <a:prstGeom prst="rect">
            <a:avLst/>
          </a:prstGeom>
          <a:noFill/>
        </p:spPr>
        <p:txBody>
          <a:bodyPr wrap="square">
            <a:spAutoFit/>
          </a:bodyPr>
          <a:lstStyle/>
          <a:p>
            <a:pPr algn="just"/>
            <a:r>
              <a:rPr lang="en-US" altLang="zh-HK" sz="1800" dirty="0">
                <a:effectLst/>
                <a:latin typeface="Arial" panose="020B0604020202020204" pitchFamily="34" charset="0"/>
                <a:cs typeface="Arial" panose="020B0604020202020204" pitchFamily="34" charset="0"/>
              </a:rPr>
              <a:t>Fig: </a:t>
            </a:r>
            <a:r>
              <a:rPr lang="en-US" altLang="zh-HK" sz="1800" dirty="0">
                <a:solidFill>
                  <a:srgbClr val="211E1E"/>
                </a:solidFill>
                <a:effectLst/>
                <a:latin typeface="Arial" panose="020B0604020202020204" pitchFamily="34" charset="0"/>
                <a:cs typeface="Arial" panose="020B0604020202020204" pitchFamily="34" charset="0"/>
              </a:rPr>
              <a:t>Illustration of graph convolution operation. </a:t>
            </a:r>
            <a:endParaRPr lang="en-US" altLang="zh-HK" dirty="0">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0AD154DF-5D7F-E9B7-4609-0BC49F9A1E90}"/>
              </a:ext>
            </a:extLst>
          </p:cNvPr>
          <p:cNvPicPr>
            <a:picLocks noChangeAspect="1"/>
          </p:cNvPicPr>
          <p:nvPr/>
        </p:nvPicPr>
        <p:blipFill>
          <a:blip r:embed="rId3"/>
          <a:stretch>
            <a:fillRect/>
          </a:stretch>
        </p:blipFill>
        <p:spPr>
          <a:xfrm>
            <a:off x="3270035" y="750164"/>
            <a:ext cx="5265653" cy="2047006"/>
          </a:xfrm>
          <a:prstGeom prst="rect">
            <a:avLst/>
          </a:prstGeom>
        </p:spPr>
      </p:pic>
      <p:pic>
        <p:nvPicPr>
          <p:cNvPr id="2" name="圖片 1">
            <a:extLst>
              <a:ext uri="{FF2B5EF4-FFF2-40B4-BE49-F238E27FC236}">
                <a16:creationId xmlns:a16="http://schemas.microsoft.com/office/drawing/2014/main" id="{2D6C3EA8-D7D0-39BC-A8F8-FCB51F7377F3}"/>
              </a:ext>
            </a:extLst>
          </p:cNvPr>
          <p:cNvPicPr>
            <a:picLocks noChangeAspect="1"/>
          </p:cNvPicPr>
          <p:nvPr/>
        </p:nvPicPr>
        <p:blipFill>
          <a:blip r:embed="rId4"/>
          <a:stretch>
            <a:fillRect/>
          </a:stretch>
        </p:blipFill>
        <p:spPr>
          <a:xfrm>
            <a:off x="4008000" y="3399532"/>
            <a:ext cx="3518901" cy="443974"/>
          </a:xfrm>
          <a:prstGeom prst="rect">
            <a:avLst/>
          </a:prstGeom>
        </p:spPr>
      </p:pic>
      <mc:AlternateContent xmlns:mc="http://schemas.openxmlformats.org/markup-compatibility/2006">
        <mc:Choice xmlns:a14="http://schemas.microsoft.com/office/drawing/2010/main" Requires="a14">
          <p:sp>
            <p:nvSpPr>
              <p:cNvPr id="20" name="文字方塊 19">
                <a:extLst>
                  <a:ext uri="{FF2B5EF4-FFF2-40B4-BE49-F238E27FC236}">
                    <a16:creationId xmlns:a16="http://schemas.microsoft.com/office/drawing/2014/main" id="{CA80FC41-EEFC-E043-4723-F6A8694D82FF}"/>
                  </a:ext>
                </a:extLst>
              </p:cNvPr>
              <p:cNvSpPr txBox="1"/>
              <p:nvPr/>
            </p:nvSpPr>
            <p:spPr>
              <a:xfrm>
                <a:off x="126109" y="3843506"/>
                <a:ext cx="11664000" cy="1901867"/>
              </a:xfrm>
              <a:prstGeom prst="rect">
                <a:avLst/>
              </a:prstGeom>
              <a:noFill/>
            </p:spPr>
            <p:txBody>
              <a:bodyPr wrap="square">
                <a:spAutoFit/>
              </a:bodyPr>
              <a:lstStyle/>
              <a:p>
                <a:pPr>
                  <a:lnSpc>
                    <a:spcPct val="150000"/>
                  </a:lnSpc>
                </a:pPr>
                <a:r>
                  <a:rPr lang="zh-HK" altLang="en-US" dirty="0">
                    <a:latin typeface="Arial" panose="020B0604020202020204" pitchFamily="34" charset="0"/>
                    <a:cs typeface="Arial" panose="020B0604020202020204" pitchFamily="34" charset="0"/>
                  </a:rPr>
                  <a:t>where H^((l)) includes all node embeddings in the lth layer, and</a:t>
                </a:r>
                <a14:m>
                  <m:oMath xmlns:m="http://schemas.openxmlformats.org/officeDocument/2006/math">
                    <m:r>
                      <a:rPr lang="zh-CN" altLang="en-US" b="0" i="0" smtClean="0">
                        <a:latin typeface="Cambria Math" panose="02040503050406030204" pitchFamily="18" charset="0"/>
                      </a:rPr>
                      <m:t> </m:t>
                    </m:r>
                    <m:r>
                      <a:rPr lang="zh-HK" altLang="en-US" i="1">
                        <a:latin typeface="Cambria Math" panose="02040503050406030204" pitchFamily="18" charset="0"/>
                      </a:rPr>
                      <m:t>𝑄</m:t>
                    </m:r>
                    <m:r>
                      <a:rPr lang="zh-HK" altLang="en-US">
                        <a:latin typeface="Cambria Math" panose="02040503050406030204" pitchFamily="18" charset="0"/>
                      </a:rPr>
                      <m:t>=</m:t>
                    </m:r>
                    <m:sSup>
                      <m:sSupPr>
                        <m:ctrlPr>
                          <a:rPr lang="zh-HK" altLang="en-US" i="1">
                            <a:solidFill>
                              <a:srgbClr val="836967"/>
                            </a:solidFill>
                            <a:latin typeface="Cambria Math" panose="02040503050406030204" pitchFamily="18" charset="0"/>
                          </a:rPr>
                        </m:ctrlPr>
                      </m:sSupPr>
                      <m:e>
                        <m:acc>
                          <m:accPr>
                            <m:chr m:val="̃"/>
                            <m:ctrlPr>
                              <a:rPr lang="zh-HK" altLang="en-US" i="1">
                                <a:solidFill>
                                  <a:srgbClr val="836967"/>
                                </a:solidFill>
                                <a:latin typeface="Cambria Math" panose="02040503050406030204" pitchFamily="18" charset="0"/>
                              </a:rPr>
                            </m:ctrlPr>
                          </m:accPr>
                          <m:e>
                            <m:r>
                              <a:rPr lang="zh-HK" altLang="en-US" i="1">
                                <a:latin typeface="Cambria Math" panose="02040503050406030204" pitchFamily="18" charset="0"/>
                              </a:rPr>
                              <m:t>𝐷</m:t>
                            </m:r>
                          </m:e>
                        </m:acc>
                      </m:e>
                      <m:sup>
                        <m:r>
                          <a:rPr lang="zh-HK" altLang="en-US">
                            <a:latin typeface="Cambria Math" panose="02040503050406030204" pitchFamily="18" charset="0"/>
                          </a:rPr>
                          <m:t>−</m:t>
                        </m:r>
                        <m:f>
                          <m:fPr>
                            <m:ctrlPr>
                              <a:rPr lang="zh-HK" altLang="en-US" i="1">
                                <a:solidFill>
                                  <a:srgbClr val="836967"/>
                                </a:solidFill>
                                <a:latin typeface="Cambria Math" panose="02040503050406030204" pitchFamily="18" charset="0"/>
                              </a:rPr>
                            </m:ctrlPr>
                          </m:fPr>
                          <m:num>
                            <m:r>
                              <a:rPr lang="zh-HK" altLang="en-US">
                                <a:latin typeface="Cambria Math" panose="02040503050406030204" pitchFamily="18" charset="0"/>
                              </a:rPr>
                              <m:t>1</m:t>
                            </m:r>
                          </m:num>
                          <m:den>
                            <m:r>
                              <a:rPr lang="zh-HK" altLang="en-US">
                                <a:latin typeface="Cambria Math" panose="02040503050406030204" pitchFamily="18" charset="0"/>
                              </a:rPr>
                              <m:t>2</m:t>
                            </m:r>
                          </m:den>
                        </m:f>
                      </m:sup>
                    </m:sSup>
                    <m:acc>
                      <m:accPr>
                        <m:chr m:val="̃"/>
                        <m:ctrlPr>
                          <a:rPr lang="zh-HK" altLang="en-US" i="1">
                            <a:solidFill>
                              <a:srgbClr val="836967"/>
                            </a:solidFill>
                            <a:latin typeface="Cambria Math" panose="02040503050406030204" pitchFamily="18" charset="0"/>
                          </a:rPr>
                        </m:ctrlPr>
                      </m:accPr>
                      <m:e>
                        <m:r>
                          <a:rPr lang="zh-HK" altLang="en-US" i="1">
                            <a:latin typeface="Cambria Math" panose="02040503050406030204" pitchFamily="18" charset="0"/>
                          </a:rPr>
                          <m:t>𝐴</m:t>
                        </m:r>
                      </m:e>
                    </m:acc>
                    <m:sSup>
                      <m:sSupPr>
                        <m:ctrlPr>
                          <a:rPr lang="zh-HK" altLang="en-US" i="1">
                            <a:solidFill>
                              <a:srgbClr val="836967"/>
                            </a:solidFill>
                            <a:latin typeface="Cambria Math" panose="02040503050406030204" pitchFamily="18" charset="0"/>
                          </a:rPr>
                        </m:ctrlPr>
                      </m:sSupPr>
                      <m:e>
                        <m:acc>
                          <m:accPr>
                            <m:chr m:val="̃"/>
                            <m:ctrlPr>
                              <a:rPr lang="zh-HK" altLang="en-US" i="1">
                                <a:solidFill>
                                  <a:srgbClr val="836967"/>
                                </a:solidFill>
                                <a:latin typeface="Cambria Math" panose="02040503050406030204" pitchFamily="18" charset="0"/>
                              </a:rPr>
                            </m:ctrlPr>
                          </m:accPr>
                          <m:e>
                            <m:r>
                              <a:rPr lang="zh-HK" altLang="en-US" i="1">
                                <a:latin typeface="Cambria Math" panose="02040503050406030204" pitchFamily="18" charset="0"/>
                              </a:rPr>
                              <m:t>𝐷</m:t>
                            </m:r>
                          </m:e>
                        </m:acc>
                      </m:e>
                      <m:sup>
                        <m:r>
                          <a:rPr lang="zh-HK" altLang="en-US">
                            <a:latin typeface="Cambria Math" panose="02040503050406030204" pitchFamily="18" charset="0"/>
                          </a:rPr>
                          <m:t>−</m:t>
                        </m:r>
                        <m:f>
                          <m:fPr>
                            <m:ctrlPr>
                              <a:rPr lang="zh-HK" altLang="en-US" i="1">
                                <a:solidFill>
                                  <a:srgbClr val="836967"/>
                                </a:solidFill>
                                <a:latin typeface="Cambria Math" panose="02040503050406030204" pitchFamily="18" charset="0"/>
                              </a:rPr>
                            </m:ctrlPr>
                          </m:fPr>
                          <m:num>
                            <m:r>
                              <a:rPr lang="zh-HK" altLang="en-US">
                                <a:latin typeface="Cambria Math" panose="02040503050406030204" pitchFamily="18" charset="0"/>
                              </a:rPr>
                              <m:t>1</m:t>
                            </m:r>
                          </m:num>
                          <m:den>
                            <m:r>
                              <a:rPr lang="zh-HK" altLang="en-US">
                                <a:latin typeface="Cambria Math" panose="02040503050406030204" pitchFamily="18" charset="0"/>
                              </a:rPr>
                              <m:t>2</m:t>
                            </m:r>
                          </m:den>
                        </m:f>
                      </m:sup>
                    </m:sSup>
                  </m:oMath>
                </a14:m>
                <a:r>
                  <a:rPr lang="zh-HK" altLang="en-US" dirty="0">
                    <a:latin typeface="Arial" panose="020B0604020202020204" pitchFamily="34" charset="0"/>
                    <a:cs typeface="Arial" panose="020B0604020202020204" pitchFamily="34" charset="0"/>
                  </a:rPr>
                  <a:t>. For the matrix </a:t>
                </a:r>
                <a14:m>
                  <m:oMath xmlns:m="http://schemas.openxmlformats.org/officeDocument/2006/math">
                    <m:acc>
                      <m:accPr>
                        <m:chr m:val="̃"/>
                        <m:ctrlPr>
                          <a:rPr lang="zh-HK" altLang="en-US" i="1">
                            <a:solidFill>
                              <a:srgbClr val="836967"/>
                            </a:solidFill>
                            <a:latin typeface="Cambria Math" panose="02040503050406030204" pitchFamily="18" charset="0"/>
                          </a:rPr>
                        </m:ctrlPr>
                      </m:accPr>
                      <m:e>
                        <m:r>
                          <a:rPr lang="zh-HK" altLang="en-US" i="1">
                            <a:latin typeface="Cambria Math" panose="02040503050406030204" pitchFamily="18" charset="0"/>
                          </a:rPr>
                          <m:t>𝐷</m:t>
                        </m:r>
                      </m:e>
                    </m:acc>
                  </m:oMath>
                </a14:m>
                <a:r>
                  <a:rPr lang="zh-HK" altLang="en-US" dirty="0">
                    <a:latin typeface="Arial" panose="020B0604020202020204" pitchFamily="34" charset="0"/>
                    <a:cs typeface="Arial" panose="020B0604020202020204" pitchFamily="34" charset="0"/>
                  </a:rPr>
                  <a:t>, we have</a:t>
                </a:r>
                <a14:m>
                  <m:oMath xmlns:m="http://schemas.openxmlformats.org/officeDocument/2006/math">
                    <m:sSub>
                      <m:sSubPr>
                        <m:ctrlPr>
                          <a:rPr lang="zh-HK" altLang="en-US" i="1">
                            <a:solidFill>
                              <a:srgbClr val="836967"/>
                            </a:solidFill>
                            <a:latin typeface="Cambria Math" panose="02040503050406030204" pitchFamily="18" charset="0"/>
                          </a:rPr>
                        </m:ctrlPr>
                      </m:sSubPr>
                      <m:e>
                        <m:acc>
                          <m:accPr>
                            <m:chr m:val="̃"/>
                            <m:ctrlPr>
                              <a:rPr lang="zh-HK" altLang="en-US" i="1">
                                <a:solidFill>
                                  <a:srgbClr val="836967"/>
                                </a:solidFill>
                                <a:latin typeface="Cambria Math" panose="02040503050406030204" pitchFamily="18" charset="0"/>
                              </a:rPr>
                            </m:ctrlPr>
                          </m:accPr>
                          <m:e>
                            <m:r>
                              <a:rPr lang="zh-HK" altLang="en-US" i="1">
                                <a:latin typeface="Cambria Math" panose="02040503050406030204" pitchFamily="18" charset="0"/>
                              </a:rPr>
                              <m:t>𝐷</m:t>
                            </m:r>
                          </m:e>
                        </m:acc>
                      </m:e>
                      <m:sub>
                        <m:r>
                          <a:rPr lang="zh-HK" altLang="en-US" i="1">
                            <a:latin typeface="Cambria Math" panose="02040503050406030204" pitchFamily="18" charset="0"/>
                          </a:rPr>
                          <m:t>𝑖𝑖</m:t>
                        </m:r>
                      </m:sub>
                    </m:sSub>
                    <m:r>
                      <a:rPr lang="zh-HK" altLang="en-US">
                        <a:latin typeface="Cambria Math" panose="02040503050406030204" pitchFamily="18" charset="0"/>
                      </a:rPr>
                      <m:t>= </m:t>
                    </m:r>
                    <m:nary>
                      <m:naryPr>
                        <m:chr m:val="∑"/>
                        <m:supHide m:val="on"/>
                        <m:ctrlPr>
                          <a:rPr lang="zh-HK"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zh-HK" altLang="en-US" i="1">
                                <a:solidFill>
                                  <a:srgbClr val="836967"/>
                                </a:solidFill>
                                <a:latin typeface="Cambria Math" panose="02040503050406030204" pitchFamily="18" charset="0"/>
                              </a:rPr>
                            </m:ctrlPr>
                          </m:sSubPr>
                          <m:e>
                            <m:acc>
                              <m:accPr>
                                <m:chr m:val="̃"/>
                                <m:ctrlPr>
                                  <a:rPr lang="zh-HK" altLang="en-US" i="1">
                                    <a:solidFill>
                                      <a:srgbClr val="836967"/>
                                    </a:solidFill>
                                    <a:latin typeface="Cambria Math" panose="02040503050406030204" pitchFamily="18" charset="0"/>
                                  </a:rPr>
                                </m:ctrlPr>
                              </m:accPr>
                              <m:e>
                                <m:r>
                                  <a:rPr lang="zh-HK" altLang="en-US" i="1">
                                    <a:latin typeface="Cambria Math" panose="02040503050406030204" pitchFamily="18" charset="0"/>
                                  </a:rPr>
                                  <m:t>𝐴</m:t>
                                </m:r>
                              </m:e>
                            </m:acc>
                          </m:e>
                          <m:sub>
                            <m:r>
                              <a:rPr lang="zh-HK" altLang="en-US" i="1">
                                <a:latin typeface="Cambria Math" panose="02040503050406030204" pitchFamily="18" charset="0"/>
                              </a:rPr>
                              <m:t>𝑖𝑗</m:t>
                            </m:r>
                          </m:sub>
                        </m:sSub>
                      </m:e>
                    </m:nary>
                  </m:oMath>
                </a14:m>
                <a:r>
                  <a:rPr lang="zh-HK" altLang="en-US" dirty="0">
                    <a:latin typeface="Arial" panose="020B0604020202020204" pitchFamily="34" charset="0"/>
                    <a:cs typeface="Arial" panose="020B0604020202020204" pitchFamily="34" charset="0"/>
                  </a:rPr>
                  <a:t>and</a:t>
                </a:r>
                <a14:m>
                  <m:oMath xmlns:m="http://schemas.openxmlformats.org/officeDocument/2006/math">
                    <m:acc>
                      <m:accPr>
                        <m:chr m:val="̃"/>
                        <m:ctrlPr>
                          <a:rPr lang="zh-HK" altLang="en-US" i="1">
                            <a:solidFill>
                              <a:srgbClr val="836967"/>
                            </a:solidFill>
                            <a:latin typeface="Cambria Math" panose="02040503050406030204" pitchFamily="18" charset="0"/>
                          </a:rPr>
                        </m:ctrlPr>
                      </m:accPr>
                      <m:e>
                        <m:r>
                          <a:rPr lang="en-US" altLang="zh-CN" b="0" i="1" smtClean="0">
                            <a:solidFill>
                              <a:srgbClr val="836967"/>
                            </a:solidFill>
                            <a:latin typeface="Cambria Math" panose="02040503050406030204" pitchFamily="18" charset="0"/>
                          </a:rPr>
                          <m:t>𝐴</m:t>
                        </m:r>
                      </m:e>
                    </m:acc>
                    <m:r>
                      <a:rPr lang="zh-HK" altLang="en-US"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𝐴</m:t>
                    </m:r>
                    <m:r>
                      <a:rPr lang="zh-HK" altLang="en-US" i="1" dirty="0" smtClean="0">
                        <a:latin typeface="Cambria Math" panose="02040503050406030204" pitchFamily="18" charset="0"/>
                        <a:cs typeface="Arial" panose="020B0604020202020204" pitchFamily="34" charset="0"/>
                      </a:rPr>
                      <m:t>+</m:t>
                    </m:r>
                    <m:r>
                      <a:rPr lang="zh-HK" altLang="en-US" i="1" dirty="0" smtClean="0">
                        <a:latin typeface="Cambria Math" panose="02040503050406030204" pitchFamily="18" charset="0"/>
                        <a:cs typeface="Arial" panose="020B0604020202020204" pitchFamily="34" charset="0"/>
                      </a:rPr>
                      <m:t>𝐼</m:t>
                    </m:r>
                  </m:oMath>
                </a14:m>
                <a:r>
                  <a:rPr lang="zh-HK" altLang="en-US" dirty="0">
                    <a:latin typeface="Arial" panose="020B0604020202020204" pitchFamily="34" charset="0"/>
                    <a:cs typeface="Arial" panose="020B0604020202020204" pitchFamily="34" charset="0"/>
                  </a:rPr>
                  <a:t>, where I is an identity matrix. The feature weights included in </a:t>
                </a:r>
                <a14:m>
                  <m:oMath xmlns:m="http://schemas.openxmlformats.org/officeDocument/2006/math">
                    <m:sSup>
                      <m:sSupPr>
                        <m:ctrlPr>
                          <a:rPr lang="zh-HK" altLang="en-US" i="1" dirty="0" smtClean="0">
                            <a:latin typeface="Cambria Math" panose="02040503050406030204" pitchFamily="18" charset="0"/>
                            <a:cs typeface="Arial" panose="020B0604020202020204" pitchFamily="34" charset="0"/>
                          </a:rPr>
                        </m:ctrlPr>
                      </m:sSupPr>
                      <m:e>
                        <m:r>
                          <a:rPr lang="zh-HK" altLang="en-US" i="1" dirty="0" smtClean="0">
                            <a:latin typeface="Cambria Math" panose="02040503050406030204" pitchFamily="18" charset="0"/>
                            <a:cs typeface="Arial" panose="020B0604020202020204" pitchFamily="34" charset="0"/>
                          </a:rPr>
                          <m:t>𝑊</m:t>
                        </m:r>
                      </m:e>
                      <m:sup>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𝑙</m:t>
                            </m:r>
                          </m:e>
                        </m:d>
                      </m:sup>
                    </m:sSup>
                  </m:oMath>
                </a14:m>
                <a:r>
                  <a:rPr lang="zh-HK" altLang="en-US" dirty="0">
                    <a:latin typeface="Arial" panose="020B0604020202020204" pitchFamily="34" charset="0"/>
                    <a:cs typeface="Arial" panose="020B0604020202020204" pitchFamily="34" charset="0"/>
                  </a:rPr>
                  <a:t> are trainable parameters. Given some nodes with labels, we can train the feature weight matrix W^((l)) using gradient descent algorithms. The trained parameters can be used to classify the nodes without labels.</a:t>
                </a:r>
              </a:p>
            </p:txBody>
          </p:sp>
        </mc:Choice>
        <mc:Fallback>
          <p:sp>
            <p:nvSpPr>
              <p:cNvPr id="20" name="文字方塊 19">
                <a:extLst>
                  <a:ext uri="{FF2B5EF4-FFF2-40B4-BE49-F238E27FC236}">
                    <a16:creationId xmlns:a16="http://schemas.microsoft.com/office/drawing/2014/main" id="{CA80FC41-EEFC-E043-4723-F6A8694D82FF}"/>
                  </a:ext>
                </a:extLst>
              </p:cNvPr>
              <p:cNvSpPr txBox="1">
                <a:spLocks noRot="1" noChangeAspect="1" noMove="1" noResize="1" noEditPoints="1" noAdjustHandles="1" noChangeArrowheads="1" noChangeShapeType="1" noTextEdit="1"/>
              </p:cNvSpPr>
              <p:nvPr/>
            </p:nvSpPr>
            <p:spPr>
              <a:xfrm>
                <a:off x="126109" y="3843506"/>
                <a:ext cx="11664000" cy="1901867"/>
              </a:xfrm>
              <a:prstGeom prst="rect">
                <a:avLst/>
              </a:prstGeom>
              <a:blipFill>
                <a:blip r:embed="rId5"/>
                <a:stretch>
                  <a:fillRect l="-2612" b="-4636"/>
                </a:stretch>
              </a:blipFill>
            </p:spPr>
            <p:txBody>
              <a:bodyPr/>
              <a:lstStyle/>
              <a:p>
                <a:r>
                  <a:rPr lang="zh-HK" altLang="en-US">
                    <a:noFill/>
                  </a:rPr>
                  <a:t> </a:t>
                </a:r>
              </a:p>
            </p:txBody>
          </p:sp>
        </mc:Fallback>
      </mc:AlternateContent>
      <p:sp>
        <p:nvSpPr>
          <p:cNvPr id="5" name="文本框 71">
            <a:extLst>
              <a:ext uri="{FF2B5EF4-FFF2-40B4-BE49-F238E27FC236}">
                <a16:creationId xmlns:a16="http://schemas.microsoft.com/office/drawing/2014/main" id="{7B190B24-382E-7F34-C2B7-3DC5FCAC73E1}"/>
              </a:ext>
            </a:extLst>
          </p:cNvPr>
          <p:cNvSpPr txBox="1"/>
          <p:nvPr/>
        </p:nvSpPr>
        <p:spPr>
          <a:xfrm>
            <a:off x="120000" y="31704"/>
            <a:ext cx="5976000"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Graph convolutional network</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Tree>
    <p:extLst>
      <p:ext uri="{BB962C8B-B14F-4D97-AF65-F5344CB8AC3E}">
        <p14:creationId xmlns:p14="http://schemas.microsoft.com/office/powerpoint/2010/main" val="4090176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3BA34-FDFC-0D96-5D56-ABD2F847F4D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D39E443-3C17-79D6-529B-E5CF1B880CBA}"/>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3E12C5A2-5581-B463-CD4B-56BE3A4698C0}"/>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a:extLst>
              <a:ext uri="{FF2B5EF4-FFF2-40B4-BE49-F238E27FC236}">
                <a16:creationId xmlns:a16="http://schemas.microsoft.com/office/drawing/2014/main" id="{D90EA898-D7A3-1FF6-BE88-7E5A19F63738}"/>
              </a:ext>
            </a:extLst>
          </p:cNvPr>
          <p:cNvSpPr txBox="1"/>
          <p:nvPr/>
        </p:nvSpPr>
        <p:spPr>
          <a:xfrm>
            <a:off x="21351" y="720001"/>
            <a:ext cx="11397725" cy="958660"/>
          </a:xfrm>
          <a:prstGeom prst="rect">
            <a:avLst/>
          </a:prstGeom>
          <a:noFill/>
          <a:ln>
            <a:noFill/>
          </a:ln>
        </p:spPr>
        <p:txBody>
          <a:bodyPr wrap="square" rtlCol="0">
            <a:spAutoFit/>
          </a:bodyPr>
          <a:lstStyle/>
          <a:p>
            <a:pPr algn="just">
              <a:lnSpc>
                <a:spcPct val="150000"/>
              </a:lnSpc>
            </a:pPr>
            <a:r>
              <a:rPr lang="en-US" altLang="zh-HK" sz="2000" b="1" dirty="0">
                <a:solidFill>
                  <a:srgbClr val="0E0E0E"/>
                </a:solidFill>
                <a:effectLst/>
                <a:latin typeface="Arial" panose="020B0604020202090204" pitchFamily="34" charset="0"/>
                <a:cs typeface="Arial" panose="020B0604020202090204" pitchFamily="34" charset="0"/>
              </a:rPr>
              <a:t>Objective Function</a:t>
            </a:r>
          </a:p>
          <a:p>
            <a:pPr algn="just">
              <a:lnSpc>
                <a:spcPct val="150000"/>
              </a:lnSpc>
            </a:pPr>
            <a:r>
              <a:rPr lang="en-US" altLang="zh-HK" sz="2000" dirty="0">
                <a:solidFill>
                  <a:srgbClr val="0E0E0E"/>
                </a:solidFill>
                <a:effectLst/>
                <a:latin typeface="Arial" panose="020B0604020202090204" pitchFamily="34" charset="0"/>
                <a:cs typeface="Arial" panose="020B0604020202090204" pitchFamily="34" charset="0"/>
              </a:rPr>
              <a:t>Each client  k  minimizes its local objective function</a:t>
            </a:r>
            <a:r>
              <a:rPr lang="en-US" altLang="zh-HK" sz="2000" b="1" dirty="0">
                <a:solidFill>
                  <a:srgbClr val="0E0E0E"/>
                </a:solidFill>
                <a:effectLst/>
                <a:latin typeface="Arial" panose="020B0604020202090204" pitchFamily="34" charset="0"/>
                <a:cs typeface="Arial" panose="020B0604020202090204" pitchFamily="34" charset="0"/>
              </a:rPr>
              <a:t>:</a:t>
            </a:r>
          </a:p>
        </p:txBody>
      </p:sp>
      <p:grpSp>
        <p:nvGrpSpPr>
          <p:cNvPr id="12" name="组合 11">
            <a:extLst>
              <a:ext uri="{FF2B5EF4-FFF2-40B4-BE49-F238E27FC236}">
                <a16:creationId xmlns:a16="http://schemas.microsoft.com/office/drawing/2014/main" id="{CD785214-D6E2-F07D-6680-5C5BCF60F643}"/>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D195B00A-0811-85EB-2757-CDF1EAB6D29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0938DD39-06E0-6A0F-9EAD-B827541FBC3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32BB0424-3D84-E293-7972-4E399A758B2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40</a:t>
            </a:fld>
            <a:endParaRPr lang="zh-HK" altLang="en-US" sz="1600" dirty="0">
              <a:solidFill>
                <a:schemeClr val="bg1"/>
              </a:solidFill>
            </a:endParaRPr>
          </a:p>
        </p:txBody>
      </p:sp>
      <p:pic>
        <p:nvPicPr>
          <p:cNvPr id="2" name="圖片 1">
            <a:extLst>
              <a:ext uri="{FF2B5EF4-FFF2-40B4-BE49-F238E27FC236}">
                <a16:creationId xmlns:a16="http://schemas.microsoft.com/office/drawing/2014/main" id="{D49F5800-43CB-BB84-F23E-8E867FC19A46}"/>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0"/>
                    </a14:imgEffect>
                    <a14:imgEffect>
                      <a14:brightnessContrast bright="20000" contrast="-40000"/>
                    </a14:imgEffect>
                  </a14:imgLayer>
                </a14:imgProps>
              </a:ext>
            </a:extLst>
          </a:blip>
          <a:stretch>
            <a:fillRect/>
          </a:stretch>
        </p:blipFill>
        <p:spPr>
          <a:xfrm>
            <a:off x="4008000" y="2010287"/>
            <a:ext cx="3463002" cy="776748"/>
          </a:xfrm>
          <a:prstGeom prst="rect">
            <a:avLst/>
          </a:prstGeom>
        </p:spPr>
      </p:pic>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181D6B72-CC3C-128F-4B58-BB6A91578174}"/>
                  </a:ext>
                </a:extLst>
              </p:cNvPr>
              <p:cNvSpPr txBox="1"/>
              <p:nvPr/>
            </p:nvSpPr>
            <p:spPr>
              <a:xfrm>
                <a:off x="70861" y="2787035"/>
                <a:ext cx="12103309" cy="1818768"/>
              </a:xfrm>
              <a:prstGeom prst="rect">
                <a:avLst/>
              </a:prstGeom>
              <a:noFill/>
            </p:spPr>
            <p:txBody>
              <a:bodyPr wrap="square">
                <a:spAutoFit/>
              </a:bodyPr>
              <a:lstStyle/>
              <a:p>
                <a:pPr>
                  <a:lnSpc>
                    <a:spcPct val="150000"/>
                  </a:lnSpc>
                </a:pPr>
                <a:r>
                  <a:rPr lang="zh-HK" altLang="en-US" dirty="0">
                    <a:latin typeface="Arial" panose="020B0604020202020204" pitchFamily="34" charset="0"/>
                    <a:cs typeface="Arial" panose="020B0604020202020204" pitchFamily="34" charset="0"/>
                  </a:rPr>
                  <a:t>where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𝑇</m:t>
                        </m:r>
                      </m:e>
                      <m:sub>
                        <m:r>
                          <a:rPr lang="zh-HK" altLang="en-US" i="1" dirty="0" smtClean="0">
                            <a:latin typeface="Cambria Math" panose="02040503050406030204" pitchFamily="18" charset="0"/>
                            <a:cs typeface="Arial" panose="020B0604020202020204" pitchFamily="34" charset="0"/>
                          </a:rPr>
                          <m:t>𝑘</m:t>
                        </m:r>
                      </m:sub>
                    </m:sSub>
                  </m:oMath>
                </a14:m>
                <a:r>
                  <a:rPr lang="zh-HK" altLang="en-US" dirty="0">
                    <a:latin typeface="Arial" panose="020B0604020202020204" pitchFamily="34" charset="0"/>
                    <a:cs typeface="Arial" panose="020B0604020202020204" pitchFamily="34" charset="0"/>
                  </a:rPr>
                  <a:t>  is the local dataset,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𝜃</m:t>
                        </m:r>
                      </m:e>
                      <m:sub>
                        <m:r>
                          <a:rPr lang="zh-HK" altLang="en-US" i="1" dirty="0" smtClean="0">
                            <a:latin typeface="Cambria Math" panose="02040503050406030204" pitchFamily="18" charset="0"/>
                            <a:cs typeface="Arial" panose="020B0604020202020204" pitchFamily="34" charset="0"/>
                          </a:rPr>
                          <m:t>𝑘</m:t>
                        </m:r>
                      </m:sub>
                    </m:sSub>
                    <m:r>
                      <a:rPr lang="zh-HK" altLang="en-US" i="1" dirty="0" smtClean="0">
                        <a:latin typeface="Cambria Math" panose="02040503050406030204" pitchFamily="18" charset="0"/>
                        <a:cs typeface="Arial" panose="020B0604020202020204" pitchFamily="34" charset="0"/>
                      </a:rPr>
                      <m:t> </m:t>
                    </m:r>
                  </m:oMath>
                </a14:m>
                <a:r>
                  <a:rPr lang="zh-HK" altLang="en-US" dirty="0">
                    <a:latin typeface="Arial" panose="020B0604020202020204" pitchFamily="34" charset="0"/>
                    <a:cs typeface="Arial" panose="020B0604020202020204" pitchFamily="34" charset="0"/>
                  </a:rPr>
                  <a:t>are the parameters, and  </a:t>
                </a:r>
                <a14:m>
                  <m:oMath xmlns:m="http://schemas.openxmlformats.org/officeDocument/2006/math">
                    <m:sSubSup>
                      <m:sSubSupPr>
                        <m:ctrlPr>
                          <a:rPr lang="zh-HK" altLang="en-US" i="1" dirty="0" smtClean="0">
                            <a:latin typeface="Cambria Math" panose="02040503050406030204" pitchFamily="18" charset="0"/>
                            <a:cs typeface="Arial" panose="020B0604020202020204" pitchFamily="34" charset="0"/>
                          </a:rPr>
                        </m:ctrlPr>
                      </m:sSubSupPr>
                      <m:e>
                        <m:r>
                          <a:rPr lang="zh-HK" altLang="en-US" i="1" dirty="0" smtClean="0">
                            <a:latin typeface="Cambria Math" panose="02040503050406030204" pitchFamily="18" charset="0"/>
                            <a:cs typeface="Arial" panose="020B0604020202020204" pitchFamily="34" charset="0"/>
                          </a:rPr>
                          <m:t>𝑓</m:t>
                        </m:r>
                      </m:e>
                      <m:sub>
                        <m:r>
                          <a:rPr lang="zh-HK" altLang="en-US" i="1" dirty="0">
                            <a:latin typeface="Cambria Math" panose="02040503050406030204" pitchFamily="18" charset="0"/>
                            <a:cs typeface="Arial" panose="020B0604020202020204" pitchFamily="34" charset="0"/>
                          </a:rPr>
                          <m:t>𝜃</m:t>
                        </m:r>
                      </m:sub>
                      <m:sup>
                        <m:r>
                          <a:rPr lang="zh-HK" altLang="en-US" i="1" dirty="0" smtClean="0">
                            <a:latin typeface="Cambria Math" panose="02040503050406030204" pitchFamily="18" charset="0"/>
                            <a:cs typeface="Arial" panose="020B0604020202020204" pitchFamily="34" charset="0"/>
                          </a:rPr>
                          <m:t>𝑦</m:t>
                        </m:r>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𝑥</m:t>
                            </m:r>
                          </m:e>
                        </m:d>
                      </m:sup>
                    </m:sSubSup>
                  </m:oMath>
                </a14:m>
                <a:r>
                  <a:rPr lang="zh-HK" altLang="en-US" dirty="0">
                    <a:latin typeface="Arial" panose="020B0604020202020204" pitchFamily="34" charset="0"/>
                    <a:cs typeface="Arial" panose="020B0604020202020204" pitchFamily="34" charset="0"/>
                  </a:rPr>
                  <a:t>is the probability that sample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𝑥</m:t>
                    </m:r>
                  </m:oMath>
                </a14:m>
                <a:r>
                  <a:rPr lang="zh-HK" altLang="en-US" dirty="0">
                    <a:latin typeface="Arial" panose="020B0604020202020204" pitchFamily="34" charset="0"/>
                    <a:cs typeface="Arial" panose="020B0604020202020204" pitchFamily="34" charset="0"/>
                  </a:rPr>
                  <a:t>  belongs to class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𝑦</m:t>
                    </m:r>
                  </m:oMath>
                </a14:m>
                <a:r>
                  <a:rPr lang="zh-HK" altLang="en-US" dirty="0">
                    <a:latin typeface="Arial" panose="020B0604020202020204" pitchFamily="34" charset="0"/>
                    <a:cs typeface="Arial" panose="020B0604020202020204" pitchFamily="34" charset="0"/>
                  </a:rPr>
                  <a:t>.</a:t>
                </a:r>
                <a:endParaRPr lang="en-US" altLang="zh-HK" dirty="0">
                  <a:latin typeface="Arial" panose="020B0604020202020204" pitchFamily="34" charset="0"/>
                  <a:cs typeface="Arial" panose="020B0604020202020204" pitchFamily="34" charset="0"/>
                </a:endParaRPr>
              </a:p>
              <a:p>
                <a:pPr>
                  <a:lnSpc>
                    <a:spcPct val="150000"/>
                  </a:lnSpc>
                </a:pPr>
                <a:endParaRPr lang="en-US" altLang="zh-HK" dirty="0">
                  <a:latin typeface="Arial" panose="020B0604020202020204" pitchFamily="34" charset="0"/>
                  <a:cs typeface="Arial" panose="020B0604020202020204" pitchFamily="34" charset="0"/>
                </a:endParaRPr>
              </a:p>
              <a:p>
                <a:pPr>
                  <a:lnSpc>
                    <a:spcPct val="150000"/>
                  </a:lnSpc>
                </a:pPr>
                <a:r>
                  <a:rPr lang="en-US" altLang="zh-HK" b="1" dirty="0" err="1">
                    <a:latin typeface="Arial" panose="020B0604020202020204" pitchFamily="34" charset="0"/>
                    <a:cs typeface="Arial" panose="020B0604020202020204" pitchFamily="34" charset="0"/>
                  </a:rPr>
                  <a:t>FedAvg</a:t>
                </a:r>
                <a:r>
                  <a:rPr lang="en-US" altLang="zh-HK" b="1" dirty="0">
                    <a:latin typeface="Arial" panose="020B0604020202020204" pitchFamily="34" charset="0"/>
                    <a:cs typeface="Arial" panose="020B0604020202020204" pitchFamily="34" charset="0"/>
                  </a:rPr>
                  <a:t> Aggregation</a:t>
                </a:r>
              </a:p>
              <a:p>
                <a:pPr>
                  <a:lnSpc>
                    <a:spcPct val="150000"/>
                  </a:lnSpc>
                </a:pPr>
                <a:r>
                  <a:rPr lang="en-US" altLang="zh-HK" dirty="0">
                    <a:latin typeface="Arial" panose="020B0604020202020204" pitchFamily="34" charset="0"/>
                    <a:cs typeface="Arial" panose="020B0604020202020204" pitchFamily="34" charset="0"/>
                  </a:rPr>
                  <a:t>After local training, the server aggregates updates using:</a:t>
                </a:r>
                <a:endParaRPr lang="zh-HK" altLang="en-US" dirty="0">
                  <a:latin typeface="Arial" panose="020B0604020202020204" pitchFamily="34" charset="0"/>
                  <a:cs typeface="Arial" panose="020B0604020202020204" pitchFamily="34" charset="0"/>
                </a:endParaRPr>
              </a:p>
            </p:txBody>
          </p:sp>
        </mc:Choice>
        <mc:Fallback>
          <p:sp>
            <p:nvSpPr>
              <p:cNvPr id="4" name="文字方塊 3">
                <a:extLst>
                  <a:ext uri="{FF2B5EF4-FFF2-40B4-BE49-F238E27FC236}">
                    <a16:creationId xmlns:a16="http://schemas.microsoft.com/office/drawing/2014/main" id="{181D6B72-CC3C-128F-4B58-BB6A91578174}"/>
                  </a:ext>
                </a:extLst>
              </p:cNvPr>
              <p:cNvSpPr txBox="1">
                <a:spLocks noRot="1" noChangeAspect="1" noMove="1" noResize="1" noEditPoints="1" noAdjustHandles="1" noChangeArrowheads="1" noChangeShapeType="1" noTextEdit="1"/>
              </p:cNvSpPr>
              <p:nvPr/>
            </p:nvSpPr>
            <p:spPr>
              <a:xfrm>
                <a:off x="70861" y="2787035"/>
                <a:ext cx="12103309" cy="1818768"/>
              </a:xfrm>
              <a:prstGeom prst="rect">
                <a:avLst/>
              </a:prstGeom>
              <a:blipFill>
                <a:blip r:embed="rId5"/>
                <a:stretch>
                  <a:fillRect l="-419" b="-4861"/>
                </a:stretch>
              </a:blipFill>
            </p:spPr>
            <p:txBody>
              <a:bodyPr/>
              <a:lstStyle/>
              <a:p>
                <a:r>
                  <a:rPr lang="zh-HK" altLang="en-US">
                    <a:noFill/>
                  </a:rPr>
                  <a:t> </a:t>
                </a:r>
              </a:p>
            </p:txBody>
          </p:sp>
        </mc:Fallback>
      </mc:AlternateContent>
      <p:pic>
        <p:nvPicPr>
          <p:cNvPr id="5" name="圖片 4">
            <a:extLst>
              <a:ext uri="{FF2B5EF4-FFF2-40B4-BE49-F238E27FC236}">
                <a16:creationId xmlns:a16="http://schemas.microsoft.com/office/drawing/2014/main" id="{131284CD-159F-2E30-95C1-E2483E2B408E}"/>
              </a:ext>
            </a:extLst>
          </p:cNvPr>
          <p:cNvPicPr>
            <a:picLocks noChangeAspect="1"/>
          </p:cNvPicPr>
          <p:nvPr/>
        </p:nvPicPr>
        <p:blipFill>
          <a:blip r:embed="rId6"/>
          <a:stretch>
            <a:fillRect/>
          </a:stretch>
        </p:blipFill>
        <p:spPr>
          <a:xfrm>
            <a:off x="4317446" y="4511792"/>
            <a:ext cx="2844109" cy="892918"/>
          </a:xfrm>
          <a:prstGeom prst="rect">
            <a:avLst/>
          </a:prstGeom>
        </p:spPr>
      </p:pic>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0947AC44-B3EA-5E0B-FC69-D0F57202C582}"/>
                  </a:ext>
                </a:extLst>
              </p:cNvPr>
              <p:cNvSpPr txBox="1"/>
              <p:nvPr/>
            </p:nvSpPr>
            <p:spPr>
              <a:xfrm>
                <a:off x="70860" y="5655789"/>
                <a:ext cx="12001139" cy="369332"/>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𝐾</m:t>
                    </m:r>
                  </m:oMath>
                </a14:m>
                <a:r>
                  <a:rPr lang="zh-HK" altLang="en-US" dirty="0">
                    <a:latin typeface="Arial" panose="020B0604020202020204" pitchFamily="34" charset="0"/>
                    <a:cs typeface="Arial" panose="020B0604020202020204" pitchFamily="34" charset="0"/>
                  </a:rPr>
                  <a:t>  is the set of participating clients in the current communication round.</a:t>
                </a:r>
              </a:p>
            </p:txBody>
          </p:sp>
        </mc:Choice>
        <mc:Fallback>
          <p:sp>
            <p:nvSpPr>
              <p:cNvPr id="7" name="文字方塊 6">
                <a:extLst>
                  <a:ext uri="{FF2B5EF4-FFF2-40B4-BE49-F238E27FC236}">
                    <a16:creationId xmlns:a16="http://schemas.microsoft.com/office/drawing/2014/main" id="{0947AC44-B3EA-5E0B-FC69-D0F57202C582}"/>
                  </a:ext>
                </a:extLst>
              </p:cNvPr>
              <p:cNvSpPr txBox="1">
                <a:spLocks noRot="1" noChangeAspect="1" noMove="1" noResize="1" noEditPoints="1" noAdjustHandles="1" noChangeArrowheads="1" noChangeShapeType="1" noTextEdit="1"/>
              </p:cNvSpPr>
              <p:nvPr/>
            </p:nvSpPr>
            <p:spPr>
              <a:xfrm>
                <a:off x="70860" y="5655789"/>
                <a:ext cx="12001139" cy="369332"/>
              </a:xfrm>
              <a:prstGeom prst="rect">
                <a:avLst/>
              </a:prstGeom>
              <a:blipFill>
                <a:blip r:embed="rId7"/>
                <a:stretch>
                  <a:fillRect l="-423" t="-6667" b="-26667"/>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27132917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41</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F0889-A5B2-C6A4-B7F3-31625075DB8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C6BC4A4-9D72-D0D6-BFEF-5D99065E5BB1}"/>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3DE4D568-E444-76D7-8909-BE95E21B83BD}"/>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88A22B08-5400-7A77-80EF-E0A73BE16B86}"/>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2D243F3F-9098-3BAF-7A0B-A0D31932A72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B4A1E88E-A42E-BC94-3771-FAB1297FEC7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20FF78AF-7186-DB36-BA44-683C234C44F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42</a:t>
            </a:fld>
            <a:endParaRPr lang="zh-HK" altLang="en-US" sz="1600" dirty="0">
              <a:solidFill>
                <a:schemeClr val="bg1"/>
              </a:solidFill>
            </a:endParaRPr>
          </a:p>
        </p:txBody>
      </p:sp>
      <p:pic>
        <p:nvPicPr>
          <p:cNvPr id="2" name="圖片 1">
            <a:extLst>
              <a:ext uri="{FF2B5EF4-FFF2-40B4-BE49-F238E27FC236}">
                <a16:creationId xmlns:a16="http://schemas.microsoft.com/office/drawing/2014/main" id="{8D18F54B-4EEC-539D-F8BD-150295D96D67}"/>
              </a:ext>
            </a:extLst>
          </p:cNvPr>
          <p:cNvPicPr>
            <a:picLocks noChangeAspect="1"/>
          </p:cNvPicPr>
          <p:nvPr/>
        </p:nvPicPr>
        <p:blipFill>
          <a:blip r:embed="rId3"/>
          <a:stretch>
            <a:fillRect/>
          </a:stretch>
        </p:blipFill>
        <p:spPr>
          <a:xfrm>
            <a:off x="696000" y="907450"/>
            <a:ext cx="3932093" cy="5043100"/>
          </a:xfrm>
          <a:prstGeom prst="rect">
            <a:avLst/>
          </a:prstGeom>
        </p:spPr>
      </p:pic>
      <p:sp>
        <p:nvSpPr>
          <p:cNvPr id="3" name="文字方塊 2">
            <a:extLst>
              <a:ext uri="{FF2B5EF4-FFF2-40B4-BE49-F238E27FC236}">
                <a16:creationId xmlns:a16="http://schemas.microsoft.com/office/drawing/2014/main" id="{817323BA-FC66-D1B9-AD62-A3F9E7AC59EF}"/>
              </a:ext>
            </a:extLst>
          </p:cNvPr>
          <p:cNvSpPr txBox="1"/>
          <p:nvPr/>
        </p:nvSpPr>
        <p:spPr>
          <a:xfrm>
            <a:off x="1992000" y="5947073"/>
            <a:ext cx="1728000" cy="304801"/>
          </a:xfrm>
          <a:prstGeom prst="rect">
            <a:avLst/>
          </a:prstGeom>
          <a:noFill/>
        </p:spPr>
        <p:txBody>
          <a:bodyPr wrap="square">
            <a:spAutoFit/>
          </a:bodyPr>
          <a:lstStyle/>
          <a:p>
            <a:r>
              <a:rPr lang="en-US" altLang="zh-CN" sz="1400" dirty="0">
                <a:latin typeface="Arial" panose="020B0604020202090204" pitchFamily="34" charset="0"/>
                <a:cs typeface="Arial" panose="020B0604020202090204" pitchFamily="34" charset="0"/>
              </a:rPr>
              <a:t>Fig:</a:t>
            </a:r>
            <a:r>
              <a:rPr lang="zh-CN" altLang="en-US" sz="1400" dirty="0">
                <a:latin typeface="Arial" panose="020B0604020202090204" pitchFamily="34" charset="0"/>
                <a:cs typeface="Arial" panose="020B0604020202090204" pitchFamily="34" charset="0"/>
              </a:rPr>
              <a:t> </a:t>
            </a:r>
            <a:r>
              <a:rPr lang="en-US" altLang="zh-CN" sz="1400" dirty="0" err="1">
                <a:latin typeface="Arial" panose="020B0604020202090204" pitchFamily="34" charset="0"/>
                <a:cs typeface="Arial" panose="020B0604020202090204" pitchFamily="34" charset="0"/>
              </a:rPr>
              <a:t>FedCG</a:t>
            </a:r>
            <a:endParaRPr lang="en-US" altLang="zh-HK" sz="1400" dirty="0">
              <a:latin typeface="Arial" panose="020B0604020202090204" pitchFamily="34" charset="0"/>
              <a:cs typeface="Arial" panose="020B0604020202090204" pitchFamily="34" charset="0"/>
            </a:endParaRPr>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83EB2A3D-CB92-B695-876E-45A626A237D7}"/>
                  </a:ext>
                </a:extLst>
              </p:cNvPr>
              <p:cNvSpPr txBox="1"/>
              <p:nvPr/>
            </p:nvSpPr>
            <p:spPr>
              <a:xfrm>
                <a:off x="5041021" y="2541947"/>
                <a:ext cx="6689338" cy="2533963"/>
              </a:xfrm>
              <a:prstGeom prst="rect">
                <a:avLst/>
              </a:prstGeom>
              <a:noFill/>
            </p:spPr>
            <p:txBody>
              <a:bodyPr wrap="square">
                <a:spAutoFit/>
              </a:bodyPr>
              <a:lstStyle/>
              <a:p>
                <a:pPr algn="just">
                  <a:lnSpc>
                    <a:spcPct val="150000"/>
                  </a:lnSpc>
                </a:pPr>
                <a:r>
                  <a:rPr lang="zh-HK" altLang="en-US" dirty="0">
                    <a:latin typeface="Arial" panose="020B0604020202090204" pitchFamily="34" charset="0"/>
                    <a:cs typeface="Arial" panose="020B0604020202090204" pitchFamily="34" charset="0"/>
                  </a:rPr>
                  <a:t>Our model </a:t>
                </a:r>
                <a14:m>
                  <m:oMath xmlns:m="http://schemas.openxmlformats.org/officeDocument/2006/math">
                    <m:r>
                      <a:rPr lang="zh-HK" altLang="en-US" i="1" dirty="0" smtClean="0">
                        <a:latin typeface="Cambria Math" panose="02040503050406030204" pitchFamily="18" charset="0"/>
                        <a:cs typeface="Arial" panose="020B0604020202090204" pitchFamily="34" charset="0"/>
                      </a:rPr>
                      <m:t>𝑀</m:t>
                    </m:r>
                  </m:oMath>
                </a14:m>
                <a:r>
                  <a:rPr lang="zh-HK" altLang="en-US"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comprises</a:t>
                </a:r>
                <a:r>
                  <a:rPr lang="zh-HK" altLang="en-US" dirty="0">
                    <a:latin typeface="Arial" panose="020B0604020202090204" pitchFamily="34" charset="0"/>
                    <a:cs typeface="Arial" panose="020B0604020202090204" pitchFamily="34" charset="0"/>
                  </a:rPr>
                  <a:t> domain-agnostic layers (in gray) and a GCN containing domain-specific parameters, added as residual. According to the domains of the input images, the corresponding nodes of the GCN are activated. At test time, new domains can be addressed as a soft combination of the discovered ones, e.g. skyscrapers over the sea.</a:t>
                </a:r>
              </a:p>
            </p:txBody>
          </p:sp>
        </mc:Choice>
        <mc:Fallback>
          <p:sp>
            <p:nvSpPr>
              <p:cNvPr id="5" name="文字方塊 4">
                <a:extLst>
                  <a:ext uri="{FF2B5EF4-FFF2-40B4-BE49-F238E27FC236}">
                    <a16:creationId xmlns:a16="http://schemas.microsoft.com/office/drawing/2014/main" id="{83EB2A3D-CB92-B695-876E-45A626A237D7}"/>
                  </a:ext>
                </a:extLst>
              </p:cNvPr>
              <p:cNvSpPr txBox="1">
                <a:spLocks noRot="1" noChangeAspect="1" noMove="1" noResize="1" noEditPoints="1" noAdjustHandles="1" noChangeArrowheads="1" noChangeShapeType="1" noTextEdit="1"/>
              </p:cNvSpPr>
              <p:nvPr/>
            </p:nvSpPr>
            <p:spPr>
              <a:xfrm>
                <a:off x="5041021" y="2541947"/>
                <a:ext cx="6689338" cy="2533963"/>
              </a:xfrm>
              <a:prstGeom prst="rect">
                <a:avLst/>
              </a:prstGeom>
              <a:blipFill>
                <a:blip r:embed="rId4"/>
                <a:stretch>
                  <a:fillRect l="-568" r="-758" b="-3000"/>
                </a:stretch>
              </a:blipFill>
            </p:spPr>
            <p:txBody>
              <a:bodyPr/>
              <a:lstStyle/>
              <a:p>
                <a:r>
                  <a:rPr lang="zh-HK" altLang="en-US">
                    <a:noFill/>
                  </a:rPr>
                  <a:t> </a:t>
                </a:r>
              </a:p>
            </p:txBody>
          </p:sp>
        </mc:Fallback>
      </mc:AlternateContent>
      <p:sp>
        <p:nvSpPr>
          <p:cNvPr id="6" name="文字方塊 5">
            <a:extLst>
              <a:ext uri="{FF2B5EF4-FFF2-40B4-BE49-F238E27FC236}">
                <a16:creationId xmlns:a16="http://schemas.microsoft.com/office/drawing/2014/main" id="{ADC5AC44-AE45-F7A4-8CB6-DD04848AC7F5}"/>
              </a:ext>
            </a:extLst>
          </p:cNvPr>
          <p:cNvSpPr txBox="1"/>
          <p:nvPr/>
        </p:nvSpPr>
        <p:spPr>
          <a:xfrm>
            <a:off x="5034152" y="1371701"/>
            <a:ext cx="6122276"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Cluster-driven Graph Federated Learning (FedCG)</a:t>
            </a:r>
          </a:p>
        </p:txBody>
      </p:sp>
    </p:spTree>
    <p:extLst>
      <p:ext uri="{BB962C8B-B14F-4D97-AF65-F5344CB8AC3E}">
        <p14:creationId xmlns:p14="http://schemas.microsoft.com/office/powerpoint/2010/main" val="306775395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43</a:t>
            </a:fld>
            <a:endParaRPr lang="zh-HK" altLang="en-US" sz="1600" dirty="0">
              <a:solidFill>
                <a:schemeClr val="bg1"/>
              </a:solidFill>
            </a:endParaRPr>
          </a:p>
        </p:txBody>
      </p:sp>
      <p:pic>
        <p:nvPicPr>
          <p:cNvPr id="4" name="圖片 3"/>
          <p:cNvPicPr>
            <a:picLocks noChangeAspect="1"/>
          </p:cNvPicPr>
          <p:nvPr/>
        </p:nvPicPr>
        <p:blipFill>
          <a:blip r:embed="rId3"/>
          <a:stretch>
            <a:fillRect/>
          </a:stretch>
        </p:blipFill>
        <p:spPr>
          <a:xfrm>
            <a:off x="1488000" y="1133631"/>
            <a:ext cx="8031898" cy="2952084"/>
          </a:xfrm>
          <a:prstGeom prst="rect">
            <a:avLst/>
          </a:prstGeom>
        </p:spPr>
      </p:pic>
      <p:sp>
        <p:nvSpPr>
          <p:cNvPr id="2" name="文字方塊 1">
            <a:extLst>
              <a:ext uri="{FF2B5EF4-FFF2-40B4-BE49-F238E27FC236}">
                <a16:creationId xmlns:a16="http://schemas.microsoft.com/office/drawing/2014/main" id="{C29EE122-4B95-7267-C1C1-A4C6B7B5D763}"/>
              </a:ext>
            </a:extLst>
          </p:cNvPr>
          <p:cNvSpPr txBox="1"/>
          <p:nvPr/>
        </p:nvSpPr>
        <p:spPr>
          <a:xfrm>
            <a:off x="140914" y="4260225"/>
            <a:ext cx="11910171" cy="2118465"/>
          </a:xfrm>
          <a:prstGeom prst="rect">
            <a:avLst/>
          </a:prstGeom>
          <a:noFill/>
        </p:spPr>
        <p:txBody>
          <a:bodyPr wrap="square">
            <a:spAutoFit/>
          </a:bodyPr>
          <a:lstStyle/>
          <a:p>
            <a:pPr marL="342900" indent="-342900" algn="just">
              <a:lnSpc>
                <a:spcPct val="150000"/>
              </a:lnSpc>
              <a:buFont typeface="+mj-lt"/>
              <a:buAutoNum type="arabicPeriod"/>
            </a:pPr>
            <a:r>
              <a:rPr lang="en-US" altLang="zh-HK" dirty="0">
                <a:latin typeface="Arial" panose="020B0604020202090204" pitchFamily="34" charset="0"/>
                <a:cs typeface="Arial" panose="020B0604020202090204" pitchFamily="34" charset="0"/>
              </a:rPr>
              <a:t>Clustering for Domain Identification: Identifies the domains in a federated setting using an FL-compliant clustering approach, creating domain-specific modules (residual branches) for each domain.</a:t>
            </a:r>
          </a:p>
          <a:p>
            <a:pPr marL="342900" indent="-342900" algn="just">
              <a:lnSpc>
                <a:spcPct val="150000"/>
              </a:lnSpc>
              <a:buFont typeface="+mj-lt"/>
              <a:buAutoNum type="arabicPeriod"/>
            </a:pPr>
            <a:r>
              <a:rPr lang="en-US" altLang="zh-HK" dirty="0">
                <a:latin typeface="Arial" panose="020B0604020202090204" pitchFamily="34" charset="0"/>
                <a:cs typeface="Arial" panose="020B0604020202090204" pitchFamily="34" charset="0"/>
              </a:rPr>
              <a:t>Graph Convolutional Networks (GCNs) for Knowledge Sharing: Uses GCNs to connect these domain-specific modules during training, allowing for interactions among domains and enabling knowledge sharing.</a:t>
            </a:r>
          </a:p>
          <a:p>
            <a:pPr marL="342900" indent="-342900" algn="just">
              <a:lnSpc>
                <a:spcPct val="150000"/>
              </a:lnSpc>
              <a:buFont typeface="+mj-lt"/>
              <a:buAutoNum type="arabicPeriod"/>
            </a:pPr>
            <a:r>
              <a:rPr lang="en-US" altLang="zh-HK" dirty="0">
                <a:latin typeface="Arial" panose="020B0604020202090204" pitchFamily="34" charset="0"/>
                <a:cs typeface="Arial" panose="020B0604020202090204" pitchFamily="34" charset="0"/>
              </a:rPr>
              <a:t>Soft Domain Assignment: At test time, it handles unseen domains using soft assignment scores.</a:t>
            </a:r>
            <a:endParaRPr lang="zh-HK" altLang="en-US" dirty="0">
              <a:latin typeface="Arial" panose="020B0604020202090204" pitchFamily="34" charset="0"/>
              <a:cs typeface="Arial" panose="020B0604020202090204" pitchFamily="34" charset="0"/>
            </a:endParaRPr>
          </a:p>
        </p:txBody>
      </p:sp>
      <p:sp>
        <p:nvSpPr>
          <p:cNvPr id="5" name="文字方塊 4">
            <a:extLst>
              <a:ext uri="{FF2B5EF4-FFF2-40B4-BE49-F238E27FC236}">
                <a16:creationId xmlns:a16="http://schemas.microsoft.com/office/drawing/2014/main" id="{11A6C8C4-138A-7380-B8D9-6A1D4CEF69E6}"/>
              </a:ext>
            </a:extLst>
          </p:cNvPr>
          <p:cNvSpPr txBox="1"/>
          <p:nvPr/>
        </p:nvSpPr>
        <p:spPr>
          <a:xfrm>
            <a:off x="125214" y="764299"/>
            <a:ext cx="6122276" cy="369332"/>
          </a:xfrm>
          <a:prstGeom prst="rect">
            <a:avLst/>
          </a:prstGeom>
          <a:noFill/>
        </p:spPr>
        <p:txBody>
          <a:bodyPr wrap="square">
            <a:spAutoFit/>
          </a:bodyPr>
          <a:lstStyle/>
          <a:p>
            <a:r>
              <a:rPr lang="zh-HK" altLang="en-US" b="1" dirty="0">
                <a:latin typeface="Arial" panose="020B0604020202020204" pitchFamily="34" charset="0"/>
                <a:cs typeface="Arial" panose="020B0604020202020204" pitchFamily="34" charset="0"/>
              </a:rPr>
              <a:t>Cluster-driven Graph Federated Learning (FedCG)</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44</a:t>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3" name="文字方塊 2"/>
              <p:cNvSpPr txBox="1"/>
              <p:nvPr/>
            </p:nvSpPr>
            <p:spPr>
              <a:xfrm>
                <a:off x="336000" y="4796262"/>
                <a:ext cx="11419450" cy="695768"/>
              </a:xfrm>
              <a:prstGeom prst="rect">
                <a:avLst/>
              </a:prstGeom>
              <a:noFill/>
            </p:spPr>
            <p:txBody>
              <a:bodyPr wrap="square">
                <a:spAutoFit/>
              </a:bodyPr>
              <a:lstStyle/>
              <a:p>
                <a:pPr algn="just"/>
                <a:r>
                  <a:rPr lang="en-US" altLang="zh-HK" dirty="0">
                    <a:latin typeface="Arial" panose="020B0604020202020204" pitchFamily="34" charset="0"/>
                    <a:cs typeface="Arial" panose="020B0604020202020204" pitchFamily="34" charset="0"/>
                  </a:rPr>
                  <a:t>The server sends the model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𝑓</m:t>
                        </m:r>
                      </m:e>
                      <m:sub>
                        <m:r>
                          <a:rPr lang="en-US" altLang="zh-HK" i="1">
                            <a:latin typeface="Cambria Math" panose="02040503050406030204" pitchFamily="18" charset="0"/>
                          </a:rPr>
                          <m:t>𝜃</m:t>
                        </m:r>
                      </m:sub>
                    </m:sSub>
                  </m:oMath>
                </a14:m>
                <a:r>
                  <a:rPr lang="en-US" altLang="zh-HK" dirty="0">
                    <a:latin typeface="Arial" panose="020B0604020202020204" pitchFamily="34" charset="0"/>
                    <a:cs typeface="Arial" panose="020B0604020202020204" pitchFamily="34" charset="0"/>
                  </a:rPr>
                  <a:t> to the clients selected for the federated round, together with the teacher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𝑔</m:t>
                        </m:r>
                      </m:e>
                      <m:sub>
                        <m:r>
                          <a:rPr lang="en-US" altLang="zh-HK" i="1">
                            <a:latin typeface="Cambria Math" panose="02040503050406030204" pitchFamily="18" charset="0"/>
                          </a:rPr>
                          <m:t>𝜙</m:t>
                        </m:r>
                      </m:sub>
                    </m:sSub>
                  </m:oMath>
                </a14:m>
                <a:r>
                  <a:rPr lang="en-US" altLang="zh-HK" dirty="0">
                    <a:latin typeface="Arial" panose="020B0604020202020204" pitchFamily="34" charset="0"/>
                    <a:cs typeface="Arial" panose="020B0604020202020204" pitchFamily="34" charset="0"/>
                  </a:rPr>
                  <a:t> and student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𝑔</m:t>
                        </m:r>
                      </m:e>
                      <m:sub>
                        <m:r>
                          <a:rPr lang="en-US" altLang="zh-HK" i="1">
                            <a:latin typeface="Cambria Math" panose="02040503050406030204" pitchFamily="18" charset="0"/>
                          </a:rPr>
                          <m:t>𝜑</m:t>
                        </m:r>
                      </m:sub>
                    </m:sSub>
                  </m:oMath>
                </a14:m>
                <a:r>
                  <a:rPr lang="en-US" altLang="zh-HK" dirty="0">
                    <a:latin typeface="Arial" panose="020B0604020202020204" pitchFamily="34" charset="0"/>
                    <a:cs typeface="Arial" panose="020B0604020202020204" pitchFamily="34" charset="0"/>
                  </a:rPr>
                  <a:t>domain classifiers. </a:t>
                </a:r>
                <a:endParaRPr lang="en-US" altLang="zh-HK" sz="1400" dirty="0">
                  <a:latin typeface="Arial" panose="020B0604020202020204" pitchFamily="34" charset="0"/>
                  <a:cs typeface="Arial" panose="020B0604020202020204" pitchFamily="34" charset="0"/>
                </a:endParaRPr>
              </a:p>
            </p:txBody>
          </p:sp>
        </mc:Choice>
        <mc:Fallback>
          <p:sp>
            <p:nvSpPr>
              <p:cNvPr id="3" name="文字方塊 2"/>
              <p:cNvSpPr txBox="1">
                <a:spLocks noRot="1" noChangeAspect="1" noMove="1" noResize="1" noEditPoints="1" noAdjustHandles="1" noChangeArrowheads="1" noChangeShapeType="1" noTextEdit="1"/>
              </p:cNvSpPr>
              <p:nvPr/>
            </p:nvSpPr>
            <p:spPr>
              <a:xfrm>
                <a:off x="336000" y="4796262"/>
                <a:ext cx="11419450" cy="695768"/>
              </a:xfrm>
              <a:prstGeom prst="rect">
                <a:avLst/>
              </a:prstGeom>
              <a:blipFill>
                <a:blip r:embed="rId3"/>
                <a:stretch>
                  <a:fillRect l="-444" t="-5357" r="-444" b="-8929"/>
                </a:stretch>
              </a:blipFill>
            </p:spPr>
            <p:txBody>
              <a:bodyPr/>
              <a:lstStyle/>
              <a:p>
                <a:r>
                  <a:rPr lang="zh-HK" altLang="en-US">
                    <a:noFill/>
                  </a:rPr>
                  <a:t> </a:t>
                </a:r>
              </a:p>
            </p:txBody>
          </p:sp>
        </mc:Fallback>
      </mc:AlternateContent>
      <p:pic>
        <p:nvPicPr>
          <p:cNvPr id="4" name="圖片 3"/>
          <p:cNvPicPr>
            <a:picLocks noChangeAspect="1"/>
          </p:cNvPicPr>
          <p:nvPr/>
        </p:nvPicPr>
        <p:blipFill>
          <a:blip r:embed="rId4"/>
          <a:stretch>
            <a:fillRect/>
          </a:stretch>
        </p:blipFill>
        <p:spPr>
          <a:xfrm>
            <a:off x="2424000" y="903127"/>
            <a:ext cx="8031898" cy="2952084"/>
          </a:xfrm>
          <a:prstGeom prst="rect">
            <a:avLst/>
          </a:prstGeom>
        </p:spPr>
      </p:pic>
      <p:sp>
        <p:nvSpPr>
          <p:cNvPr id="2" name="橢圓 1">
            <a:extLst>
              <a:ext uri="{FF2B5EF4-FFF2-40B4-BE49-F238E27FC236}">
                <a16:creationId xmlns:a16="http://schemas.microsoft.com/office/drawing/2014/main" id="{F03F5D35-DC57-6E8F-CF46-E4C695B58080}"/>
              </a:ext>
            </a:extLst>
          </p:cNvPr>
          <p:cNvSpPr/>
          <p:nvPr/>
        </p:nvSpPr>
        <p:spPr>
          <a:xfrm>
            <a:off x="2352000" y="1593738"/>
            <a:ext cx="1728000" cy="18352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856D9-0F06-7424-2A50-D847EF8B1C2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520F886-7C6E-4FCD-5729-E1EAA8B69E60}"/>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2153D188-9A02-70DD-D4A2-DE2F5D0F63E4}"/>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E56D9D58-8BAC-9B5E-4945-4458670393CC}"/>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8D5AE42-0FB6-B5E3-2C0D-DDB3813CAC7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26CD18ED-4099-8AB6-0459-0BC24ABAFC7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1023B173-849D-78CB-5912-05FCD359717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45</a:t>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28198229-2106-DE13-EAA6-5F8CB9D43E03}"/>
                  </a:ext>
                </a:extLst>
              </p:cNvPr>
              <p:cNvSpPr txBox="1"/>
              <p:nvPr/>
            </p:nvSpPr>
            <p:spPr>
              <a:xfrm>
                <a:off x="386275" y="4663755"/>
                <a:ext cx="11419450" cy="668132"/>
              </a:xfrm>
              <a:prstGeom prst="rect">
                <a:avLst/>
              </a:prstGeom>
              <a:noFill/>
            </p:spPr>
            <p:txBody>
              <a:bodyPr wrap="square">
                <a:spAutoFit/>
              </a:bodyPr>
              <a:lstStyle/>
              <a:p>
                <a:pPr algn="just"/>
                <a:r>
                  <a:rPr lang="en-US" altLang="zh-HK" dirty="0">
                    <a:latin typeface="Arial" panose="020B0604020202020204" pitchFamily="34" charset="0"/>
                    <a:cs typeface="Arial" panose="020B0604020202020204" pitchFamily="34" charset="0"/>
                  </a:rPr>
                  <a:t>On the client side, the domain classifier clusters the local data </a:t>
                </a:r>
                <a14:m>
                  <m:oMath xmlns:m="http://schemas.openxmlformats.org/officeDocument/2006/math">
                    <m:r>
                      <a:rPr lang="en-US" altLang="zh-HK" i="1">
                        <a:latin typeface="Cambria Math" panose="02040503050406030204" pitchFamily="18" charset="0"/>
                      </a:rPr>
                      <m:t>𝑥</m:t>
                    </m:r>
                  </m:oMath>
                </a14:m>
                <a:r>
                  <a:rPr lang="en-US" altLang="zh-HK" dirty="0">
                    <a:latin typeface="Arial" panose="020B0604020202020204" pitchFamily="34" charset="0"/>
                    <a:cs typeface="Arial" panose="020B0604020202020204" pitchFamily="34" charset="0"/>
                  </a:rPr>
                  <a:t>, producing as output the domain of belonging </a:t>
                </a:r>
                <a14:m>
                  <m:oMath xmlns:m="http://schemas.openxmlformats.org/officeDocument/2006/math">
                    <m:acc>
                      <m:accPr>
                        <m:chr m:val="ˆ"/>
                        <m:ctrlPr>
                          <a:rPr lang="zh-TW" altLang="zh-HK" i="1">
                            <a:latin typeface="Cambria Math" panose="02040503050406030204" pitchFamily="18" charset="0"/>
                          </a:rPr>
                        </m:ctrlPr>
                      </m:accPr>
                      <m:e>
                        <m:r>
                          <a:rPr lang="en-US" altLang="zh-HK" i="1">
                            <a:latin typeface="Cambria Math" panose="02040503050406030204" pitchFamily="18" charset="0"/>
                          </a:rPr>
                          <m:t>𝑑</m:t>
                        </m:r>
                      </m:e>
                    </m:acc>
                  </m:oMath>
                </a14:m>
                <a:r>
                  <a:rPr lang="en-US" altLang="zh-HK" dirty="0">
                    <a:latin typeface="Arial" panose="020B0604020202020204" pitchFamily="34" charset="0"/>
                    <a:cs typeface="Arial" panose="020B0604020202020204" pitchFamily="34" charset="0"/>
                  </a:rPr>
                  <a:t> of each image</a:t>
                </a:r>
                <a:endParaRPr lang="en-US" altLang="zh-HK" sz="1400" dirty="0">
                  <a:latin typeface="Arial" panose="020B0604020202020204" pitchFamily="34" charset="0"/>
                  <a:cs typeface="Arial" panose="020B0604020202020204" pitchFamily="34" charset="0"/>
                </a:endParaRPr>
              </a:p>
            </p:txBody>
          </p:sp>
        </mc:Choice>
        <mc:Fallback>
          <p:sp>
            <p:nvSpPr>
              <p:cNvPr id="3" name="文字方塊 2">
                <a:extLst>
                  <a:ext uri="{FF2B5EF4-FFF2-40B4-BE49-F238E27FC236}">
                    <a16:creationId xmlns:a16="http://schemas.microsoft.com/office/drawing/2014/main" id="{28198229-2106-DE13-EAA6-5F8CB9D43E03}"/>
                  </a:ext>
                </a:extLst>
              </p:cNvPr>
              <p:cNvSpPr txBox="1">
                <a:spLocks noRot="1" noChangeAspect="1" noMove="1" noResize="1" noEditPoints="1" noAdjustHandles="1" noChangeArrowheads="1" noChangeShapeType="1" noTextEdit="1"/>
              </p:cNvSpPr>
              <p:nvPr/>
            </p:nvSpPr>
            <p:spPr>
              <a:xfrm>
                <a:off x="386275" y="4663755"/>
                <a:ext cx="11419450" cy="668132"/>
              </a:xfrm>
              <a:prstGeom prst="rect">
                <a:avLst/>
              </a:prstGeom>
              <a:blipFill>
                <a:blip r:embed="rId3"/>
                <a:stretch>
                  <a:fillRect l="-444" t="-3704" r="-444" b="-12963"/>
                </a:stretch>
              </a:blipFill>
            </p:spPr>
            <p:txBody>
              <a:bodyPr/>
              <a:lstStyle/>
              <a:p>
                <a:r>
                  <a:rPr lang="zh-HK" altLang="en-US">
                    <a:noFill/>
                  </a:rPr>
                  <a:t> </a:t>
                </a:r>
              </a:p>
            </p:txBody>
          </p:sp>
        </mc:Fallback>
      </mc:AlternateContent>
      <p:pic>
        <p:nvPicPr>
          <p:cNvPr id="4" name="圖片 3">
            <a:extLst>
              <a:ext uri="{FF2B5EF4-FFF2-40B4-BE49-F238E27FC236}">
                <a16:creationId xmlns:a16="http://schemas.microsoft.com/office/drawing/2014/main" id="{E396959D-911A-4FBC-9FFC-AFB9EB0F0D62}"/>
              </a:ext>
            </a:extLst>
          </p:cNvPr>
          <p:cNvPicPr>
            <a:picLocks noChangeAspect="1"/>
          </p:cNvPicPr>
          <p:nvPr/>
        </p:nvPicPr>
        <p:blipFill>
          <a:blip r:embed="rId4"/>
          <a:stretch>
            <a:fillRect/>
          </a:stretch>
        </p:blipFill>
        <p:spPr>
          <a:xfrm>
            <a:off x="2424000" y="1035327"/>
            <a:ext cx="8031898" cy="2952084"/>
          </a:xfrm>
          <a:prstGeom prst="rect">
            <a:avLst/>
          </a:prstGeom>
        </p:spPr>
      </p:pic>
      <p:sp>
        <p:nvSpPr>
          <p:cNvPr id="2" name="橢圓 1">
            <a:extLst>
              <a:ext uri="{FF2B5EF4-FFF2-40B4-BE49-F238E27FC236}">
                <a16:creationId xmlns:a16="http://schemas.microsoft.com/office/drawing/2014/main" id="{D9693342-430A-77EB-EF4B-41424D7BB236}"/>
              </a:ext>
            </a:extLst>
          </p:cNvPr>
          <p:cNvSpPr/>
          <p:nvPr/>
        </p:nvSpPr>
        <p:spPr>
          <a:xfrm flipH="1">
            <a:off x="4080000" y="1005165"/>
            <a:ext cx="3096000" cy="285583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254151133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EC8AB-5E35-D204-B55C-772D79A676F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2FA8C38-02C0-08FB-B78B-350CA45FDE80}"/>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BBCBA655-EF7B-81D4-B134-B81DF9197807}"/>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5CB0A7AD-1584-44F3-1858-4B38321EA32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B7006CCC-9769-E50B-E635-2BEA47DB321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D977BC87-49B9-6308-EDD7-4C7E8F338C0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82332838-7400-7FAB-D51C-7C896224FB4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46</a:t>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B84F380D-A9D7-9F5E-7C1C-C9710BC02517}"/>
                  </a:ext>
                </a:extLst>
              </p:cNvPr>
              <p:cNvSpPr txBox="1"/>
              <p:nvPr/>
            </p:nvSpPr>
            <p:spPr>
              <a:xfrm>
                <a:off x="388758" y="4806536"/>
                <a:ext cx="11419450" cy="671081"/>
              </a:xfrm>
              <a:prstGeom prst="rect">
                <a:avLst/>
              </a:prstGeom>
              <a:noFill/>
            </p:spPr>
            <p:txBody>
              <a:bodyPr wrap="square">
                <a:spAutoFit/>
              </a:bodyPr>
              <a:lstStyle/>
              <a:p>
                <a:pPr algn="just"/>
                <a:r>
                  <a:rPr lang="en-US" altLang="zh-HK" dirty="0">
                    <a:latin typeface="Arial" panose="020B0604020202020204" pitchFamily="34" charset="0"/>
                    <a:cs typeface="Arial" panose="020B0604020202020204" pitchFamily="34" charset="0"/>
                  </a:rPr>
                  <a:t>At training time, the hard label </a:t>
                </a:r>
                <a14:m>
                  <m:oMath xmlns:m="http://schemas.openxmlformats.org/officeDocument/2006/math">
                    <m:acc>
                      <m:accPr>
                        <m:chr m:val="ˆ"/>
                        <m:ctrlPr>
                          <a:rPr lang="zh-TW" altLang="zh-HK" i="1">
                            <a:latin typeface="Cambria Math" panose="02040503050406030204" pitchFamily="18" charset="0"/>
                          </a:rPr>
                        </m:ctrlPr>
                      </m:accPr>
                      <m:e>
                        <m:r>
                          <a:rPr lang="en-US" altLang="zh-HK" i="1">
                            <a:latin typeface="Cambria Math" panose="02040503050406030204" pitchFamily="18" charset="0"/>
                          </a:rPr>
                          <m:t>𝑑</m:t>
                        </m:r>
                      </m:e>
                    </m:acc>
                  </m:oMath>
                </a14:m>
                <a:r>
                  <a:rPr lang="en-US" altLang="zh-HK" dirty="0">
                    <a:latin typeface="Arial" panose="020B0604020202020204" pitchFamily="34" charset="0"/>
                    <a:cs typeface="Arial" panose="020B0604020202020204" pitchFamily="34" charset="0"/>
                  </a:rPr>
                  <a:t> is predicted by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𝑔</m:t>
                        </m:r>
                      </m:e>
                      <m:sub>
                        <m:r>
                          <a:rPr lang="en-US" altLang="zh-HK" i="1">
                            <a:latin typeface="Cambria Math" panose="02040503050406030204" pitchFamily="18" charset="0"/>
                          </a:rPr>
                          <m:t>𝜙</m:t>
                        </m:r>
                      </m:sub>
                    </m:sSub>
                  </m:oMath>
                </a14:m>
                <a:r>
                  <a:rPr lang="en-US" altLang="zh-HK" dirty="0">
                    <a:latin typeface="Arial" panose="020B0604020202020204" pitchFamily="34" charset="0"/>
                    <a:cs typeface="Arial" panose="020B0604020202020204" pitchFamily="34" charset="0"/>
                  </a:rPr>
                  <a:t>and is used as input to train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𝑔</m:t>
                        </m:r>
                      </m:e>
                      <m:sub>
                        <m:r>
                          <a:rPr lang="en-US" altLang="zh-HK" i="1">
                            <a:latin typeface="Cambria Math" panose="02040503050406030204" pitchFamily="18" charset="0"/>
                          </a:rPr>
                          <m:t>𝜑</m:t>
                        </m:r>
                      </m:sub>
                    </m:sSub>
                  </m:oMath>
                </a14:m>
                <a:r>
                  <a:rPr lang="en-US" altLang="zh-HK" dirty="0">
                    <a:latin typeface="Arial" panose="020B0604020202020204" pitchFamily="34" charset="0"/>
                    <a:cs typeface="Arial" panose="020B0604020202020204" pitchFamily="34" charset="0"/>
                  </a:rPr>
                  <a:t>through a process based on knowledge distillation. </a:t>
                </a:r>
                <a:endParaRPr lang="en-US" altLang="zh-HK" sz="1400" dirty="0">
                  <a:latin typeface="Arial" panose="020B0604020202020204" pitchFamily="34" charset="0"/>
                  <a:cs typeface="Arial" panose="020B0604020202020204" pitchFamily="34" charset="0"/>
                </a:endParaRPr>
              </a:p>
            </p:txBody>
          </p:sp>
        </mc:Choice>
        <mc:Fallback>
          <p:sp>
            <p:nvSpPr>
              <p:cNvPr id="3" name="文字方塊 2">
                <a:extLst>
                  <a:ext uri="{FF2B5EF4-FFF2-40B4-BE49-F238E27FC236}">
                    <a16:creationId xmlns:a16="http://schemas.microsoft.com/office/drawing/2014/main" id="{B84F380D-A9D7-9F5E-7C1C-C9710BC02517}"/>
                  </a:ext>
                </a:extLst>
              </p:cNvPr>
              <p:cNvSpPr txBox="1">
                <a:spLocks noRot="1" noChangeAspect="1" noMove="1" noResize="1" noEditPoints="1" noAdjustHandles="1" noChangeArrowheads="1" noChangeShapeType="1" noTextEdit="1"/>
              </p:cNvSpPr>
              <p:nvPr/>
            </p:nvSpPr>
            <p:spPr>
              <a:xfrm>
                <a:off x="388758" y="4806536"/>
                <a:ext cx="11419450" cy="671081"/>
              </a:xfrm>
              <a:prstGeom prst="rect">
                <a:avLst/>
              </a:prstGeom>
              <a:blipFill>
                <a:blip r:embed="rId3"/>
                <a:stretch>
                  <a:fillRect l="-444" t="-5556" r="-444" b="-12963"/>
                </a:stretch>
              </a:blipFill>
            </p:spPr>
            <p:txBody>
              <a:bodyPr/>
              <a:lstStyle/>
              <a:p>
                <a:r>
                  <a:rPr lang="zh-HK" altLang="en-US">
                    <a:noFill/>
                  </a:rPr>
                  <a:t> </a:t>
                </a:r>
              </a:p>
            </p:txBody>
          </p:sp>
        </mc:Fallback>
      </mc:AlternateContent>
      <p:pic>
        <p:nvPicPr>
          <p:cNvPr id="4" name="圖片 3">
            <a:extLst>
              <a:ext uri="{FF2B5EF4-FFF2-40B4-BE49-F238E27FC236}">
                <a16:creationId xmlns:a16="http://schemas.microsoft.com/office/drawing/2014/main" id="{D5F72166-5EF3-F9CE-0A00-27B77DC42455}"/>
              </a:ext>
            </a:extLst>
          </p:cNvPr>
          <p:cNvPicPr>
            <a:picLocks noChangeAspect="1"/>
          </p:cNvPicPr>
          <p:nvPr/>
        </p:nvPicPr>
        <p:blipFill>
          <a:blip r:embed="rId4"/>
          <a:stretch>
            <a:fillRect/>
          </a:stretch>
        </p:blipFill>
        <p:spPr>
          <a:xfrm>
            <a:off x="2424000" y="903127"/>
            <a:ext cx="8031898" cy="2952084"/>
          </a:xfrm>
          <a:prstGeom prst="rect">
            <a:avLst/>
          </a:prstGeom>
        </p:spPr>
      </p:pic>
      <p:sp>
        <p:nvSpPr>
          <p:cNvPr id="2" name="橢圓 1">
            <a:extLst>
              <a:ext uri="{FF2B5EF4-FFF2-40B4-BE49-F238E27FC236}">
                <a16:creationId xmlns:a16="http://schemas.microsoft.com/office/drawing/2014/main" id="{4ABDAB81-E4F9-03A9-0B83-2DFEA433E43B}"/>
              </a:ext>
            </a:extLst>
          </p:cNvPr>
          <p:cNvSpPr/>
          <p:nvPr/>
        </p:nvSpPr>
        <p:spPr>
          <a:xfrm flipH="1">
            <a:off x="4080000" y="1005165"/>
            <a:ext cx="3096000" cy="285583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29748089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C783D-302F-2454-F3D9-7579AC62F39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318952D-0937-DC4B-C4A5-27BC9CE23950}"/>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1D1E5DFF-ADC9-BA79-B215-F8B49FDE6E42}"/>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1D2DB11C-8EC1-EFE9-DCF6-55FB42B6DF4B}"/>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C3084D46-EBAD-B931-2F56-C92C37C3101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61D409C3-D46D-4021-5DA5-2E2A41D0C47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090A4215-614C-590E-9277-D0683F7CDB7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47</a:t>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952D90C2-81F4-2BAA-668A-D2AA5654CD58}"/>
                  </a:ext>
                </a:extLst>
              </p:cNvPr>
              <p:cNvSpPr txBox="1"/>
              <p:nvPr/>
            </p:nvSpPr>
            <p:spPr>
              <a:xfrm>
                <a:off x="386275" y="4630039"/>
                <a:ext cx="11419450" cy="394019"/>
              </a:xfrm>
              <a:prstGeom prst="rect">
                <a:avLst/>
              </a:prstGeom>
              <a:noFill/>
            </p:spPr>
            <p:txBody>
              <a:bodyPr wrap="square">
                <a:spAutoFit/>
              </a:bodyPr>
              <a:lstStyle/>
              <a:p>
                <a:pPr algn="just"/>
                <a:r>
                  <a:rPr lang="en-US" altLang="zh-HK" dirty="0">
                    <a:latin typeface="Arial" panose="020B0604020202020204" pitchFamily="34" charset="0"/>
                    <a:cs typeface="Arial" panose="020B0604020202020204" pitchFamily="34" charset="0"/>
                  </a:rPr>
                  <a:t>At test time, </a:t>
                </a:r>
                <a14:m>
                  <m:oMath xmlns:m="http://schemas.openxmlformats.org/officeDocument/2006/math">
                    <m:acc>
                      <m:accPr>
                        <m:chr m:val="ˆ"/>
                        <m:ctrlPr>
                          <a:rPr lang="zh-TW" altLang="zh-HK" i="1">
                            <a:latin typeface="Cambria Math" panose="02040503050406030204" pitchFamily="18" charset="0"/>
                          </a:rPr>
                        </m:ctrlPr>
                      </m:accPr>
                      <m:e>
                        <m:r>
                          <a:rPr lang="en-US" altLang="zh-HK" i="1">
                            <a:latin typeface="Cambria Math" panose="02040503050406030204" pitchFamily="18" charset="0"/>
                          </a:rPr>
                          <m:t>𝑑</m:t>
                        </m:r>
                      </m:e>
                    </m:acc>
                  </m:oMath>
                </a14:m>
                <a:r>
                  <a:rPr lang="en-US" altLang="zh-HK" dirty="0">
                    <a:latin typeface="Arial" panose="020B0604020202020204" pitchFamily="34" charset="0"/>
                    <a:cs typeface="Arial" panose="020B0604020202020204" pitchFamily="34" charset="0"/>
                  </a:rPr>
                  <a:t> is given by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𝑔</m:t>
                        </m:r>
                      </m:e>
                      <m:sub>
                        <m:r>
                          <a:rPr lang="en-US" altLang="zh-HK" i="1">
                            <a:latin typeface="Cambria Math" panose="02040503050406030204" pitchFamily="18" charset="0"/>
                          </a:rPr>
                          <m:t>𝜑</m:t>
                        </m:r>
                      </m:sub>
                    </m:sSub>
                  </m:oMath>
                </a14:m>
                <a:r>
                  <a:rPr lang="en-US" altLang="zh-HK" dirty="0">
                    <a:latin typeface="Arial" panose="020B0604020202020204" pitchFamily="34" charset="0"/>
                    <a:cs typeface="Arial" panose="020B0604020202020204" pitchFamily="34" charset="0"/>
                  </a:rPr>
                  <a:t> and is a weighted combination of the discovered domains</a:t>
                </a:r>
                <a:endParaRPr lang="en-US" altLang="zh-HK" sz="1400" dirty="0">
                  <a:latin typeface="Arial" panose="020B0604020202020204" pitchFamily="34" charset="0"/>
                  <a:cs typeface="Arial" panose="020B0604020202020204" pitchFamily="34" charset="0"/>
                </a:endParaRPr>
              </a:p>
            </p:txBody>
          </p:sp>
        </mc:Choice>
        <mc:Fallback>
          <p:sp>
            <p:nvSpPr>
              <p:cNvPr id="3" name="文字方塊 2">
                <a:extLst>
                  <a:ext uri="{FF2B5EF4-FFF2-40B4-BE49-F238E27FC236}">
                    <a16:creationId xmlns:a16="http://schemas.microsoft.com/office/drawing/2014/main" id="{952D90C2-81F4-2BAA-668A-D2AA5654CD58}"/>
                  </a:ext>
                </a:extLst>
              </p:cNvPr>
              <p:cNvSpPr txBox="1">
                <a:spLocks noRot="1" noChangeAspect="1" noMove="1" noResize="1" noEditPoints="1" noAdjustHandles="1" noChangeArrowheads="1" noChangeShapeType="1" noTextEdit="1"/>
              </p:cNvSpPr>
              <p:nvPr/>
            </p:nvSpPr>
            <p:spPr>
              <a:xfrm>
                <a:off x="386275" y="4630039"/>
                <a:ext cx="11419450" cy="394019"/>
              </a:xfrm>
              <a:prstGeom prst="rect">
                <a:avLst/>
              </a:prstGeom>
              <a:blipFill>
                <a:blip r:embed="rId3"/>
                <a:stretch>
                  <a:fillRect l="-444" t="-9375" b="-18750"/>
                </a:stretch>
              </a:blipFill>
            </p:spPr>
            <p:txBody>
              <a:bodyPr/>
              <a:lstStyle/>
              <a:p>
                <a:r>
                  <a:rPr lang="zh-HK" altLang="en-US">
                    <a:noFill/>
                  </a:rPr>
                  <a:t> </a:t>
                </a:r>
              </a:p>
            </p:txBody>
          </p:sp>
        </mc:Fallback>
      </mc:AlternateContent>
      <p:pic>
        <p:nvPicPr>
          <p:cNvPr id="4" name="圖片 3">
            <a:extLst>
              <a:ext uri="{FF2B5EF4-FFF2-40B4-BE49-F238E27FC236}">
                <a16:creationId xmlns:a16="http://schemas.microsoft.com/office/drawing/2014/main" id="{4844586F-9321-7B8D-3BF9-5DE0BACC8CBF}"/>
              </a:ext>
            </a:extLst>
          </p:cNvPr>
          <p:cNvPicPr>
            <a:picLocks noChangeAspect="1"/>
          </p:cNvPicPr>
          <p:nvPr/>
        </p:nvPicPr>
        <p:blipFill>
          <a:blip r:embed="rId4"/>
          <a:stretch>
            <a:fillRect/>
          </a:stretch>
        </p:blipFill>
        <p:spPr>
          <a:xfrm>
            <a:off x="2424000" y="903127"/>
            <a:ext cx="8031898" cy="2952084"/>
          </a:xfrm>
          <a:prstGeom prst="rect">
            <a:avLst/>
          </a:prstGeom>
        </p:spPr>
      </p:pic>
      <p:sp>
        <p:nvSpPr>
          <p:cNvPr id="2" name="橢圓 1">
            <a:extLst>
              <a:ext uri="{FF2B5EF4-FFF2-40B4-BE49-F238E27FC236}">
                <a16:creationId xmlns:a16="http://schemas.microsoft.com/office/drawing/2014/main" id="{4A8A4B74-93B4-2C30-BCBB-D361D249466F}"/>
              </a:ext>
            </a:extLst>
          </p:cNvPr>
          <p:cNvSpPr/>
          <p:nvPr/>
        </p:nvSpPr>
        <p:spPr>
          <a:xfrm flipH="1">
            <a:off x="4080000" y="1005165"/>
            <a:ext cx="3096000" cy="285583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34696709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B723C-2F6D-2632-1FC7-888B070917A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359CFEA-83EB-A376-963F-9015A9CA31C2}"/>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89B6D583-0567-8CFE-D051-AC5EA6D88712}"/>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575E1706-880A-7C20-6D2E-B68374B62E3A}"/>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CB84FF9A-5ABC-90E5-721F-35BA7BAFA0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A298AAE5-3CED-81EA-3D6A-8E8C341AFCA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6ADAE360-4F3D-B1BF-AF0A-E0208FF905A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48</a:t>
            </a:fld>
            <a:endParaRPr lang="zh-HK" altLang="en-US" sz="1600" dirty="0">
              <a:solidFill>
                <a:schemeClr val="bg1"/>
              </a:solidFill>
            </a:endParaRPr>
          </a:p>
        </p:txBody>
      </p:sp>
      <p:sp>
        <p:nvSpPr>
          <p:cNvPr id="3" name="文字方塊 2">
            <a:extLst>
              <a:ext uri="{FF2B5EF4-FFF2-40B4-BE49-F238E27FC236}">
                <a16:creationId xmlns:a16="http://schemas.microsoft.com/office/drawing/2014/main" id="{98C9AFD7-A8FC-2739-1A2B-F542253E3C07}"/>
              </a:ext>
            </a:extLst>
          </p:cNvPr>
          <p:cNvSpPr txBox="1"/>
          <p:nvPr/>
        </p:nvSpPr>
        <p:spPr>
          <a:xfrm>
            <a:off x="388758" y="4806536"/>
            <a:ext cx="11419450" cy="923330"/>
          </a:xfrm>
          <a:prstGeom prst="rect">
            <a:avLst/>
          </a:prstGeom>
          <a:noFill/>
        </p:spPr>
        <p:txBody>
          <a:bodyPr wrap="square">
            <a:spAutoFit/>
          </a:bodyPr>
          <a:lstStyle/>
          <a:p>
            <a:pPr algn="just"/>
            <a:r>
              <a:rPr lang="en-US" altLang="zh-HK" dirty="0" err="1">
                <a:latin typeface="Arial" panose="020B0604020202020204" pitchFamily="34" charset="0"/>
                <a:cs typeface="Arial" panose="020B0604020202020204" pitchFamily="34" charset="0"/>
              </a:rPr>
              <a:t>FedCG</a:t>
            </a:r>
            <a:r>
              <a:rPr lang="en-US" altLang="zh-HK" dirty="0">
                <a:latin typeface="Arial" panose="020B0604020202020204" pitchFamily="34" charset="0"/>
                <a:cs typeface="Arial" panose="020B0604020202020204" pitchFamily="34" charset="0"/>
              </a:rPr>
              <a:t> clusters data into different domains using a teacher-student classifier within a federated learning setting. This clustering is iterative and can generalize to unseen domains during testing through a soft-assignment mechanism.</a:t>
            </a:r>
            <a:endParaRPr lang="en-US" altLang="zh-HK" sz="1400" dirty="0">
              <a:latin typeface="Arial" panose="020B0604020202020204" pitchFamily="34" charset="0"/>
              <a:cs typeface="Arial" panose="020B0604020202020204" pitchFamily="34" charset="0"/>
            </a:endParaRPr>
          </a:p>
        </p:txBody>
      </p:sp>
      <p:pic>
        <p:nvPicPr>
          <p:cNvPr id="4" name="圖片 3">
            <a:extLst>
              <a:ext uri="{FF2B5EF4-FFF2-40B4-BE49-F238E27FC236}">
                <a16:creationId xmlns:a16="http://schemas.microsoft.com/office/drawing/2014/main" id="{1702E274-143F-B009-B3D7-5C87869CCD4B}"/>
              </a:ext>
            </a:extLst>
          </p:cNvPr>
          <p:cNvPicPr>
            <a:picLocks noChangeAspect="1"/>
          </p:cNvPicPr>
          <p:nvPr/>
        </p:nvPicPr>
        <p:blipFill>
          <a:blip r:embed="rId3"/>
          <a:stretch>
            <a:fillRect/>
          </a:stretch>
        </p:blipFill>
        <p:spPr>
          <a:xfrm>
            <a:off x="2424000" y="903127"/>
            <a:ext cx="8031898" cy="2952084"/>
          </a:xfrm>
          <a:prstGeom prst="rect">
            <a:avLst/>
          </a:prstGeom>
        </p:spPr>
      </p:pic>
      <p:sp>
        <p:nvSpPr>
          <p:cNvPr id="2" name="橢圓 1">
            <a:extLst>
              <a:ext uri="{FF2B5EF4-FFF2-40B4-BE49-F238E27FC236}">
                <a16:creationId xmlns:a16="http://schemas.microsoft.com/office/drawing/2014/main" id="{6F69955D-5E60-AF11-AEB1-1E8967A2FF92}"/>
              </a:ext>
            </a:extLst>
          </p:cNvPr>
          <p:cNvSpPr/>
          <p:nvPr/>
        </p:nvSpPr>
        <p:spPr>
          <a:xfrm flipH="1">
            <a:off x="4080000" y="1005165"/>
            <a:ext cx="3096000" cy="285583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146676716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B590C-F6A4-A016-A108-6C404C51546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2EAC888-8FE5-146E-DA99-64F2BD3E39A0}"/>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44415E42-028E-2353-735E-FAAF929B1B11}"/>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986DA98A-D60A-98E8-05E8-E5C9284282ED}"/>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AE163BFB-F5FF-064D-E616-DCE349DC9B0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A4AD29A1-DCD1-0E53-ED61-27743E8D91C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7E99F522-FCF0-A03F-1F56-CCC1DE52C58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49</a:t>
            </a:fld>
            <a:endParaRPr lang="zh-HK" altLang="en-US" sz="1600" dirty="0">
              <a:solidFill>
                <a:schemeClr val="bg1"/>
              </a:solidFill>
            </a:endParaRPr>
          </a:p>
        </p:txBody>
      </p:sp>
      <p:pic>
        <p:nvPicPr>
          <p:cNvPr id="4" name="圖片 3">
            <a:extLst>
              <a:ext uri="{FF2B5EF4-FFF2-40B4-BE49-F238E27FC236}">
                <a16:creationId xmlns:a16="http://schemas.microsoft.com/office/drawing/2014/main" id="{37B6FD9C-4DAE-CCE1-5110-839F32DC55D6}"/>
              </a:ext>
            </a:extLst>
          </p:cNvPr>
          <p:cNvPicPr>
            <a:picLocks noChangeAspect="1"/>
          </p:cNvPicPr>
          <p:nvPr/>
        </p:nvPicPr>
        <p:blipFill>
          <a:blip r:embed="rId3"/>
          <a:stretch>
            <a:fillRect/>
          </a:stretch>
        </p:blipFill>
        <p:spPr>
          <a:xfrm>
            <a:off x="2424000" y="903127"/>
            <a:ext cx="6192000" cy="2275839"/>
          </a:xfrm>
          <a:prstGeom prst="rect">
            <a:avLst/>
          </a:prstGeom>
        </p:spPr>
      </p:pic>
      <p:sp>
        <p:nvSpPr>
          <p:cNvPr id="2" name="橢圓 1">
            <a:extLst>
              <a:ext uri="{FF2B5EF4-FFF2-40B4-BE49-F238E27FC236}">
                <a16:creationId xmlns:a16="http://schemas.microsoft.com/office/drawing/2014/main" id="{69FD3C09-547A-FD87-FD17-9D790BE2620F}"/>
              </a:ext>
            </a:extLst>
          </p:cNvPr>
          <p:cNvSpPr/>
          <p:nvPr/>
        </p:nvSpPr>
        <p:spPr>
          <a:xfrm flipH="1">
            <a:off x="4152000" y="720001"/>
            <a:ext cx="2448000" cy="23489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6" name="文字方塊 5">
            <a:extLst>
              <a:ext uri="{FF2B5EF4-FFF2-40B4-BE49-F238E27FC236}">
                <a16:creationId xmlns:a16="http://schemas.microsoft.com/office/drawing/2014/main" id="{8F0DFFAD-ED7D-929C-C0DD-0D326966C7A2}"/>
              </a:ext>
            </a:extLst>
          </p:cNvPr>
          <p:cNvSpPr txBox="1"/>
          <p:nvPr/>
        </p:nvSpPr>
        <p:spPr>
          <a:xfrm>
            <a:off x="2897" y="3678153"/>
            <a:ext cx="12189103" cy="923330"/>
          </a:xfrm>
          <a:prstGeom prst="rect">
            <a:avLst/>
          </a:prstGeom>
          <a:noFill/>
        </p:spPr>
        <p:txBody>
          <a:bodyPr wrap="square">
            <a:spAutoFit/>
          </a:bodyPr>
          <a:lstStyle/>
          <a:p>
            <a:r>
              <a:rPr lang="en-US" altLang="zh-HK" b="1" dirty="0">
                <a:latin typeface="Arial" panose="020B0604020202020204" pitchFamily="34" charset="0"/>
                <a:cs typeface="Arial" panose="020B0604020202020204" pitchFamily="34" charset="0"/>
              </a:rPr>
              <a:t>Soft Domain Weighting</a:t>
            </a:r>
          </a:p>
          <a:p>
            <a:r>
              <a:rPr lang="zh-HK" altLang="en-US" dirty="0">
                <a:latin typeface="Arial" panose="020B0604020202020204" pitchFamily="34" charset="0"/>
                <a:cs typeface="Arial" panose="020B0604020202020204" pitchFamily="34" charset="0"/>
              </a:rPr>
              <a:t>For each identified domain, specific parameters (domain-specific components) are introduced as residuals to the model:</a:t>
            </a:r>
          </a:p>
        </p:txBody>
      </p:sp>
      <p:pic>
        <p:nvPicPr>
          <p:cNvPr id="7" name="圖片 6">
            <a:extLst>
              <a:ext uri="{FF2B5EF4-FFF2-40B4-BE49-F238E27FC236}">
                <a16:creationId xmlns:a16="http://schemas.microsoft.com/office/drawing/2014/main" id="{D54DC7A2-4EE8-56BA-EF28-A330BEEE4EF0}"/>
              </a:ext>
            </a:extLst>
          </p:cNvPr>
          <p:cNvPicPr>
            <a:picLocks noChangeAspect="1"/>
          </p:cNvPicPr>
          <p:nvPr/>
        </p:nvPicPr>
        <p:blipFill>
          <a:blip r:embed="rId4"/>
          <a:stretch>
            <a:fillRect/>
          </a:stretch>
        </p:blipFill>
        <p:spPr>
          <a:xfrm>
            <a:off x="4475171" y="4440270"/>
            <a:ext cx="3125908" cy="770366"/>
          </a:xfrm>
          <a:prstGeom prst="rect">
            <a:avLst/>
          </a:prstGeom>
        </p:spPr>
      </p:pic>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4D1F9828-4467-EAEC-A33C-D2BE60F82EB3}"/>
                  </a:ext>
                </a:extLst>
              </p:cNvPr>
              <p:cNvSpPr txBox="1"/>
              <p:nvPr/>
            </p:nvSpPr>
            <p:spPr>
              <a:xfrm>
                <a:off x="17047" y="5210636"/>
                <a:ext cx="12188190" cy="676532"/>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a:t>
                </a:r>
                <a14:m>
                  <m:oMath xmlns:m="http://schemas.openxmlformats.org/officeDocument/2006/math">
                    <m:sSup>
                      <m:sSupPr>
                        <m:ctrlPr>
                          <a:rPr lang="zh-HK" altLang="en-US" i="1" dirty="0" smtClean="0">
                            <a:latin typeface="Cambria Math" panose="02040503050406030204" pitchFamily="18" charset="0"/>
                            <a:cs typeface="Arial" panose="020B0604020202020204" pitchFamily="34" charset="0"/>
                          </a:rPr>
                        </m:ctrlPr>
                      </m:sSupPr>
                      <m:e>
                        <m:r>
                          <a:rPr lang="zh-HK" altLang="en-US" i="1" dirty="0" smtClean="0">
                            <a:latin typeface="Cambria Math" panose="02040503050406030204" pitchFamily="18" charset="0"/>
                            <a:cs typeface="Arial" panose="020B0604020202020204" pitchFamily="34" charset="0"/>
                          </a:rPr>
                          <m:t>𝑧</m:t>
                        </m:r>
                      </m:e>
                      <m:sup>
                        <m:r>
                          <a:rPr lang="zh-HK" altLang="en-US" i="1" dirty="0" smtClean="0">
                            <a:latin typeface="Cambria Math" panose="02040503050406030204" pitchFamily="18" charset="0"/>
                            <a:cs typeface="Arial" panose="020B0604020202020204" pitchFamily="34" charset="0"/>
                          </a:rPr>
                          <m:t>ℓ</m:t>
                        </m:r>
                      </m:sup>
                    </m:sSup>
                  </m:oMath>
                </a14:m>
                <a:r>
                  <a:rPr lang="zh-HK" altLang="en-US" dirty="0">
                    <a:latin typeface="Arial" panose="020B0604020202020204" pitchFamily="34" charset="0"/>
                    <a:cs typeface="Arial" panose="020B0604020202020204" pitchFamily="34" charset="0"/>
                  </a:rPr>
                  <a:t>is the output of layer  </a:t>
                </a:r>
                <a14:m>
                  <m:oMath xmlns:m="http://schemas.openxmlformats.org/officeDocument/2006/math">
                    <m:r>
                      <a:rPr lang="zh-HK" altLang="en-US" i="1" dirty="0" smtClean="0">
                        <a:latin typeface="Cambria Math" panose="02040503050406030204" pitchFamily="18" charset="0"/>
                        <a:cs typeface="Arial" panose="020B0604020202020204" pitchFamily="34" charset="0"/>
                      </a:rPr>
                      <m:t>ℓ</m:t>
                    </m:r>
                  </m:oMath>
                </a14:m>
                <a:r>
                  <a:rPr lang="zh-HK" altLang="en-US" dirty="0">
                    <a:latin typeface="Arial" panose="020B0604020202020204" pitchFamily="34" charset="0"/>
                    <a:cs typeface="Arial" panose="020B0604020202020204" pitchFamily="34" charset="0"/>
                  </a:rPr>
                  <a:t>,  </a:t>
                </a:r>
                <a14:m>
                  <m:oMath xmlns:m="http://schemas.openxmlformats.org/officeDocument/2006/math">
                    <m:sSubSup>
                      <m:sSubSupPr>
                        <m:ctrlPr>
                          <a:rPr lang="zh-HK" altLang="en-US" i="1" dirty="0" smtClean="0">
                            <a:latin typeface="Cambria Math" panose="02040503050406030204" pitchFamily="18" charset="0"/>
                            <a:cs typeface="Arial" panose="020B0604020202020204" pitchFamily="34" charset="0"/>
                          </a:rPr>
                        </m:ctrlPr>
                      </m:sSubSupPr>
                      <m:e>
                        <m:r>
                          <a:rPr lang="zh-HK" altLang="en-US" i="1" dirty="0" smtClean="0">
                            <a:latin typeface="Cambria Math" panose="02040503050406030204" pitchFamily="18" charset="0"/>
                            <a:cs typeface="Arial" panose="020B0604020202020204" pitchFamily="34" charset="0"/>
                          </a:rPr>
                          <m:t>𝑓</m:t>
                        </m:r>
                      </m:e>
                      <m:sub>
                        <m:r>
                          <a:rPr lang="zh-HK" altLang="en-US" i="1" dirty="0" smtClean="0">
                            <a:latin typeface="Cambria Math" panose="02040503050406030204" pitchFamily="18" charset="0"/>
                            <a:cs typeface="Arial" panose="020B0604020202020204" pitchFamily="34" charset="0"/>
                          </a:rPr>
                          <m:t>𝜃</m:t>
                        </m:r>
                      </m:sub>
                      <m:sup>
                        <m:r>
                          <a:rPr lang="zh-HK" altLang="en-US" i="1" dirty="0" smtClean="0">
                            <a:latin typeface="Cambria Math" panose="02040503050406030204" pitchFamily="18" charset="0"/>
                            <a:cs typeface="Arial" panose="020B0604020202020204" pitchFamily="34" charset="0"/>
                          </a:rPr>
                          <m:t>ℓ</m:t>
                        </m:r>
                      </m:sup>
                    </m:sSubSup>
                  </m:oMath>
                </a14:m>
                <a:r>
                  <a:rPr lang="zh-HK" altLang="en-US" dirty="0">
                    <a:latin typeface="Arial" panose="020B0604020202020204" pitchFamily="34" charset="0"/>
                    <a:cs typeface="Arial" panose="020B0604020202020204" pitchFamily="34" charset="0"/>
                  </a:rPr>
                  <a:t>is the domain-agnostic function,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𝜆</m:t>
                        </m:r>
                      </m:e>
                      <m:sub>
                        <m:r>
                          <a:rPr lang="zh-HK" altLang="en-US" i="1" dirty="0" smtClean="0">
                            <a:latin typeface="Cambria Math" panose="02040503050406030204" pitchFamily="18" charset="0"/>
                            <a:cs typeface="Arial" panose="020B0604020202020204" pitchFamily="34" charset="0"/>
                          </a:rPr>
                          <m:t>ℓ</m:t>
                        </m:r>
                      </m:sub>
                    </m:sSub>
                  </m:oMath>
                </a14:m>
                <a:r>
                  <a:rPr lang="zh-HK" altLang="en-US" dirty="0">
                    <a:latin typeface="Arial" panose="020B0604020202020204" pitchFamily="34" charset="0"/>
                    <a:cs typeface="Arial" panose="020B0604020202020204" pitchFamily="34" charset="0"/>
                  </a:rPr>
                  <a:t>balances the domain-specific influence, and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𝑤</m:t>
                        </m:r>
                      </m:e>
                      <m:sub>
                        <m:r>
                          <a:rPr lang="zh-HK" altLang="en-US" i="1" dirty="0" smtClean="0">
                            <a:latin typeface="Cambria Math" panose="02040503050406030204" pitchFamily="18" charset="0"/>
                            <a:cs typeface="Arial" panose="020B0604020202020204" pitchFamily="34" charset="0"/>
                          </a:rPr>
                          <m:t>𝑑</m:t>
                        </m:r>
                      </m:sub>
                    </m:sSub>
                  </m:oMath>
                </a14:m>
                <a:r>
                  <a:rPr lang="zh-HK" altLang="en-US" dirty="0">
                    <a:latin typeface="Arial" panose="020B0604020202020204" pitchFamily="34" charset="0"/>
                    <a:cs typeface="Arial" panose="020B0604020202020204" pitchFamily="34" charset="0"/>
                  </a:rPr>
                  <a:t>  is the weight for each domain.</a:t>
                </a:r>
              </a:p>
            </p:txBody>
          </p:sp>
        </mc:Choice>
        <mc:Fallback>
          <p:sp>
            <p:nvSpPr>
              <p:cNvPr id="9" name="文字方塊 8">
                <a:extLst>
                  <a:ext uri="{FF2B5EF4-FFF2-40B4-BE49-F238E27FC236}">
                    <a16:creationId xmlns:a16="http://schemas.microsoft.com/office/drawing/2014/main" id="{4D1F9828-4467-EAEC-A33C-D2BE60F82EB3}"/>
                  </a:ext>
                </a:extLst>
              </p:cNvPr>
              <p:cNvSpPr txBox="1">
                <a:spLocks noRot="1" noChangeAspect="1" noMove="1" noResize="1" noEditPoints="1" noAdjustHandles="1" noChangeArrowheads="1" noChangeShapeType="1" noTextEdit="1"/>
              </p:cNvSpPr>
              <p:nvPr/>
            </p:nvSpPr>
            <p:spPr>
              <a:xfrm>
                <a:off x="17047" y="5210636"/>
                <a:ext cx="12188190" cy="676532"/>
              </a:xfrm>
              <a:prstGeom prst="rect">
                <a:avLst/>
              </a:prstGeom>
              <a:blipFill>
                <a:blip r:embed="rId5"/>
                <a:stretch>
                  <a:fillRect l="-417" t="-3704" b="-11111"/>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29728421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4" name="圆角矩形 3"/>
          <p:cNvSpPr/>
          <p:nvPr/>
        </p:nvSpPr>
        <p:spPr>
          <a:xfrm>
            <a:off x="529449" y="2892354"/>
            <a:ext cx="2489176" cy="144513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Handling distributed coupled graphs while ensuring privacy and security.</a:t>
            </a:r>
          </a:p>
        </p:txBody>
      </p:sp>
      <p:sp>
        <p:nvSpPr>
          <p:cNvPr id="5" name="圆角矩形 4"/>
          <p:cNvSpPr/>
          <p:nvPr/>
        </p:nvSpPr>
        <p:spPr>
          <a:xfrm>
            <a:off x="4798915" y="2964240"/>
            <a:ext cx="2642059" cy="1301364"/>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Addressing domain</a:t>
            </a:r>
            <a:r>
              <a:rPr lang="zh-CN" altLang="en-US" sz="1600" b="1" dirty="0">
                <a:latin typeface="Arial" panose="020B0604020202090204" pitchFamily="34" charset="0"/>
                <a:cs typeface="Arial" panose="020B0604020202090204" pitchFamily="34" charset="0"/>
              </a:rPr>
              <a:t> </a:t>
            </a:r>
            <a:r>
              <a:rPr lang="en-US" altLang="zh-HK" sz="1600" b="1" dirty="0">
                <a:latin typeface="Arial" panose="020B0604020202090204" pitchFamily="34" charset="0"/>
                <a:cs typeface="Arial" panose="020B0604020202090204" pitchFamily="34" charset="0"/>
              </a:rPr>
              <a:t>heterogeneity with clustering and graph networks.</a:t>
            </a:r>
          </a:p>
        </p:txBody>
      </p:sp>
      <p:sp>
        <p:nvSpPr>
          <p:cNvPr id="6" name="圆角矩形 5"/>
          <p:cNvSpPr/>
          <p:nvPr/>
        </p:nvSpPr>
        <p:spPr>
          <a:xfrm>
            <a:off x="9458257" y="2942594"/>
            <a:ext cx="2642058" cy="1225026"/>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CN" sz="1600" b="1" dirty="0">
                <a:latin typeface="Arial" panose="020B0604020202090204" pitchFamily="34" charset="0"/>
                <a:cs typeface="Arial" panose="020B0604020202090204" pitchFamily="34" charset="0"/>
                <a:sym typeface="+mn-ea"/>
              </a:rPr>
              <a:t>Sharing structural knowledge to handle non-IID graph data</a:t>
            </a:r>
          </a:p>
        </p:txBody>
      </p:sp>
      <p:sp>
        <p:nvSpPr>
          <p:cNvPr id="7" name="圆角矩形 6"/>
          <p:cNvSpPr/>
          <p:nvPr/>
        </p:nvSpPr>
        <p:spPr>
          <a:xfrm>
            <a:off x="6816001" y="4676495"/>
            <a:ext cx="2891324" cy="1430399"/>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Reducing overhead and privacy risks with intelligent graph sampling</a:t>
            </a:r>
          </a:p>
        </p:txBody>
      </p:sp>
      <p:sp>
        <p:nvSpPr>
          <p:cNvPr id="8" name="圆角矩形 7"/>
          <p:cNvSpPr/>
          <p:nvPr/>
        </p:nvSpPr>
        <p:spPr>
          <a:xfrm>
            <a:off x="2314727" y="4664514"/>
            <a:ext cx="2642059" cy="1430399"/>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Improving model performance with global self-supervision.</a:t>
            </a:r>
          </a:p>
        </p:txBody>
      </p:sp>
      <p:sp>
        <p:nvSpPr>
          <p:cNvPr id="9" name="右箭头 8"/>
          <p:cNvSpPr/>
          <p:nvPr/>
        </p:nvSpPr>
        <p:spPr>
          <a:xfrm>
            <a:off x="3257178" y="3477444"/>
            <a:ext cx="1167765" cy="170021"/>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p:cNvSpPr txBox="1"/>
          <p:nvPr/>
        </p:nvSpPr>
        <p:spPr>
          <a:xfrm>
            <a:off x="3257178" y="2788331"/>
            <a:ext cx="1406119" cy="646331"/>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Decentralized Graph Data Processing</a:t>
            </a:r>
            <a:endParaRPr lang="en-US" altLang="zh-HK" sz="1200" dirty="0">
              <a:solidFill>
                <a:srgbClr val="0E0E0E"/>
              </a:solidFill>
              <a:effectLst/>
              <a:latin typeface=".SF NS" panose="02020503050405090304"/>
            </a:endParaRPr>
          </a:p>
        </p:txBody>
      </p:sp>
      <p:sp>
        <p:nvSpPr>
          <p:cNvPr id="11" name="文本框 10"/>
          <p:cNvSpPr txBox="1"/>
          <p:nvPr/>
        </p:nvSpPr>
        <p:spPr>
          <a:xfrm>
            <a:off x="7720280" y="3093442"/>
            <a:ext cx="167684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Domain-aware Federated Learning</a:t>
            </a:r>
            <a:endParaRPr lang="en-US" altLang="zh-HK" sz="1200" dirty="0">
              <a:solidFill>
                <a:srgbClr val="0E0E0E"/>
              </a:solidFill>
              <a:effectLst/>
              <a:latin typeface=".SF NS" panose="02020503050405090304"/>
            </a:endParaRPr>
          </a:p>
        </p:txBody>
      </p:sp>
      <p:sp>
        <p:nvSpPr>
          <p:cNvPr id="12" name="右箭头 11"/>
          <p:cNvSpPr/>
          <p:nvPr/>
        </p:nvSpPr>
        <p:spPr>
          <a:xfrm>
            <a:off x="7781410" y="3513547"/>
            <a:ext cx="1554589" cy="132248"/>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p:cNvSpPr txBox="1"/>
          <p:nvPr/>
        </p:nvSpPr>
        <p:spPr>
          <a:xfrm>
            <a:off x="10393547" y="4557464"/>
            <a:ext cx="170676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Cross-client Knowledge Sharing</a:t>
            </a:r>
            <a:endParaRPr lang="en-US" altLang="zh-HK" sz="1200" dirty="0">
              <a:solidFill>
                <a:srgbClr val="0E0E0E"/>
              </a:solidFill>
              <a:effectLst/>
              <a:latin typeface=".SF NS" panose="02020503050405090304"/>
            </a:endParaRPr>
          </a:p>
        </p:txBody>
      </p:sp>
      <p:sp>
        <p:nvSpPr>
          <p:cNvPr id="14" name="文本框 13"/>
          <p:cNvSpPr txBox="1"/>
          <p:nvPr/>
        </p:nvSpPr>
        <p:spPr>
          <a:xfrm>
            <a:off x="5151984" y="4845018"/>
            <a:ext cx="1625035"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Global Knowledge Integration</a:t>
            </a:r>
            <a:endParaRPr lang="en-US" altLang="zh-HK" sz="1200" dirty="0">
              <a:solidFill>
                <a:srgbClr val="0E0E0E"/>
              </a:solidFill>
              <a:effectLst/>
              <a:latin typeface=".SF NS" panose="02020503050405090304"/>
            </a:endParaRPr>
          </a:p>
        </p:txBody>
      </p:sp>
      <p:sp>
        <p:nvSpPr>
          <p:cNvPr id="15" name="直角上箭头 14"/>
          <p:cNvSpPr/>
          <p:nvPr/>
        </p:nvSpPr>
        <p:spPr>
          <a:xfrm rot="5400000" flipV="1">
            <a:off x="9546586" y="4588410"/>
            <a:ext cx="1085850" cy="584013"/>
          </a:xfrm>
          <a:prstGeom prst="bentUpArrow">
            <a:avLst>
              <a:gd name="adj1" fmla="val 13316"/>
              <a:gd name="adj2" fmla="val 8718"/>
              <a:gd name="adj3" fmla="val 9768"/>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p:cNvSpPr/>
          <p:nvPr/>
        </p:nvSpPr>
        <p:spPr>
          <a:xfrm rot="10800000">
            <a:off x="5074790" y="5324390"/>
            <a:ext cx="1525209" cy="187730"/>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p:cNvSpPr txBox="1"/>
          <p:nvPr/>
        </p:nvSpPr>
        <p:spPr>
          <a:xfrm>
            <a:off x="309724" y="241977"/>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Modeling</a:t>
            </a:r>
            <a:r>
              <a:rPr lang="zh-CN" altLang="en-US" sz="3200" dirty="0">
                <a:solidFill>
                  <a:schemeClr val="bg1"/>
                </a:solidFill>
              </a:rPr>
              <a:t> </a:t>
            </a:r>
            <a:r>
              <a:rPr lang="en-US" altLang="zh-CN" sz="3200" dirty="0">
                <a:solidFill>
                  <a:schemeClr val="bg1"/>
                </a:solidFill>
              </a:rPr>
              <a:t>in</a:t>
            </a:r>
            <a:r>
              <a:rPr lang="zh-CN" altLang="en-US" sz="3200" dirty="0">
                <a:solidFill>
                  <a:schemeClr val="bg1"/>
                </a:solidFill>
              </a:rPr>
              <a:t> </a:t>
            </a:r>
            <a:r>
              <a:rPr lang="en-US" altLang="zh-CN" sz="3200" dirty="0">
                <a:solidFill>
                  <a:schemeClr val="bg1"/>
                </a:solidFill>
              </a:rPr>
              <a:t>Federated Graph Neural Networks: Overview</a:t>
            </a:r>
            <a:r>
              <a:rPr lang="zh-CN" altLang="en-US" sz="3200" dirty="0">
                <a:solidFill>
                  <a:schemeClr val="bg1"/>
                </a:solidFill>
              </a:rPr>
              <a:t> </a:t>
            </a:r>
            <a:r>
              <a:rPr lang="en-US" altLang="zh-CN" sz="3200" dirty="0">
                <a:solidFill>
                  <a:schemeClr val="bg1"/>
                </a:solidFill>
              </a:rPr>
              <a:t>and Techniques</a:t>
            </a:r>
            <a:endParaRPr lang="zh-CN" altLang="en-US" sz="3200" dirty="0">
              <a:solidFill>
                <a:schemeClr val="bg1"/>
              </a:solidFill>
            </a:endParaRPr>
          </a:p>
        </p:txBody>
      </p:sp>
      <p:sp>
        <p:nvSpPr>
          <p:cNvPr id="2" name="文本框 1"/>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p:cNvSpPr txBox="1"/>
          <p:nvPr/>
        </p:nvSpPr>
        <p:spPr>
          <a:xfrm>
            <a:off x="8000853" y="4277001"/>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p:cNvSpPr txBox="1"/>
          <p:nvPr/>
        </p:nvSpPr>
        <p:spPr>
          <a:xfrm>
            <a:off x="3412728" y="4277001"/>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a:t>
            </a:fld>
            <a:endParaRPr lang="zh-HK" altLang="en-US" sz="1600" dirty="0">
              <a:solidFill>
                <a:schemeClr val="bg1"/>
              </a:solidFill>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0689A-5F4B-3548-2AFB-6D62EA7AA57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BF2FC79-80F4-8C1E-68B6-C2FFEE3C9C2C}"/>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F8D9E853-7F3C-05FB-E83C-6EBF3A245613}"/>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FEF21BE7-AF52-2BFC-5939-CA82613F496D}"/>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8664C0CC-7E9C-1560-35AD-702C10BAA10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19B4044F-3006-6905-1750-F086D4E8D5F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26E42C19-229A-DF08-179F-3085AA5C61C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50</a:t>
            </a:fld>
            <a:endParaRPr lang="zh-HK" altLang="en-US" sz="1600" dirty="0">
              <a:solidFill>
                <a:schemeClr val="bg1"/>
              </a:solidFill>
            </a:endParaRPr>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BBC278CE-D503-EDAA-09DB-EE355C623136}"/>
                  </a:ext>
                </a:extLst>
              </p:cNvPr>
              <p:cNvSpPr txBox="1"/>
              <p:nvPr/>
            </p:nvSpPr>
            <p:spPr>
              <a:xfrm>
                <a:off x="336000" y="4550635"/>
                <a:ext cx="11419450" cy="1772729"/>
              </a:xfrm>
              <a:prstGeom prst="rect">
                <a:avLst/>
              </a:prstGeom>
              <a:noFill/>
            </p:spPr>
            <p:txBody>
              <a:bodyPr wrap="square">
                <a:spAutoFit/>
              </a:bodyPr>
              <a:lstStyle/>
              <a:p>
                <a:pPr algn="just">
                  <a:lnSpc>
                    <a:spcPct val="150000"/>
                  </a:lnSpc>
                </a:pPr>
                <a:r>
                  <a:rPr lang="en-US" altLang="zh-HK" dirty="0">
                    <a:latin typeface="Arial" panose="020B0604020202020204" pitchFamily="34" charset="0"/>
                    <a:cs typeface="Arial" panose="020B0604020202020204" pitchFamily="34" charset="0"/>
                  </a:rPr>
                  <a:t>In </a:t>
                </a:r>
                <a:r>
                  <a:rPr lang="en-US" altLang="zh-HK" dirty="0" err="1">
                    <a:latin typeface="Arial" panose="020B0604020202020204" pitchFamily="34" charset="0"/>
                    <a:cs typeface="Arial" panose="020B0604020202020204" pitchFamily="34" charset="0"/>
                  </a:rPr>
                  <a:t>FedCG</a:t>
                </a:r>
                <a:r>
                  <a:rPr lang="en-US" altLang="zh-HK" dirty="0">
                    <a:latin typeface="Arial" panose="020B0604020202020204" pitchFamily="34" charset="0"/>
                    <a:cs typeface="Arial" panose="020B0604020202020204" pitchFamily="34" charset="0"/>
                  </a:rPr>
                  <a:t>, the network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𝑓</m:t>
                        </m:r>
                      </m:e>
                      <m:sub>
                        <m:r>
                          <a:rPr lang="en-US" altLang="zh-HK" i="1">
                            <a:latin typeface="Cambria Math" panose="02040503050406030204" pitchFamily="18" charset="0"/>
                          </a:rPr>
                          <m:t>𝜃</m:t>
                        </m:r>
                      </m:sub>
                    </m:sSub>
                  </m:oMath>
                </a14:m>
                <a:r>
                  <a:rPr lang="en-US" altLang="zh-HK" dirty="0">
                    <a:latin typeface="Arial" panose="020B0604020202020204" pitchFamily="34" charset="0"/>
                    <a:cs typeface="Arial" panose="020B0604020202020204" pitchFamily="34" charset="0"/>
                  </a:rPr>
                  <a:t> is made of a domain-agnostic part (in gray) and a residual domain-specific one (in blue). The domain-specific parameters are produced by the GCN, receiving as input  </a:t>
                </a:r>
                <a14:m>
                  <m:oMath xmlns:m="http://schemas.openxmlformats.org/officeDocument/2006/math">
                    <m:r>
                      <a:rPr lang="en-US" altLang="zh-HK" b="1" i="1">
                        <a:latin typeface="Cambria Math" panose="02040503050406030204" pitchFamily="18" charset="0"/>
                      </a:rPr>
                      <m:t>𝐀</m:t>
                    </m:r>
                    <m:r>
                      <a:rPr lang="en-US" altLang="zh-HK">
                        <a:latin typeface="Cambria Math" panose="02040503050406030204" pitchFamily="18" charset="0"/>
                      </a:rPr>
                      <m:t>,</m:t>
                    </m:r>
                    <m:sSup>
                      <m:sSupPr>
                        <m:ctrlPr>
                          <a:rPr lang="zh-TW" altLang="zh-HK" i="1">
                            <a:latin typeface="Cambria Math" panose="02040503050406030204" pitchFamily="18" charset="0"/>
                          </a:rPr>
                        </m:ctrlPr>
                      </m:sSupPr>
                      <m:e>
                        <m:r>
                          <a:rPr lang="en-US" altLang="zh-HK" b="1" i="1">
                            <a:latin typeface="Cambria Math" panose="02040503050406030204" pitchFamily="18" charset="0"/>
                          </a:rPr>
                          <m:t>𝐖</m:t>
                        </m:r>
                      </m:e>
                      <m:sup>
                        <m:r>
                          <a:rPr lang="en-US" altLang="zh-HK" i="1">
                            <a:latin typeface="Cambria Math" panose="02040503050406030204" pitchFamily="18" charset="0"/>
                          </a:rPr>
                          <m:t>𝓁</m:t>
                        </m:r>
                      </m:sup>
                    </m:sSup>
                    <m:r>
                      <a:rPr lang="en-US" altLang="zh-HK">
                        <a:latin typeface="Cambria Math" panose="02040503050406030204" pitchFamily="18" charset="0"/>
                      </a:rPr>
                      <m:t>,</m:t>
                    </m:r>
                    <m:sSup>
                      <m:sSupPr>
                        <m:ctrlPr>
                          <a:rPr lang="zh-TW" altLang="zh-HK" i="1">
                            <a:latin typeface="Cambria Math" panose="02040503050406030204" pitchFamily="18" charset="0"/>
                          </a:rPr>
                        </m:ctrlPr>
                      </m:sSupPr>
                      <m:e>
                        <m:r>
                          <a:rPr lang="en-US" altLang="zh-HK" b="1" i="1">
                            <a:latin typeface="Cambria Math" panose="02040503050406030204" pitchFamily="18" charset="0"/>
                          </a:rPr>
                          <m:t>𝐕</m:t>
                        </m:r>
                      </m:e>
                      <m:sup>
                        <m:r>
                          <a:rPr lang="en-US" altLang="zh-HK" i="1">
                            <a:latin typeface="Cambria Math" panose="02040503050406030204" pitchFamily="18" charset="0"/>
                          </a:rPr>
                          <m:t>𝓁</m:t>
                        </m:r>
                      </m:sup>
                    </m:sSup>
                  </m:oMath>
                </a14:m>
                <a:r>
                  <a:rPr lang="en-US" altLang="zh-HK" dirty="0">
                    <a:latin typeface="Arial" panose="020B0604020202020204" pitchFamily="34" charset="0"/>
                    <a:cs typeface="Arial" panose="020B0604020202020204" pitchFamily="34" charset="0"/>
                  </a:rPr>
                  <a:t> and </a:t>
                </a:r>
                <a14:m>
                  <m:oMath xmlns:m="http://schemas.openxmlformats.org/officeDocument/2006/math">
                    <m:acc>
                      <m:accPr>
                        <m:chr m:val="ˆ"/>
                        <m:ctrlPr>
                          <a:rPr lang="zh-TW" altLang="zh-HK" i="1">
                            <a:latin typeface="Cambria Math" panose="02040503050406030204" pitchFamily="18" charset="0"/>
                          </a:rPr>
                        </m:ctrlPr>
                      </m:accPr>
                      <m:e>
                        <m:r>
                          <a:rPr lang="en-US" altLang="zh-HK" i="1">
                            <a:latin typeface="Cambria Math" panose="02040503050406030204" pitchFamily="18" charset="0"/>
                          </a:rPr>
                          <m:t>𝑑</m:t>
                        </m:r>
                      </m:e>
                    </m:acc>
                  </m:oMath>
                </a14:m>
                <a:r>
                  <a:rPr lang="en-US" altLang="zh-HK" dirty="0">
                    <a:latin typeface="Arial" panose="020B0604020202020204" pitchFamily="34" charset="0"/>
                    <a:cs typeface="Arial" panose="020B0604020202020204" pitchFamily="34" charset="0"/>
                  </a:rPr>
                  <a:t>. After training both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𝑓</m:t>
                        </m:r>
                      </m:e>
                      <m:sub>
                        <m:r>
                          <a:rPr lang="en-US" altLang="zh-HK" i="1">
                            <a:latin typeface="Cambria Math" panose="02040503050406030204" pitchFamily="18" charset="0"/>
                          </a:rPr>
                          <m:t>𝜃</m:t>
                        </m:r>
                      </m:sub>
                    </m:sSub>
                  </m:oMath>
                </a14:m>
                <a:r>
                  <a:rPr lang="en-US" altLang="zh-HK" dirty="0">
                    <a:latin typeface="Arial" panose="020B0604020202020204" pitchFamily="34" charset="0"/>
                    <a:cs typeface="Arial" panose="020B0604020202020204" pitchFamily="34" charset="0"/>
                  </a:rPr>
                  <a:t> and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𝑔</m:t>
                        </m:r>
                      </m:e>
                      <m:sub>
                        <m:r>
                          <a:rPr lang="en-US" altLang="zh-HK" i="1">
                            <a:latin typeface="Cambria Math" panose="02040503050406030204" pitchFamily="18" charset="0"/>
                          </a:rPr>
                          <m:t>𝜑</m:t>
                        </m:r>
                      </m:sub>
                    </m:sSub>
                  </m:oMath>
                </a14:m>
                <a:r>
                  <a:rPr lang="en-US" altLang="zh-HK" dirty="0">
                    <a:latin typeface="Arial" panose="020B0604020202020204" pitchFamily="34" charset="0"/>
                    <a:cs typeface="Arial" panose="020B0604020202020204" pitchFamily="34" charset="0"/>
                  </a:rPr>
                  <a:t>on its data, the client </a:t>
                </a:r>
                <a14:m>
                  <m:oMath xmlns:m="http://schemas.openxmlformats.org/officeDocument/2006/math">
                    <m:r>
                      <a:rPr lang="en-US" altLang="zh-HK" i="1">
                        <a:latin typeface="Cambria Math" panose="02040503050406030204" pitchFamily="18" charset="0"/>
                      </a:rPr>
                      <m:t>𝑘</m:t>
                    </m:r>
                  </m:oMath>
                </a14:m>
                <a:r>
                  <a:rPr lang="en-US" altLang="zh-HK" dirty="0">
                    <a:latin typeface="Arial" panose="020B0604020202020204" pitchFamily="34" charset="0"/>
                    <a:cs typeface="Arial" panose="020B0604020202020204" pitchFamily="34" charset="0"/>
                  </a:rPr>
                  <a:t> sends back to the server the updated weights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𝜃</m:t>
                        </m:r>
                      </m:e>
                      <m:sub>
                        <m:r>
                          <a:rPr lang="en-US" altLang="zh-HK" i="1">
                            <a:latin typeface="Cambria Math" panose="02040503050406030204" pitchFamily="18" charset="0"/>
                          </a:rPr>
                          <m:t>𝑘</m:t>
                        </m:r>
                      </m:sub>
                    </m:sSub>
                  </m:oMath>
                </a14:m>
                <a:r>
                  <a:rPr lang="en-US" altLang="zh-HK" dirty="0">
                    <a:latin typeface="Arial" panose="020B0604020202020204" pitchFamily="34" charset="0"/>
                    <a:cs typeface="Arial" panose="020B0604020202020204" pitchFamily="34" charset="0"/>
                  </a:rPr>
                  <a:t> and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𝜑</m:t>
                        </m:r>
                      </m:e>
                      <m:sub>
                        <m:r>
                          <a:rPr lang="en-US" altLang="zh-HK" i="1">
                            <a:latin typeface="Cambria Math" panose="02040503050406030204" pitchFamily="18" charset="0"/>
                          </a:rPr>
                          <m:t>𝑘</m:t>
                        </m:r>
                      </m:sub>
                    </m:sSub>
                  </m:oMath>
                </a14:m>
                <a:r>
                  <a:rPr lang="en-US" altLang="zh-HK" dirty="0">
                    <a:latin typeface="Arial" panose="020B0604020202020204" pitchFamily="34" charset="0"/>
                    <a:cs typeface="Arial" panose="020B0604020202020204" pitchFamily="34" charset="0"/>
                  </a:rPr>
                  <a:t>. On the server side, the updates are aggregated by the means of the </a:t>
                </a:r>
                <a:r>
                  <a:rPr lang="en-US" altLang="zh-HK" dirty="0" err="1">
                    <a:latin typeface="Arial" panose="020B0604020202020204" pitchFamily="34" charset="0"/>
                    <a:cs typeface="Arial" panose="020B0604020202020204" pitchFamily="34" charset="0"/>
                  </a:rPr>
                  <a:t>FedAvg</a:t>
                </a:r>
                <a:r>
                  <a:rPr lang="en-US" altLang="zh-HK" dirty="0">
                    <a:latin typeface="Arial" panose="020B0604020202020204" pitchFamily="34" charset="0"/>
                    <a:cs typeface="Arial" panose="020B0604020202020204" pitchFamily="34" charset="0"/>
                  </a:rPr>
                  <a:t> algorithm.</a:t>
                </a:r>
                <a:endParaRPr lang="en-US" altLang="zh-HK" sz="1400" dirty="0">
                  <a:latin typeface="Arial" panose="020B0604020202020204" pitchFamily="34" charset="0"/>
                  <a:cs typeface="Arial" panose="020B0604020202020204" pitchFamily="34" charset="0"/>
                </a:endParaRPr>
              </a:p>
            </p:txBody>
          </p:sp>
        </mc:Choice>
        <mc:Fallback>
          <p:sp>
            <p:nvSpPr>
              <p:cNvPr id="3" name="文字方塊 2">
                <a:extLst>
                  <a:ext uri="{FF2B5EF4-FFF2-40B4-BE49-F238E27FC236}">
                    <a16:creationId xmlns:a16="http://schemas.microsoft.com/office/drawing/2014/main" id="{BBC278CE-D503-EDAA-09DB-EE355C623136}"/>
                  </a:ext>
                </a:extLst>
              </p:cNvPr>
              <p:cNvSpPr txBox="1">
                <a:spLocks noRot="1" noChangeAspect="1" noMove="1" noResize="1" noEditPoints="1" noAdjustHandles="1" noChangeArrowheads="1" noChangeShapeType="1" noTextEdit="1"/>
              </p:cNvSpPr>
              <p:nvPr/>
            </p:nvSpPr>
            <p:spPr>
              <a:xfrm>
                <a:off x="336000" y="4550635"/>
                <a:ext cx="11419450" cy="1772729"/>
              </a:xfrm>
              <a:prstGeom prst="rect">
                <a:avLst/>
              </a:prstGeom>
              <a:blipFill>
                <a:blip r:embed="rId3"/>
                <a:stretch>
                  <a:fillRect l="-444" r="-1000" b="-5000"/>
                </a:stretch>
              </a:blipFill>
            </p:spPr>
            <p:txBody>
              <a:bodyPr/>
              <a:lstStyle/>
              <a:p>
                <a:r>
                  <a:rPr lang="zh-HK" altLang="en-US">
                    <a:noFill/>
                  </a:rPr>
                  <a:t> </a:t>
                </a:r>
              </a:p>
            </p:txBody>
          </p:sp>
        </mc:Fallback>
      </mc:AlternateContent>
      <p:pic>
        <p:nvPicPr>
          <p:cNvPr id="4" name="圖片 3">
            <a:extLst>
              <a:ext uri="{FF2B5EF4-FFF2-40B4-BE49-F238E27FC236}">
                <a16:creationId xmlns:a16="http://schemas.microsoft.com/office/drawing/2014/main" id="{005A68E2-EAC1-B2BE-CFA3-112E5700024F}"/>
              </a:ext>
            </a:extLst>
          </p:cNvPr>
          <p:cNvPicPr>
            <a:picLocks noChangeAspect="1"/>
          </p:cNvPicPr>
          <p:nvPr/>
        </p:nvPicPr>
        <p:blipFill>
          <a:blip r:embed="rId4"/>
          <a:stretch>
            <a:fillRect/>
          </a:stretch>
        </p:blipFill>
        <p:spPr>
          <a:xfrm>
            <a:off x="2424000" y="903127"/>
            <a:ext cx="8031898" cy="2952084"/>
          </a:xfrm>
          <a:prstGeom prst="rect">
            <a:avLst/>
          </a:prstGeom>
        </p:spPr>
      </p:pic>
      <p:sp>
        <p:nvSpPr>
          <p:cNvPr id="2" name="橢圓 1">
            <a:extLst>
              <a:ext uri="{FF2B5EF4-FFF2-40B4-BE49-F238E27FC236}">
                <a16:creationId xmlns:a16="http://schemas.microsoft.com/office/drawing/2014/main" id="{9B2E0561-B5A5-7CB9-168C-E05B55A3AC6D}"/>
              </a:ext>
            </a:extLst>
          </p:cNvPr>
          <p:cNvSpPr/>
          <p:nvPr/>
        </p:nvSpPr>
        <p:spPr>
          <a:xfrm flipH="1">
            <a:off x="6528000" y="890531"/>
            <a:ext cx="4104000" cy="285583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408837538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EBDE2-F71C-4A26-212C-B3D03E8D51D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77B0FE7-8931-5780-11F7-35EA4F165017}"/>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F1174830-8E25-8C53-B597-39E131A50615}"/>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B306E07C-E6D3-7177-D3BF-9EF0B0596077}"/>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1BC265F4-15B8-0565-FB87-E5CCAFCFD82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C6BE81A0-E15D-EC02-0E9A-5409028757D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8BEE3656-BA13-8B74-174E-9F0B1FF9DC2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51</a:t>
            </a:fld>
            <a:endParaRPr lang="zh-HK" altLang="en-US" sz="1600" dirty="0">
              <a:solidFill>
                <a:schemeClr val="bg1"/>
              </a:solidFill>
            </a:endParaRPr>
          </a:p>
        </p:txBody>
      </p:sp>
      <p:sp>
        <p:nvSpPr>
          <p:cNvPr id="6" name="文字方塊 5">
            <a:extLst>
              <a:ext uri="{FF2B5EF4-FFF2-40B4-BE49-F238E27FC236}">
                <a16:creationId xmlns:a16="http://schemas.microsoft.com/office/drawing/2014/main" id="{338397F7-832C-4A0F-C9B1-8D9ADA9B4D44}"/>
              </a:ext>
            </a:extLst>
          </p:cNvPr>
          <p:cNvSpPr txBox="1"/>
          <p:nvPr/>
        </p:nvSpPr>
        <p:spPr>
          <a:xfrm>
            <a:off x="-14981" y="732514"/>
            <a:ext cx="12189103" cy="871970"/>
          </a:xfrm>
          <a:prstGeom prst="rect">
            <a:avLst/>
          </a:prstGeom>
          <a:noFill/>
        </p:spPr>
        <p:txBody>
          <a:bodyPr wrap="square">
            <a:spAutoFit/>
          </a:bodyPr>
          <a:lstStyle/>
          <a:p>
            <a:pPr>
              <a:lnSpc>
                <a:spcPct val="150000"/>
              </a:lnSpc>
            </a:pPr>
            <a:r>
              <a:rPr lang="en-US" altLang="zh-HK" b="1" dirty="0">
                <a:latin typeface="Arial" panose="020B0604020202020204" pitchFamily="34" charset="0"/>
                <a:cs typeface="Arial" panose="020B0604020202020204" pitchFamily="34" charset="0"/>
              </a:rPr>
              <a:t>Knowledge Sharing through GCN</a:t>
            </a:r>
          </a:p>
          <a:p>
            <a:pPr>
              <a:lnSpc>
                <a:spcPct val="150000"/>
              </a:lnSpc>
            </a:pPr>
            <a:r>
              <a:rPr lang="en-US" altLang="zh-HK" dirty="0" err="1">
                <a:latin typeface="Arial" panose="020B0604020202020204" pitchFamily="34" charset="0"/>
                <a:cs typeface="Arial" panose="020B0604020202020204" pitchFamily="34" charset="0"/>
              </a:rPr>
              <a:t>FedCG</a:t>
            </a:r>
            <a:r>
              <a:rPr lang="en-US" altLang="zh-HK" dirty="0">
                <a:latin typeface="Arial" panose="020B0604020202020204" pitchFamily="34" charset="0"/>
                <a:cs typeface="Arial" panose="020B0604020202020204" pitchFamily="34" charset="0"/>
              </a:rPr>
              <a:t> uses a GCN to connect domain-specific modules, facilitating knowledge sharing among different domains:</a:t>
            </a:r>
          </a:p>
        </p:txBody>
      </p:sp>
      <p:pic>
        <p:nvPicPr>
          <p:cNvPr id="3" name="圖片 2">
            <a:extLst>
              <a:ext uri="{FF2B5EF4-FFF2-40B4-BE49-F238E27FC236}">
                <a16:creationId xmlns:a16="http://schemas.microsoft.com/office/drawing/2014/main" id="{2E073E4C-9772-7C42-8283-2A50EA2538AD}"/>
              </a:ext>
            </a:extLst>
          </p:cNvPr>
          <p:cNvPicPr>
            <a:picLocks noChangeAspect="1"/>
          </p:cNvPicPr>
          <p:nvPr/>
        </p:nvPicPr>
        <p:blipFill>
          <a:blip r:embed="rId3"/>
          <a:stretch>
            <a:fillRect/>
          </a:stretch>
        </p:blipFill>
        <p:spPr>
          <a:xfrm>
            <a:off x="5034731" y="1773000"/>
            <a:ext cx="2189645" cy="484850"/>
          </a:xfrm>
          <a:prstGeom prst="rect">
            <a:avLst/>
          </a:prstGeom>
        </p:spPr>
      </p:pic>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4C9153E9-7296-F17A-3231-D05B2D0EA96F}"/>
                  </a:ext>
                </a:extLst>
              </p:cNvPr>
              <p:cNvSpPr txBox="1"/>
              <p:nvPr/>
            </p:nvSpPr>
            <p:spPr>
              <a:xfrm>
                <a:off x="105020" y="2288013"/>
                <a:ext cx="12038481" cy="2548775"/>
              </a:xfrm>
              <a:prstGeom prst="rect">
                <a:avLst/>
              </a:prstGeom>
              <a:noFill/>
            </p:spPr>
            <p:txBody>
              <a:bodyPr wrap="square">
                <a:spAutoFit/>
              </a:bodyPr>
              <a:lstStyle/>
              <a:p>
                <a:pPr>
                  <a:lnSpc>
                    <a:spcPct val="150000"/>
                  </a:lnSpc>
                </a:pPr>
                <a:r>
                  <a:rPr lang="zh-HK" altLang="en-US" dirty="0">
                    <a:latin typeface="Arial" panose="020B0604020202020204" pitchFamily="34" charset="0"/>
                    <a:cs typeface="Arial" panose="020B0604020202020204" pitchFamily="34" charset="0"/>
                  </a:rPr>
                  <a:t>where  </a:t>
                </a:r>
                <a14:m>
                  <m:oMath xmlns:m="http://schemas.openxmlformats.org/officeDocument/2006/math">
                    <m:sSup>
                      <m:sSupPr>
                        <m:ctrlPr>
                          <a:rPr lang="zh-HK" altLang="en-US" b="1" i="1" dirty="0" smtClean="0">
                            <a:latin typeface="Cambria Math" panose="02040503050406030204" pitchFamily="18" charset="0"/>
                          </a:rPr>
                        </m:ctrlPr>
                      </m:sSupPr>
                      <m:e>
                        <m:r>
                          <a:rPr lang="zh-HK" altLang="en-US" b="1" i="1" dirty="0" smtClean="0">
                            <a:latin typeface="Cambria Math" panose="02040503050406030204" pitchFamily="18" charset="0"/>
                          </a:rPr>
                          <m:t>𝑽</m:t>
                        </m:r>
                      </m:e>
                      <m:sup>
                        <m:r>
                          <a:rPr lang="zh-HK" altLang="en-US" b="1" i="1" dirty="0" smtClean="0">
                            <a:latin typeface="Cambria Math" panose="02040503050406030204" pitchFamily="18" charset="0"/>
                          </a:rPr>
                          <m:t>ℓ</m:t>
                        </m:r>
                      </m:sup>
                    </m:sSup>
                  </m:oMath>
                </a14:m>
                <a:r>
                  <a:rPr lang="zh-CN" altLang="en-US" dirty="0">
                    <a:latin typeface="Arial" panose="020B0604020202020204" pitchFamily="34" charset="0"/>
                    <a:cs typeface="Arial" panose="020B0604020202020204" pitchFamily="34" charset="0"/>
                  </a:rPr>
                  <a:t> </a:t>
                </a:r>
                <a:r>
                  <a:rPr lang="zh-HK" altLang="en-US" dirty="0">
                    <a:latin typeface="Arial" panose="020B0604020202020204" pitchFamily="34" charset="0"/>
                    <a:cs typeface="Arial" panose="020B0604020202020204" pitchFamily="34" charset="0"/>
                  </a:rPr>
                  <a:t>contains domain-specific parameters,  </a:t>
                </a:r>
                <a14:m>
                  <m:oMath xmlns:m="http://schemas.openxmlformats.org/officeDocument/2006/math">
                    <m:r>
                      <a:rPr lang="zh-HK" altLang="en-US" b="1" i="1" dirty="0" smtClean="0">
                        <a:latin typeface="Cambria Math" panose="02040503050406030204" pitchFamily="18" charset="0"/>
                      </a:rPr>
                      <m:t>𝑨</m:t>
                    </m:r>
                  </m:oMath>
                </a14:m>
                <a:r>
                  <a:rPr lang="zh-HK" altLang="en-US" dirty="0">
                    <a:latin typeface="Arial" panose="020B0604020202020204" pitchFamily="34" charset="0"/>
                    <a:cs typeface="Arial" panose="020B0604020202020204" pitchFamily="34" charset="0"/>
                  </a:rPr>
                  <a:t>  is the adjacency matrix representing domain similarities, and  </a:t>
                </a:r>
                <a14:m>
                  <m:oMath xmlns:m="http://schemas.openxmlformats.org/officeDocument/2006/math">
                    <m:sSup>
                      <m:sSupPr>
                        <m:ctrlPr>
                          <a:rPr lang="zh-HK" altLang="en-US" b="1" i="1" dirty="0" smtClean="0">
                            <a:latin typeface="Cambria Math" panose="02040503050406030204" pitchFamily="18" charset="0"/>
                          </a:rPr>
                        </m:ctrlPr>
                      </m:sSupPr>
                      <m:e>
                        <m:r>
                          <a:rPr lang="zh-HK" altLang="en-US" b="1" i="1" dirty="0" smtClean="0">
                            <a:latin typeface="Cambria Math" panose="02040503050406030204" pitchFamily="18" charset="0"/>
                          </a:rPr>
                          <m:t>𝑾</m:t>
                        </m:r>
                      </m:e>
                      <m:sup>
                        <m:r>
                          <a:rPr lang="zh-HK" altLang="en-US" b="1" i="1" dirty="0" smtClean="0">
                            <a:latin typeface="Cambria Math" panose="02040503050406030204" pitchFamily="18" charset="0"/>
                          </a:rPr>
                          <m:t>ℓ</m:t>
                        </m:r>
                      </m:sup>
                    </m:sSup>
                  </m:oMath>
                </a14:m>
                <a:r>
                  <a:rPr lang="zh-CN" altLang="en-US" dirty="0">
                    <a:latin typeface="Arial" panose="020B0604020202020204" pitchFamily="34" charset="0"/>
                    <a:cs typeface="Arial" panose="020B0604020202020204" pitchFamily="34" charset="0"/>
                  </a:rPr>
                  <a:t> </a:t>
                </a:r>
                <a:r>
                  <a:rPr lang="zh-HK" altLang="en-US" dirty="0">
                    <a:latin typeface="Arial" panose="020B0604020202020204" pitchFamily="34" charset="0"/>
                    <a:cs typeface="Arial" panose="020B0604020202020204" pitchFamily="34" charset="0"/>
                  </a:rPr>
                  <a:t>is the transformation matrix.</a:t>
                </a:r>
                <a:r>
                  <a:rPr lang="en-US" altLang="zh-HK" dirty="0">
                    <a:latin typeface="Arial" panose="020B0604020202020204" pitchFamily="34" charset="0"/>
                    <a:cs typeface="Arial" panose="020B0604020202020204" pitchFamily="34" charset="0"/>
                  </a:rPr>
                  <a:t>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𝜎</m:t>
                    </m:r>
                    <m:r>
                      <a:rPr lang="en-US" altLang="zh-HK" i="1" dirty="0" smtClean="0">
                        <a:latin typeface="Cambria Math" panose="02040503050406030204" pitchFamily="18" charset="0"/>
                        <a:cs typeface="Arial" panose="020B0604020202020204" pitchFamily="34" charset="0"/>
                      </a:rPr>
                      <m:t> </m:t>
                    </m:r>
                  </m:oMath>
                </a14:m>
                <a:r>
                  <a:rPr lang="en-US" altLang="zh-HK" dirty="0">
                    <a:latin typeface="Arial" panose="020B0604020202020204" pitchFamily="34" charset="0"/>
                    <a:cs typeface="Arial" panose="020B0604020202020204" pitchFamily="34" charset="0"/>
                  </a:rPr>
                  <a:t>is an activation function (e.g., </a:t>
                </a:r>
                <a:r>
                  <a:rPr lang="en-US" altLang="zh-HK" dirty="0" err="1">
                    <a:latin typeface="Arial" panose="020B0604020202020204" pitchFamily="34" charset="0"/>
                    <a:cs typeface="Arial" panose="020B0604020202020204" pitchFamily="34" charset="0"/>
                  </a:rPr>
                  <a:t>ReLU</a:t>
                </a:r>
                <a:r>
                  <a:rPr lang="en-US" altLang="zh-HK" dirty="0">
                    <a:latin typeface="Arial" panose="020B0604020202020204" pitchFamily="34" charset="0"/>
                    <a:cs typeface="Arial" panose="020B0604020202020204" pitchFamily="34" charset="0"/>
                  </a:rPr>
                  <a:t>). This allows updates in one domain to benefit other related domains.</a:t>
                </a:r>
                <a:endParaRPr lang="en-US" altLang="zh-HK" b="1" dirty="0">
                  <a:latin typeface="Arial" panose="020B0604020202020204" pitchFamily="34" charset="0"/>
                  <a:cs typeface="Arial" panose="020B0604020202020204" pitchFamily="34" charset="0"/>
                </a:endParaRPr>
              </a:p>
              <a:p>
                <a:pPr>
                  <a:lnSpc>
                    <a:spcPct val="150000"/>
                  </a:lnSpc>
                </a:pPr>
                <a:r>
                  <a:rPr lang="en-US" altLang="zh-HK" b="1" dirty="0">
                    <a:latin typeface="Arial" panose="020B0604020202020204" pitchFamily="34" charset="0"/>
                    <a:cs typeface="Arial" panose="020B0604020202020204" pitchFamily="34" charset="0"/>
                  </a:rPr>
                  <a:t>Adjacency Matrix and Domain Similarity </a:t>
                </a:r>
                <a:r>
                  <a:rPr lang="en-US" altLang="zh-HK" dirty="0">
                    <a:latin typeface="Arial" panose="020B0604020202020204" pitchFamily="34" charset="0"/>
                    <a:cs typeface="Arial" panose="020B0604020202020204" pitchFamily="34" charset="0"/>
                  </a:rPr>
                  <a:t>:</a:t>
                </a:r>
              </a:p>
              <a:p>
                <a:pPr>
                  <a:lnSpc>
                    <a:spcPct val="150000"/>
                  </a:lnSpc>
                </a:pPr>
                <a:r>
                  <a:rPr lang="en-US" altLang="zh-HK" dirty="0">
                    <a:latin typeface="Arial" panose="020B0604020202020204" pitchFamily="34" charset="0"/>
                    <a:cs typeface="Arial" panose="020B0604020202020204" pitchFamily="34" charset="0"/>
                  </a:rPr>
                  <a:t>The adjacency matrix  A  plays a crucial role in modeling the interactions between different domains in the graph. The similarity between two domains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𝑖</m:t>
                    </m:r>
                  </m:oMath>
                </a14:m>
                <a:r>
                  <a:rPr lang="en-US" altLang="zh-HK" dirty="0">
                    <a:latin typeface="Arial" panose="020B0604020202020204" pitchFamily="34" charset="0"/>
                    <a:cs typeface="Arial" panose="020B0604020202020204" pitchFamily="34" charset="0"/>
                  </a:rPr>
                  <a:t>  and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𝑗</m:t>
                    </m:r>
                  </m:oMath>
                </a14:m>
                <a:r>
                  <a:rPr lang="en-US" altLang="zh-HK" dirty="0">
                    <a:latin typeface="Arial" panose="020B0604020202020204" pitchFamily="34" charset="0"/>
                    <a:cs typeface="Arial" panose="020B0604020202020204" pitchFamily="34" charset="0"/>
                  </a:rPr>
                  <a:t>  is defined as:</a:t>
                </a:r>
                <a:endParaRPr lang="zh-HK" altLang="en-US" dirty="0">
                  <a:latin typeface="Arial" panose="020B0604020202020204" pitchFamily="34" charset="0"/>
                  <a:cs typeface="Arial" panose="020B0604020202020204" pitchFamily="34" charset="0"/>
                </a:endParaRPr>
              </a:p>
            </p:txBody>
          </p:sp>
        </mc:Choice>
        <mc:Fallback>
          <p:sp>
            <p:nvSpPr>
              <p:cNvPr id="8" name="文字方塊 7">
                <a:extLst>
                  <a:ext uri="{FF2B5EF4-FFF2-40B4-BE49-F238E27FC236}">
                    <a16:creationId xmlns:a16="http://schemas.microsoft.com/office/drawing/2014/main" id="{4C9153E9-7296-F17A-3231-D05B2D0EA96F}"/>
                  </a:ext>
                </a:extLst>
              </p:cNvPr>
              <p:cNvSpPr txBox="1">
                <a:spLocks noRot="1" noChangeAspect="1" noMove="1" noResize="1" noEditPoints="1" noAdjustHandles="1" noChangeArrowheads="1" noChangeShapeType="1" noTextEdit="1"/>
              </p:cNvSpPr>
              <p:nvPr/>
            </p:nvSpPr>
            <p:spPr>
              <a:xfrm>
                <a:off x="105020" y="2288013"/>
                <a:ext cx="12038481" cy="2548775"/>
              </a:xfrm>
              <a:prstGeom prst="rect">
                <a:avLst/>
              </a:prstGeom>
              <a:blipFill>
                <a:blip r:embed="rId4"/>
                <a:stretch>
                  <a:fillRect l="-421" r="-527" b="-2488"/>
                </a:stretch>
              </a:blipFill>
            </p:spPr>
            <p:txBody>
              <a:bodyPr/>
              <a:lstStyle/>
              <a:p>
                <a:r>
                  <a:rPr lang="zh-HK" altLang="en-US">
                    <a:noFill/>
                  </a:rPr>
                  <a:t> </a:t>
                </a:r>
              </a:p>
            </p:txBody>
          </p:sp>
        </mc:Fallback>
      </mc:AlternateContent>
      <p:pic>
        <p:nvPicPr>
          <p:cNvPr id="10" name="圖片 9">
            <a:extLst>
              <a:ext uri="{FF2B5EF4-FFF2-40B4-BE49-F238E27FC236}">
                <a16:creationId xmlns:a16="http://schemas.microsoft.com/office/drawing/2014/main" id="{7E8286EF-69CC-6CA4-C381-D90A489C567C}"/>
              </a:ext>
            </a:extLst>
          </p:cNvPr>
          <p:cNvPicPr>
            <a:picLocks noChangeAspect="1"/>
          </p:cNvPicPr>
          <p:nvPr/>
        </p:nvPicPr>
        <p:blipFill>
          <a:blip r:embed="rId5"/>
          <a:stretch>
            <a:fillRect/>
          </a:stretch>
        </p:blipFill>
        <p:spPr>
          <a:xfrm>
            <a:off x="5376000" y="4721538"/>
            <a:ext cx="1625600" cy="673100"/>
          </a:xfrm>
          <a:prstGeom prst="rect">
            <a:avLst/>
          </a:prstGeom>
        </p:spPr>
      </p:pic>
      <p:pic>
        <p:nvPicPr>
          <p:cNvPr id="11" name="圖片 10">
            <a:extLst>
              <a:ext uri="{FF2B5EF4-FFF2-40B4-BE49-F238E27FC236}">
                <a16:creationId xmlns:a16="http://schemas.microsoft.com/office/drawing/2014/main" id="{DC831FDB-0105-26ED-6845-78C35E977711}"/>
              </a:ext>
            </a:extLst>
          </p:cNvPr>
          <p:cNvPicPr>
            <a:picLocks noChangeAspect="1"/>
          </p:cNvPicPr>
          <p:nvPr/>
        </p:nvPicPr>
        <p:blipFill>
          <a:blip r:embed="rId6"/>
          <a:stretch>
            <a:fillRect/>
          </a:stretch>
        </p:blipFill>
        <p:spPr>
          <a:xfrm>
            <a:off x="4606370" y="5359692"/>
            <a:ext cx="2946400" cy="889000"/>
          </a:xfrm>
          <a:prstGeom prst="rect">
            <a:avLst/>
          </a:prstGeom>
        </p:spPr>
      </p:pic>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47B9EF6E-1DDD-9258-8B42-8F5F48358946}"/>
                  </a:ext>
                </a:extLst>
              </p:cNvPr>
              <p:cNvSpPr txBox="1"/>
              <p:nvPr/>
            </p:nvSpPr>
            <p:spPr>
              <a:xfrm>
                <a:off x="120000" y="6125486"/>
                <a:ext cx="11119537" cy="369332"/>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a:t>
                </a:r>
                <a14:m>
                  <m:oMath xmlns:m="http://schemas.openxmlformats.org/officeDocument/2006/math">
                    <m:r>
                      <a:rPr lang="zh-HK" altLang="en-US" i="1" dirty="0" smtClean="0">
                        <a:latin typeface="Cambria Math" panose="02040503050406030204" pitchFamily="18" charset="0"/>
                      </a:rPr>
                      <m:t>𝛽</m:t>
                    </m:r>
                    <m:r>
                      <a:rPr lang="zh-HK" altLang="en-US" i="1" dirty="0" smtClean="0">
                        <a:latin typeface="Cambria Math" panose="02040503050406030204" pitchFamily="18" charset="0"/>
                      </a:rPr>
                      <m:t> </m:t>
                    </m:r>
                  </m:oMath>
                </a14:m>
                <a:r>
                  <a:rPr lang="zh-HK" altLang="en-US" dirty="0">
                    <a:latin typeface="Arial" panose="020B0604020202020204" pitchFamily="34" charset="0"/>
                    <a:cs typeface="Arial" panose="020B0604020202020204" pitchFamily="34" charset="0"/>
                  </a:rPr>
                  <a:t>is a hyperparameter that controls the self-connection weight of each domain.</a:t>
                </a:r>
              </a:p>
            </p:txBody>
          </p:sp>
        </mc:Choice>
        <mc:Fallback>
          <p:sp>
            <p:nvSpPr>
              <p:cNvPr id="17" name="文字方塊 16">
                <a:extLst>
                  <a:ext uri="{FF2B5EF4-FFF2-40B4-BE49-F238E27FC236}">
                    <a16:creationId xmlns:a16="http://schemas.microsoft.com/office/drawing/2014/main" id="{47B9EF6E-1DDD-9258-8B42-8F5F48358946}"/>
                  </a:ext>
                </a:extLst>
              </p:cNvPr>
              <p:cNvSpPr txBox="1">
                <a:spLocks noRot="1" noChangeAspect="1" noMove="1" noResize="1" noEditPoints="1" noAdjustHandles="1" noChangeArrowheads="1" noChangeShapeType="1" noTextEdit="1"/>
              </p:cNvSpPr>
              <p:nvPr/>
            </p:nvSpPr>
            <p:spPr>
              <a:xfrm>
                <a:off x="120000" y="6125486"/>
                <a:ext cx="11119537" cy="369332"/>
              </a:xfrm>
              <a:prstGeom prst="rect">
                <a:avLst/>
              </a:prstGeom>
              <a:blipFill>
                <a:blip r:embed="rId7"/>
                <a:stretch>
                  <a:fillRect l="-456" t="-6667" b="-26667"/>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135616737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52</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53</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2168501" y="1542740"/>
            <a:ext cx="7854997" cy="1625900"/>
          </a:xfrm>
          <a:prstGeom prst="rect">
            <a:avLst/>
          </a:prstGeom>
        </p:spPr>
      </p:pic>
      <p:sp>
        <p:nvSpPr>
          <p:cNvPr id="3" name="文字方塊 2"/>
          <p:cNvSpPr txBox="1"/>
          <p:nvPr/>
        </p:nvSpPr>
        <p:spPr>
          <a:xfrm>
            <a:off x="4872000" y="1254552"/>
            <a:ext cx="4464000" cy="369332"/>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b="0" dirty="0">
                <a:effectLst/>
                <a:latin typeface="NimbusRomNo9L"/>
              </a:rPr>
              <a:t>Datasets Statistics </a:t>
            </a:r>
            <a:endParaRPr lang="en-US" altLang="zh-HK" dirty="0"/>
          </a:p>
        </p:txBody>
      </p:sp>
      <p:pic>
        <p:nvPicPr>
          <p:cNvPr id="4" name="圖片 3"/>
          <p:cNvPicPr>
            <a:picLocks noChangeAspect="1"/>
          </p:cNvPicPr>
          <p:nvPr/>
        </p:nvPicPr>
        <p:blipFill>
          <a:blip r:embed="rId4"/>
          <a:srcRect b="4591"/>
          <a:stretch>
            <a:fillRect/>
          </a:stretch>
        </p:blipFill>
        <p:spPr>
          <a:xfrm>
            <a:off x="3864000" y="4118391"/>
            <a:ext cx="4959270" cy="1224000"/>
          </a:xfrm>
          <a:prstGeom prst="rect">
            <a:avLst/>
          </a:prstGeom>
        </p:spPr>
      </p:pic>
      <p:sp>
        <p:nvSpPr>
          <p:cNvPr id="5" name="文字方塊 4"/>
          <p:cNvSpPr txBox="1"/>
          <p:nvPr/>
        </p:nvSpPr>
        <p:spPr>
          <a:xfrm>
            <a:off x="1895886" y="3689361"/>
            <a:ext cx="8895498" cy="369332"/>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dirty="0">
                <a:effectLst/>
                <a:latin typeface="NimbusRomNo9L"/>
              </a:rPr>
              <a:t>Accuracy of </a:t>
            </a:r>
            <a:r>
              <a:rPr lang="en-US" altLang="zh-HK" sz="1800" dirty="0" err="1">
                <a:effectLst/>
                <a:latin typeface="NimbusRomNo9L"/>
              </a:rPr>
              <a:t>FedAvg</a:t>
            </a:r>
            <a:r>
              <a:rPr lang="en-US" altLang="zh-HK" sz="1800" dirty="0">
                <a:effectLst/>
                <a:latin typeface="NimbusRomNo9L"/>
              </a:rPr>
              <a:t> in TensorFlow and our version implemented in </a:t>
            </a:r>
            <a:r>
              <a:rPr lang="en-US" altLang="zh-HK" sz="1800" dirty="0" err="1">
                <a:effectLst/>
                <a:latin typeface="NimbusRomNo9L"/>
              </a:rPr>
              <a:t>PyTorch</a:t>
            </a:r>
            <a:r>
              <a:rPr lang="en-US" altLang="zh-HK" sz="1800" dirty="0">
                <a:effectLst/>
                <a:latin typeface="NimbusRomNo9L"/>
              </a:rPr>
              <a:t>. </a:t>
            </a:r>
            <a:endParaRPr lang="en-US" altLang="zh-HK"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54</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2168501" y="1542740"/>
            <a:ext cx="7854997" cy="1625900"/>
          </a:xfrm>
          <a:prstGeom prst="rect">
            <a:avLst/>
          </a:prstGeom>
        </p:spPr>
      </p:pic>
      <p:sp>
        <p:nvSpPr>
          <p:cNvPr id="3" name="文字方塊 2"/>
          <p:cNvSpPr txBox="1"/>
          <p:nvPr/>
        </p:nvSpPr>
        <p:spPr>
          <a:xfrm>
            <a:off x="4872000" y="1254552"/>
            <a:ext cx="4464000" cy="369332"/>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b="0" dirty="0">
                <a:effectLst/>
                <a:latin typeface="NimbusRomNo9L"/>
              </a:rPr>
              <a:t>Datasets Statistics </a:t>
            </a:r>
            <a:endParaRPr lang="en-US" altLang="zh-HK" dirty="0"/>
          </a:p>
        </p:txBody>
      </p:sp>
      <p:pic>
        <p:nvPicPr>
          <p:cNvPr id="4" name="圖片 3"/>
          <p:cNvPicPr>
            <a:picLocks noChangeAspect="1"/>
          </p:cNvPicPr>
          <p:nvPr/>
        </p:nvPicPr>
        <p:blipFill>
          <a:blip r:embed="rId4"/>
          <a:srcRect b="4591"/>
          <a:stretch>
            <a:fillRect/>
          </a:stretch>
        </p:blipFill>
        <p:spPr>
          <a:xfrm>
            <a:off x="4008000" y="4293000"/>
            <a:ext cx="4599270" cy="1135148"/>
          </a:xfrm>
          <a:prstGeom prst="rect">
            <a:avLst/>
          </a:prstGeom>
        </p:spPr>
      </p:pic>
      <p:sp>
        <p:nvSpPr>
          <p:cNvPr id="5" name="文字方塊 4"/>
          <p:cNvSpPr txBox="1"/>
          <p:nvPr/>
        </p:nvSpPr>
        <p:spPr>
          <a:xfrm>
            <a:off x="1895886" y="3689361"/>
            <a:ext cx="8895498" cy="369332"/>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dirty="0">
                <a:effectLst/>
                <a:latin typeface="NimbusRomNo9L"/>
              </a:rPr>
              <a:t>Accuracy of </a:t>
            </a:r>
            <a:r>
              <a:rPr lang="en-US" altLang="zh-HK" sz="1800" dirty="0" err="1">
                <a:effectLst/>
                <a:latin typeface="NimbusRomNo9L"/>
              </a:rPr>
              <a:t>FedAvg</a:t>
            </a:r>
            <a:r>
              <a:rPr lang="en-US" altLang="zh-HK" sz="1800" dirty="0">
                <a:effectLst/>
                <a:latin typeface="NimbusRomNo9L"/>
              </a:rPr>
              <a:t> in TensorFlow and our version implemented in </a:t>
            </a:r>
            <a:r>
              <a:rPr lang="en-US" altLang="zh-HK" sz="1800" dirty="0" err="1">
                <a:effectLst/>
                <a:latin typeface="NimbusRomNo9L"/>
              </a:rPr>
              <a:t>PyTorch</a:t>
            </a:r>
            <a:r>
              <a:rPr lang="en-US" altLang="zh-HK" sz="1800" dirty="0">
                <a:effectLst/>
                <a:latin typeface="NimbusRomNo9L"/>
              </a:rPr>
              <a:t>. </a:t>
            </a:r>
            <a:endParaRPr lang="en-US" altLang="zh-HK"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55</a:t>
            </a:fld>
            <a:endParaRPr lang="zh-HK" altLang="en-US" sz="1600" dirty="0">
              <a:solidFill>
                <a:schemeClr val="bg1"/>
              </a:solidFill>
            </a:endParaRPr>
          </a:p>
        </p:txBody>
      </p:sp>
      <p:sp>
        <p:nvSpPr>
          <p:cNvPr id="3" name="文字方塊 2"/>
          <p:cNvSpPr txBox="1"/>
          <p:nvPr/>
        </p:nvSpPr>
        <p:spPr>
          <a:xfrm>
            <a:off x="2577076" y="1102030"/>
            <a:ext cx="7632000" cy="1477328"/>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b="1" dirty="0">
                <a:effectLst/>
                <a:latin typeface="NimbusRomNo9L"/>
              </a:rPr>
              <a:t>Ablation studies on </a:t>
            </a:r>
            <a:r>
              <a:rPr lang="en-US" altLang="zh-HK" sz="1800" b="1" dirty="0" err="1">
                <a:effectLst/>
                <a:latin typeface="NimbusRomNo9L"/>
              </a:rPr>
              <a:t>CelebA</a:t>
            </a:r>
            <a:r>
              <a:rPr lang="en-US" altLang="zh-HK" sz="1800" b="1" dirty="0">
                <a:effectLst/>
                <a:latin typeface="NimbusRomNo9L"/>
              </a:rPr>
              <a:t> dataset with N = 32 domains extracted from images meta-data</a:t>
            </a:r>
            <a:r>
              <a:rPr lang="en-US" altLang="zh-HK" sz="1800" b="0" dirty="0">
                <a:effectLst/>
                <a:latin typeface="NimbusRomNo9L"/>
              </a:rPr>
              <a:t>. </a:t>
            </a:r>
            <a:r>
              <a:rPr lang="en-US" altLang="zh-HK" sz="1800" b="1" dirty="0">
                <a:effectLst/>
                <a:latin typeface="NimbusRomNo9L"/>
              </a:rPr>
              <a:t>A</a:t>
            </a:r>
            <a:r>
              <a:rPr lang="en-US" altLang="zh-HK" sz="1800" b="0" dirty="0">
                <a:effectLst/>
                <a:latin typeface="NimbusRomNo9L"/>
              </a:rPr>
              <a:t> is the adjacency matrix that weights the domain contributions: the symbols (eye, U, H) respectively stand for identity, uniform, and weighted (with inverse Hamming distance) matrices. </a:t>
            </a:r>
            <a:r>
              <a:rPr lang="en-US" altLang="zh-HK" sz="1800" b="1" dirty="0">
                <a:effectLst/>
                <a:latin typeface="NimbusRomNo9L"/>
              </a:rPr>
              <a:t>W</a:t>
            </a:r>
            <a:r>
              <a:rPr lang="en-US" altLang="zh-HK" sz="1800" b="0" dirty="0">
                <a:effectLst/>
                <a:latin typeface="NimbusRomNo9L"/>
              </a:rPr>
              <a:t> is the weight projection matrix and </a:t>
            </a:r>
            <a:r>
              <a:rPr lang="en-US" altLang="zh-HK" sz="1800" b="0" dirty="0" err="1">
                <a:effectLst/>
                <a:latin typeface="NimbusRomNo9L"/>
              </a:rPr>
              <a:t>ReLU</a:t>
            </a:r>
            <a:r>
              <a:rPr lang="en-US" altLang="zh-HK" sz="1800" b="0" dirty="0">
                <a:effectLst/>
                <a:latin typeface="NimbusRomNo9L"/>
              </a:rPr>
              <a:t> is the chosen non-linear activation.</a:t>
            </a:r>
            <a:endParaRPr lang="en-US" altLang="zh-HK" dirty="0"/>
          </a:p>
        </p:txBody>
      </p:sp>
      <p:pic>
        <p:nvPicPr>
          <p:cNvPr id="6" name="圖片 5"/>
          <p:cNvPicPr>
            <a:picLocks noChangeAspect="1"/>
          </p:cNvPicPr>
          <p:nvPr/>
        </p:nvPicPr>
        <p:blipFill>
          <a:blip r:embed="rId3"/>
          <a:stretch>
            <a:fillRect/>
          </a:stretch>
        </p:blipFill>
        <p:spPr>
          <a:xfrm>
            <a:off x="3000000" y="2565000"/>
            <a:ext cx="6772079" cy="3756099"/>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56</a:t>
            </a:fld>
            <a:endParaRPr lang="zh-HK" altLang="en-US" sz="1600" dirty="0">
              <a:solidFill>
                <a:schemeClr val="bg1"/>
              </a:solidFill>
            </a:endParaRPr>
          </a:p>
        </p:txBody>
      </p:sp>
      <p:sp>
        <p:nvSpPr>
          <p:cNvPr id="3" name="文字方塊 2"/>
          <p:cNvSpPr txBox="1"/>
          <p:nvPr/>
        </p:nvSpPr>
        <p:spPr>
          <a:xfrm>
            <a:off x="2136000" y="1269000"/>
            <a:ext cx="8433076" cy="1200329"/>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b="1" dirty="0">
                <a:effectLst/>
                <a:latin typeface="NimbusRomNo9L"/>
              </a:rPr>
              <a:t>Ablation studies on </a:t>
            </a:r>
            <a:r>
              <a:rPr lang="en-US" altLang="zh-HK" sz="1800" b="1" dirty="0" err="1">
                <a:effectLst/>
                <a:latin typeface="NimbusRomNo9L"/>
              </a:rPr>
              <a:t>CelebA</a:t>
            </a:r>
            <a:r>
              <a:rPr lang="en-US" altLang="zh-HK" sz="1800" b="1" dirty="0">
                <a:effectLst/>
                <a:latin typeface="NimbusRomNo9L"/>
              </a:rPr>
              <a:t> dataset with domains given by a priori knowledge or online clustering procedures. </a:t>
            </a:r>
            <a:r>
              <a:rPr lang="en-US" altLang="zh-HK" sz="1800" dirty="0">
                <a:effectLst/>
                <a:latin typeface="NimbusRomNo9L"/>
              </a:rPr>
              <a:t>In the </a:t>
            </a:r>
            <a:r>
              <a:rPr lang="en-US" altLang="zh-HK" sz="1800" b="1" dirty="0">
                <a:effectLst/>
                <a:latin typeface="NimbusRomNo9L"/>
              </a:rPr>
              <a:t>A</a:t>
            </a:r>
            <a:r>
              <a:rPr lang="en-US" altLang="zh-HK" sz="1800" dirty="0">
                <a:effectLst/>
                <a:latin typeface="NimbusRomNo9L"/>
              </a:rPr>
              <a:t> </a:t>
            </a:r>
            <a:r>
              <a:rPr lang="en-US" altLang="zh-HK" sz="1800" dirty="0" err="1">
                <a:effectLst/>
                <a:latin typeface="NimbusRomNo9L"/>
              </a:rPr>
              <a:t>init</a:t>
            </a:r>
            <a:r>
              <a:rPr lang="en-US" altLang="zh-HK" sz="1800" dirty="0">
                <a:effectLst/>
                <a:latin typeface="NimbusRomNo9L"/>
              </a:rPr>
              <a:t> column, “eye” stands for identity matrix and “rand” for random. The third column specifies the clustering, i.e. clusters generated with K-means or the teacher-student classifier (“</a:t>
            </a:r>
            <a:r>
              <a:rPr lang="en-US" altLang="zh-HK" sz="1800" dirty="0" err="1">
                <a:effectLst/>
                <a:latin typeface="NimbusRomNo9L"/>
              </a:rPr>
              <a:t>Clf</a:t>
            </a:r>
            <a:r>
              <a:rPr lang="en-US" altLang="zh-HK" sz="1800" dirty="0">
                <a:effectLst/>
                <a:latin typeface="NimbusRomNo9L"/>
              </a:rPr>
              <a:t>”).</a:t>
            </a:r>
            <a:endParaRPr lang="en-US" altLang="zh-HK" dirty="0"/>
          </a:p>
        </p:txBody>
      </p:sp>
      <p:pic>
        <p:nvPicPr>
          <p:cNvPr id="2" name="圖片 1"/>
          <p:cNvPicPr>
            <a:picLocks noChangeAspect="1"/>
          </p:cNvPicPr>
          <p:nvPr/>
        </p:nvPicPr>
        <p:blipFill>
          <a:blip r:embed="rId3"/>
          <a:stretch>
            <a:fillRect/>
          </a:stretch>
        </p:blipFill>
        <p:spPr>
          <a:xfrm>
            <a:off x="3576000" y="2700594"/>
            <a:ext cx="4824000" cy="3621341"/>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57</a:t>
            </a:fld>
            <a:endParaRPr lang="zh-HK" altLang="en-US" sz="1600" dirty="0">
              <a:solidFill>
                <a:schemeClr val="bg1"/>
              </a:solidFill>
            </a:endParaRPr>
          </a:p>
        </p:txBody>
      </p:sp>
      <p:sp>
        <p:nvSpPr>
          <p:cNvPr id="3" name="文字方塊 2"/>
          <p:cNvSpPr txBox="1"/>
          <p:nvPr/>
        </p:nvSpPr>
        <p:spPr>
          <a:xfrm>
            <a:off x="2167462" y="1905294"/>
            <a:ext cx="8433076" cy="646331"/>
          </a:xfrm>
          <a:prstGeom prst="rect">
            <a:avLst/>
          </a:prstGeom>
          <a:noFill/>
        </p:spPr>
        <p:txBody>
          <a:bodyPr wrap="square">
            <a:spAutoFit/>
          </a:bodyPr>
          <a:lstStyle/>
          <a:p>
            <a:r>
              <a:rPr lang="en-US" altLang="zh-HK" sz="1800" dirty="0">
                <a:effectLst/>
                <a:latin typeface="Arial" panose="020B0604020202090204" pitchFamily="34" charset="0"/>
                <a:cs typeface="Arial" panose="020B0604020202090204" pitchFamily="34" charset="0"/>
              </a:rPr>
              <a:t>Table</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HK" sz="1800" b="1" dirty="0">
                <a:effectLst/>
                <a:latin typeface="NimbusRomNo9L"/>
              </a:rPr>
              <a:t>Comparison with the state of the art on </a:t>
            </a:r>
            <a:r>
              <a:rPr lang="en-US" altLang="zh-HK" sz="1800" b="1" dirty="0" err="1">
                <a:effectLst/>
                <a:latin typeface="NimbusRomNo9L"/>
              </a:rPr>
              <a:t>CelebA</a:t>
            </a:r>
            <a:r>
              <a:rPr lang="en-US" altLang="zh-HK" sz="1800" b="1" dirty="0">
                <a:effectLst/>
                <a:latin typeface="NimbusRomNo9L"/>
              </a:rPr>
              <a:t> and FEMNIST</a:t>
            </a:r>
            <a:r>
              <a:rPr lang="en-US" altLang="zh-HK" sz="1800" b="0" dirty="0">
                <a:effectLst/>
                <a:latin typeface="NimbusRomNo9L"/>
              </a:rPr>
              <a:t>. </a:t>
            </a:r>
            <a:r>
              <a:rPr lang="en-US" altLang="zh-HK" sz="1800" dirty="0">
                <a:effectLst/>
                <a:latin typeface="NimbusRomNo9L"/>
              </a:rPr>
              <a:t>We separate the methods according to their setting. </a:t>
            </a:r>
            <a:endParaRPr lang="en-US" altLang="zh-HK" dirty="0"/>
          </a:p>
        </p:txBody>
      </p:sp>
      <p:pic>
        <p:nvPicPr>
          <p:cNvPr id="4" name="圖片 3"/>
          <p:cNvPicPr>
            <a:picLocks noChangeAspect="1"/>
          </p:cNvPicPr>
          <p:nvPr/>
        </p:nvPicPr>
        <p:blipFill>
          <a:blip r:embed="rId3"/>
          <a:stretch>
            <a:fillRect/>
          </a:stretch>
        </p:blipFill>
        <p:spPr>
          <a:xfrm>
            <a:off x="4152000" y="3069000"/>
            <a:ext cx="4608000" cy="2199273"/>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58</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85000"/>
                </a:schemeClr>
              </a:solidFill>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rgbClr val="044875"/>
                </a:solidFill>
                <a:latin typeface="Arial" panose="020B0604020202090204" pitchFamily="34" charset="0"/>
                <a:ea typeface="Microsoft YaHei" panose="020B0503020204020204" charset="-122"/>
                <a:cs typeface="Arial" panose="020B0604020202090204" pitchFamily="34" charset="0"/>
              </a:rPr>
              <a:t>Conclusion</a:t>
            </a:r>
            <a:endParaRPr lang="en-US" altLang="zh-CN" sz="32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59</a:t>
            </a:fld>
            <a:endParaRPr lang="zh-HK" altLang="en-US" sz="1600" dirty="0">
              <a:solidFill>
                <a:schemeClr val="bg1"/>
              </a:solidFill>
            </a:endParaRPr>
          </a:p>
        </p:txBody>
      </p:sp>
      <p:sp>
        <p:nvSpPr>
          <p:cNvPr id="3" name="文字方塊 2"/>
          <p:cNvSpPr txBox="1"/>
          <p:nvPr/>
        </p:nvSpPr>
        <p:spPr>
          <a:xfrm>
            <a:off x="912000" y="1443841"/>
            <a:ext cx="10368000" cy="336496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HK" dirty="0" err="1">
                <a:latin typeface="Arial" panose="020B0604020202090204" pitchFamily="34" charset="0"/>
                <a:cs typeface="Arial" panose="020B0604020202090204" pitchFamily="34" charset="0"/>
              </a:rPr>
              <a:t>FedCG</a:t>
            </a:r>
            <a:r>
              <a:rPr lang="en-US" altLang="zh-HK" dirty="0">
                <a:latin typeface="Arial" panose="020B0604020202090204" pitchFamily="34" charset="0"/>
                <a:cs typeface="Arial" panose="020B0604020202090204" pitchFamily="34" charset="0"/>
              </a:rPr>
              <a:t> Overview: Introduced </a:t>
            </a:r>
            <a:r>
              <a:rPr lang="en-US" altLang="zh-HK" dirty="0" err="1">
                <a:latin typeface="Arial" panose="020B0604020202090204" pitchFamily="34" charset="0"/>
                <a:cs typeface="Arial" panose="020B0604020202090204" pitchFamily="34" charset="0"/>
              </a:rPr>
              <a:t>FedCG</a:t>
            </a:r>
            <a:r>
              <a:rPr lang="en-US" altLang="zh-HK" dirty="0">
                <a:latin typeface="Arial" panose="020B0604020202090204" pitchFamily="34" charset="0"/>
                <a:cs typeface="Arial" panose="020B0604020202090204" pitchFamily="34" charset="0"/>
              </a:rPr>
              <a:t>, the first cluster-driven approach for addressing statistical heterogeneity in federated learning using Graph Convolutional Networks (GCNs).</a:t>
            </a:r>
          </a:p>
          <a:p>
            <a:pPr marL="285750" indent="-285750" algn="just">
              <a:lnSpc>
                <a:spcPct val="150000"/>
              </a:lnSpc>
              <a:buFont typeface="Arial" panose="020B0604020202020204" pitchFamily="34" charset="0"/>
              <a:buChar char="•"/>
            </a:pPr>
            <a:r>
              <a:rPr lang="en-US" altLang="zh-HK" dirty="0">
                <a:latin typeface="Arial" panose="020B0604020202090204" pitchFamily="34" charset="0"/>
                <a:cs typeface="Arial" panose="020B0604020202090204" pitchFamily="34" charset="0"/>
              </a:rPr>
              <a:t>Iterative Clustering: Utilized a teacher-student classifier for iterative clustering to identify different data distributions (domains) and assign domain-specific parameters.</a:t>
            </a:r>
          </a:p>
          <a:p>
            <a:pPr marL="285750" indent="-285750" algn="just">
              <a:lnSpc>
                <a:spcPct val="150000"/>
              </a:lnSpc>
              <a:buFont typeface="Arial" panose="020B0604020202020204" pitchFamily="34" charset="0"/>
              <a:buChar char="•"/>
            </a:pPr>
            <a:r>
              <a:rPr lang="en-US" altLang="zh-HK" dirty="0">
                <a:latin typeface="Arial" panose="020B0604020202090204" pitchFamily="34" charset="0"/>
                <a:cs typeface="Arial" panose="020B0604020202090204" pitchFamily="34" charset="0"/>
              </a:rPr>
              <a:t>Domain Interactions: Connected domain-specific parameters through a GCN to facilitate knowledge sharing and interactions between domains.</a:t>
            </a:r>
          </a:p>
          <a:p>
            <a:pPr marL="285750" indent="-285750" algn="just">
              <a:lnSpc>
                <a:spcPct val="150000"/>
              </a:lnSpc>
              <a:buFont typeface="Arial" panose="020B0604020202020204" pitchFamily="34" charset="0"/>
              <a:buChar char="•"/>
            </a:pPr>
            <a:r>
              <a:rPr lang="en-US" altLang="zh-HK" dirty="0">
                <a:latin typeface="Arial" panose="020B0604020202090204" pitchFamily="34" charset="0"/>
                <a:cs typeface="Arial" panose="020B0604020202090204" pitchFamily="34" charset="0"/>
              </a:rPr>
              <a:t>Handling Unseen Domains: The model adapts to new, unseen input distributions during testing using domain soft-assignment scores.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8" name="矩形 7"/>
          <p:cNvSpPr/>
          <p:nvPr/>
        </p:nvSpPr>
        <p:spPr>
          <a:xfrm>
            <a:off x="-375" y="2012956"/>
            <a:ext cx="12174546"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9" name="文本框 8"/>
          <p:cNvSpPr txBox="1"/>
          <p:nvPr/>
        </p:nvSpPr>
        <p:spPr>
          <a:xfrm>
            <a:off x="-376" y="2443179"/>
            <a:ext cx="12239891" cy="523220"/>
          </a:xfrm>
          <a:prstGeom prst="rect">
            <a:avLst/>
          </a:prstGeom>
          <a:noFill/>
        </p:spPr>
        <p:txBody>
          <a:bodyPr wrap="square" rtlCol="0" anchor="ctr">
            <a:spAutoFit/>
          </a:bodyPr>
          <a:lstStyle/>
          <a:p>
            <a:pPr algn="ctr"/>
            <a:r>
              <a:rPr lang="en-US" altLang="zh-HK" sz="2800" b="1" dirty="0">
                <a:solidFill>
                  <a:schemeClr val="bg1"/>
                </a:solidFill>
                <a:latin typeface="Arial" panose="020B0604020202090204" pitchFamily="34" charset="0"/>
                <a:ea typeface="Microsoft YaHei" panose="020B0503020204020204" charset="-122"/>
                <a:cs typeface="Arial" panose="020B0604020202090204" pitchFamily="34" charset="0"/>
              </a:rPr>
              <a:t>Federated Learning Over Coupled Graphs </a:t>
            </a:r>
          </a:p>
        </p:txBody>
      </p:sp>
      <p:sp>
        <p:nvSpPr>
          <p:cNvPr id="3" name="文本框 2"/>
          <p:cNvSpPr txBox="1"/>
          <p:nvPr/>
        </p:nvSpPr>
        <p:spPr>
          <a:xfrm>
            <a:off x="-376" y="3553467"/>
            <a:ext cx="12174547" cy="338554"/>
          </a:xfrm>
          <a:prstGeom prst="rect">
            <a:avLst/>
          </a:prstGeom>
          <a:noFill/>
        </p:spPr>
        <p:txBody>
          <a:bodyPr wrap="square" rtlCol="0">
            <a:spAutoFit/>
          </a:bodyPr>
          <a:lstStyle/>
          <a:p>
            <a:r>
              <a:rPr lang="en-US" altLang="zh-CN" sz="1600" dirty="0" err="1">
                <a:solidFill>
                  <a:schemeClr val="bg1"/>
                </a:solidFill>
                <a:latin typeface="Arial" panose="020B0604020202090204" pitchFamily="34" charset="0"/>
                <a:cs typeface="Arial" panose="020B0604020202090204" pitchFamily="34" charset="0"/>
              </a:rPr>
              <a:t>Runze</a:t>
            </a:r>
            <a:r>
              <a:rPr lang="en-US" altLang="zh-CN" sz="1600" dirty="0">
                <a:solidFill>
                  <a:schemeClr val="bg1"/>
                </a:solidFill>
                <a:latin typeface="Arial" panose="020B0604020202090204" pitchFamily="34" charset="0"/>
                <a:cs typeface="Arial" panose="020B0604020202090204" pitchFamily="34" charset="0"/>
              </a:rPr>
              <a:t> Lei , </a:t>
            </a:r>
            <a:r>
              <a:rPr lang="en-US" altLang="zh-CN" sz="1600" dirty="0" err="1">
                <a:solidFill>
                  <a:schemeClr val="bg1"/>
                </a:solidFill>
                <a:latin typeface="Arial" panose="020B0604020202090204" pitchFamily="34" charset="0"/>
                <a:cs typeface="Arial" panose="020B0604020202090204" pitchFamily="34" charset="0"/>
              </a:rPr>
              <a:t>Pinghui</a:t>
            </a:r>
            <a:r>
              <a:rPr lang="en-US" altLang="zh-CN" sz="1600" dirty="0">
                <a:solidFill>
                  <a:schemeClr val="bg1"/>
                </a:solidFill>
                <a:latin typeface="Arial" panose="020B0604020202090204" pitchFamily="34" charset="0"/>
                <a:cs typeface="Arial" panose="020B0604020202090204" pitchFamily="34" charset="0"/>
              </a:rPr>
              <a:t> Wang, </a:t>
            </a:r>
            <a:r>
              <a:rPr lang="en-US" altLang="zh-CN" sz="1600" dirty="0" err="1">
                <a:solidFill>
                  <a:schemeClr val="bg1"/>
                </a:solidFill>
                <a:latin typeface="Arial" panose="020B0604020202090204" pitchFamily="34" charset="0"/>
                <a:cs typeface="Arial" panose="020B0604020202090204" pitchFamily="34" charset="0"/>
              </a:rPr>
              <a:t>Junzhou</a:t>
            </a:r>
            <a:r>
              <a:rPr lang="en-US" altLang="zh-CN" sz="1600" dirty="0">
                <a:solidFill>
                  <a:schemeClr val="bg1"/>
                </a:solidFill>
                <a:latin typeface="Arial" panose="020B0604020202090204" pitchFamily="34" charset="0"/>
                <a:cs typeface="Arial" panose="020B0604020202090204" pitchFamily="34" charset="0"/>
              </a:rPr>
              <a:t> Zhao, Lin Lan , Jing Tao, Chao Deng, </a:t>
            </a:r>
            <a:r>
              <a:rPr lang="en-US" altLang="zh-CN" sz="1600" dirty="0" err="1">
                <a:solidFill>
                  <a:schemeClr val="bg1"/>
                </a:solidFill>
                <a:latin typeface="Arial" panose="020B0604020202090204" pitchFamily="34" charset="0"/>
                <a:cs typeface="Arial" panose="020B0604020202090204" pitchFamily="34" charset="0"/>
              </a:rPr>
              <a:t>Junlan</a:t>
            </a:r>
            <a:r>
              <a:rPr lang="en-US" altLang="zh-CN" sz="1600" dirty="0">
                <a:solidFill>
                  <a:schemeClr val="bg1"/>
                </a:solidFill>
                <a:latin typeface="Arial" panose="020B0604020202090204" pitchFamily="34" charset="0"/>
                <a:cs typeface="Arial" panose="020B0604020202090204" pitchFamily="34" charset="0"/>
              </a:rPr>
              <a:t> Feng, </a:t>
            </a:r>
            <a:r>
              <a:rPr lang="en-US" altLang="zh-CN" sz="1600" dirty="0" err="1">
                <a:solidFill>
                  <a:schemeClr val="bg1"/>
                </a:solidFill>
                <a:latin typeface="Arial" panose="020B0604020202090204" pitchFamily="34" charset="0"/>
                <a:cs typeface="Arial" panose="020B0604020202090204" pitchFamily="34" charset="0"/>
              </a:rPr>
              <a:t>Xidian</a:t>
            </a:r>
            <a:r>
              <a:rPr lang="en-US" altLang="zh-CN" sz="1600" dirty="0">
                <a:solidFill>
                  <a:schemeClr val="bg1"/>
                </a:solidFill>
                <a:latin typeface="Arial" panose="020B0604020202090204" pitchFamily="34" charset="0"/>
                <a:cs typeface="Arial" panose="020B0604020202090204" pitchFamily="34" charset="0"/>
              </a:rPr>
              <a:t> Wang, and </a:t>
            </a:r>
            <a:r>
              <a:rPr lang="en-US" altLang="zh-CN" sz="1600" dirty="0" err="1">
                <a:solidFill>
                  <a:schemeClr val="bg1"/>
                </a:solidFill>
                <a:latin typeface="Arial" panose="020B0604020202090204" pitchFamily="34" charset="0"/>
                <a:cs typeface="Arial" panose="020B0604020202090204" pitchFamily="34" charset="0"/>
              </a:rPr>
              <a:t>Xiaohong</a:t>
            </a:r>
            <a:r>
              <a:rPr lang="en-US" altLang="zh-CN" sz="1600" dirty="0">
                <a:solidFill>
                  <a:schemeClr val="bg1"/>
                </a:solidFill>
                <a:latin typeface="Arial" panose="020B0604020202090204" pitchFamily="34" charset="0"/>
                <a:cs typeface="Arial" panose="020B0604020202090204" pitchFamily="34" charset="0"/>
              </a:rPr>
              <a:t> Guan</a:t>
            </a:r>
          </a:p>
        </p:txBody>
      </p:sp>
      <p:grpSp>
        <p:nvGrpSpPr>
          <p:cNvPr id="11" name="组合 10"/>
          <p:cNvGrpSpPr/>
          <p:nvPr/>
        </p:nvGrpSpPr>
        <p:grpSpPr>
          <a:xfrm>
            <a:off x="387776" y="4549747"/>
            <a:ext cx="10532224" cy="1376045"/>
            <a:chOff x="623" y="7327"/>
            <a:chExt cx="9488" cy="2167"/>
          </a:xfrm>
        </p:grpSpPr>
        <p:sp>
          <p:nvSpPr>
            <p:cNvPr id="5" name="文本框 4"/>
            <p:cNvSpPr txBox="1"/>
            <p:nvPr/>
          </p:nvSpPr>
          <p:spPr>
            <a:xfrm>
              <a:off x="623" y="7327"/>
              <a:ext cx="9488"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 Journal:</a:t>
              </a:r>
              <a:r>
                <a:rPr lang="en-US" altLang="zh-CN"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IEEE Transactions on Parallel </a:t>
              </a:r>
              <a:r>
                <a:rPr lang="en-US" altLang="zh-CN" dirty="0">
                  <a:latin typeface="Arial" panose="020B0604020202090204" pitchFamily="34" charset="0"/>
                  <a:cs typeface="Arial" panose="020B0604020202090204" pitchFamily="34" charset="0"/>
                </a:rPr>
                <a:t>a</a:t>
              </a:r>
              <a:r>
                <a:rPr lang="en-US" altLang="zh-HK" dirty="0">
                  <a:latin typeface="Arial" panose="020B0604020202090204" pitchFamily="34" charset="0"/>
                  <a:cs typeface="Arial" panose="020B0604020202090204" pitchFamily="34" charset="0"/>
                </a:rPr>
                <a:t>nd Distributed Systems </a:t>
              </a:r>
            </a:p>
          </p:txBody>
        </p:sp>
        <p:sp>
          <p:nvSpPr>
            <p:cNvPr id="6" name="文本框 5"/>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IF:</a:t>
              </a:r>
              <a:r>
                <a:rPr lang="en-US" altLang="zh-CN" dirty="0">
                  <a:latin typeface="Arial" panose="020B0604020202090204" pitchFamily="34" charset="0"/>
                  <a:cs typeface="Arial" panose="020B0604020202090204" pitchFamily="34" charset="0"/>
                </a:rPr>
                <a:t> </a:t>
              </a:r>
              <a:r>
                <a:rPr lang="en-US" altLang="zh-HK" b="0" i="0" dirty="0">
                  <a:solidFill>
                    <a:srgbClr val="333333"/>
                  </a:solidFill>
                  <a:effectLst/>
                  <a:latin typeface="Arial" panose="020B0604020202090204" pitchFamily="34" charset="0"/>
                </a:rPr>
                <a:t>5.</a:t>
              </a:r>
              <a:r>
                <a:rPr lang="en-US" altLang="zh-CN" b="0" i="0" dirty="0">
                  <a:solidFill>
                    <a:srgbClr val="333333"/>
                  </a:solidFill>
                  <a:effectLst/>
                  <a:latin typeface="Arial" panose="020B0604020202090204" pitchFamily="34" charset="0"/>
                </a:rPr>
                <a:t>4</a:t>
              </a:r>
              <a:endParaRPr lang="en-US" altLang="zh-CN" dirty="0">
                <a:latin typeface="Arial" panose="020B0604020202090204" pitchFamily="34" charset="0"/>
                <a:cs typeface="Arial" panose="020B0604020202090204" pitchFamily="34" charset="0"/>
              </a:endParaRPr>
            </a:p>
          </p:txBody>
        </p:sp>
        <p:sp>
          <p:nvSpPr>
            <p:cNvPr id="7" name="文本框 6"/>
            <p:cNvSpPr txBox="1"/>
            <p:nvPr/>
          </p:nvSpPr>
          <p:spPr>
            <a:xfrm>
              <a:off x="623" y="8121"/>
              <a:ext cx="7033"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Published Time:</a:t>
              </a:r>
              <a:r>
                <a:rPr lang="en-US" altLang="zh-CN" dirty="0">
                  <a:latin typeface="Arial" panose="020B0604020202090204" pitchFamily="34" charset="0"/>
                  <a:cs typeface="Arial" panose="020B0604020202090204" pitchFamily="34" charset="0"/>
                </a:rPr>
                <a:t> 30 January 2023 </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Arial" panose="020B0604020202090204" pitchFamily="34" charset="0"/>
                <a:ea typeface="Microsoft YaHei" panose="020B0503020204020204" charset="-122"/>
                <a:cs typeface="Arial" panose="020B0604020202090204" pitchFamily="34" charset="0"/>
              </a:rPr>
              <a:t>Paper 1</a:t>
            </a:r>
            <a:endParaRPr lang="zh-HK" altLang="en-US" sz="36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a:t>
            </a:fld>
            <a:endParaRPr lang="zh-HK" altLang="en-US" sz="1600" dirty="0">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88E78-3969-3E38-55C5-77B12C00F3B1}"/>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DED6EB94-2AB9-795A-837F-BCE898C80976}"/>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4" name="圆角矩形 3">
            <a:extLst>
              <a:ext uri="{FF2B5EF4-FFF2-40B4-BE49-F238E27FC236}">
                <a16:creationId xmlns:a16="http://schemas.microsoft.com/office/drawing/2014/main" id="{4397FB0B-8AB3-3701-68B9-F697BC7FBB9F}"/>
              </a:ext>
            </a:extLst>
          </p:cNvPr>
          <p:cNvSpPr/>
          <p:nvPr/>
        </p:nvSpPr>
        <p:spPr>
          <a:xfrm>
            <a:off x="529449" y="2892354"/>
            <a:ext cx="2489176" cy="1445137"/>
          </a:xfrm>
          <a:prstGeom prst="roundRect">
            <a:avLst/>
          </a:prstGeom>
          <a:solidFill>
            <a:srgbClr val="7F7F7F"/>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Handling distributed coupled graphs while ensuring privacy and security.</a:t>
            </a:r>
          </a:p>
        </p:txBody>
      </p:sp>
      <p:sp>
        <p:nvSpPr>
          <p:cNvPr id="5" name="圆角矩形 4">
            <a:extLst>
              <a:ext uri="{FF2B5EF4-FFF2-40B4-BE49-F238E27FC236}">
                <a16:creationId xmlns:a16="http://schemas.microsoft.com/office/drawing/2014/main" id="{916942AB-87EB-C631-8F0F-4BAC88E749C4}"/>
              </a:ext>
            </a:extLst>
          </p:cNvPr>
          <p:cNvSpPr/>
          <p:nvPr/>
        </p:nvSpPr>
        <p:spPr>
          <a:xfrm>
            <a:off x="4798915" y="2964240"/>
            <a:ext cx="2642059" cy="1301364"/>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Addressing domain</a:t>
            </a:r>
            <a:r>
              <a:rPr lang="zh-CN" altLang="en-US" sz="1600" b="1" dirty="0">
                <a:latin typeface="Arial" panose="020B0604020202090204" pitchFamily="34" charset="0"/>
                <a:cs typeface="Arial" panose="020B0604020202090204" pitchFamily="34" charset="0"/>
              </a:rPr>
              <a:t> </a:t>
            </a:r>
            <a:r>
              <a:rPr lang="en-US" altLang="zh-HK" sz="1600" b="1" dirty="0">
                <a:latin typeface="Arial" panose="020B0604020202090204" pitchFamily="34" charset="0"/>
                <a:cs typeface="Arial" panose="020B0604020202090204" pitchFamily="34" charset="0"/>
              </a:rPr>
              <a:t>heterogeneity with clustering and graph networks.</a:t>
            </a:r>
          </a:p>
        </p:txBody>
      </p:sp>
      <p:sp>
        <p:nvSpPr>
          <p:cNvPr id="6" name="圆角矩形 5">
            <a:extLst>
              <a:ext uri="{FF2B5EF4-FFF2-40B4-BE49-F238E27FC236}">
                <a16:creationId xmlns:a16="http://schemas.microsoft.com/office/drawing/2014/main" id="{A78ADF09-FB1F-3D28-469A-C71A7565E2F1}"/>
              </a:ext>
            </a:extLst>
          </p:cNvPr>
          <p:cNvSpPr/>
          <p:nvPr/>
        </p:nvSpPr>
        <p:spPr>
          <a:xfrm>
            <a:off x="9458257" y="294259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CN" sz="1600" b="1" dirty="0">
                <a:latin typeface="Arial" panose="020B0604020202090204" pitchFamily="34" charset="0"/>
                <a:cs typeface="Arial" panose="020B0604020202090204" pitchFamily="34" charset="0"/>
                <a:sym typeface="+mn-ea"/>
              </a:rPr>
              <a:t>Sharing structural knowledge to handle non-IID graph data</a:t>
            </a:r>
          </a:p>
        </p:txBody>
      </p:sp>
      <p:sp>
        <p:nvSpPr>
          <p:cNvPr id="7" name="圆角矩形 6">
            <a:extLst>
              <a:ext uri="{FF2B5EF4-FFF2-40B4-BE49-F238E27FC236}">
                <a16:creationId xmlns:a16="http://schemas.microsoft.com/office/drawing/2014/main" id="{9E5525E7-B9FF-FFFE-32C6-CEA68FB9C7E7}"/>
              </a:ext>
            </a:extLst>
          </p:cNvPr>
          <p:cNvSpPr/>
          <p:nvPr/>
        </p:nvSpPr>
        <p:spPr>
          <a:xfrm>
            <a:off x="6816001" y="4676495"/>
            <a:ext cx="2891324" cy="1430399"/>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Reducing overhead and privacy risks with intelligent graph sampling</a:t>
            </a:r>
          </a:p>
        </p:txBody>
      </p:sp>
      <p:sp>
        <p:nvSpPr>
          <p:cNvPr id="8" name="圆角矩形 7">
            <a:extLst>
              <a:ext uri="{FF2B5EF4-FFF2-40B4-BE49-F238E27FC236}">
                <a16:creationId xmlns:a16="http://schemas.microsoft.com/office/drawing/2014/main" id="{3CD913C1-7810-70C7-05A0-A03EC7C0F308}"/>
              </a:ext>
            </a:extLst>
          </p:cNvPr>
          <p:cNvSpPr/>
          <p:nvPr/>
        </p:nvSpPr>
        <p:spPr>
          <a:xfrm>
            <a:off x="2314727" y="4664514"/>
            <a:ext cx="2642059" cy="1430399"/>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Improving model performance with global self-supervision.</a:t>
            </a:r>
          </a:p>
        </p:txBody>
      </p:sp>
      <p:sp>
        <p:nvSpPr>
          <p:cNvPr id="9" name="右箭头 8">
            <a:extLst>
              <a:ext uri="{FF2B5EF4-FFF2-40B4-BE49-F238E27FC236}">
                <a16:creationId xmlns:a16="http://schemas.microsoft.com/office/drawing/2014/main" id="{6922058B-E02F-E935-CEEB-0FDD94E297E6}"/>
              </a:ext>
            </a:extLst>
          </p:cNvPr>
          <p:cNvSpPr/>
          <p:nvPr/>
        </p:nvSpPr>
        <p:spPr>
          <a:xfrm>
            <a:off x="3257178" y="3477444"/>
            <a:ext cx="1167765" cy="170021"/>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2E6DFBA3-8404-28FB-3971-4B306EEE08E1}"/>
              </a:ext>
            </a:extLst>
          </p:cNvPr>
          <p:cNvSpPr txBox="1"/>
          <p:nvPr/>
        </p:nvSpPr>
        <p:spPr>
          <a:xfrm>
            <a:off x="3257178" y="2788331"/>
            <a:ext cx="1406119" cy="646331"/>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Decentralized Graph Data Processing</a:t>
            </a:r>
            <a:endParaRPr lang="en-US" altLang="zh-HK" sz="1200" dirty="0">
              <a:solidFill>
                <a:srgbClr val="0E0E0E"/>
              </a:solidFill>
              <a:effectLst/>
              <a:latin typeface=".SF NS" panose="02020503050405090304"/>
            </a:endParaRPr>
          </a:p>
        </p:txBody>
      </p:sp>
      <p:sp>
        <p:nvSpPr>
          <p:cNvPr id="11" name="文本框 10">
            <a:extLst>
              <a:ext uri="{FF2B5EF4-FFF2-40B4-BE49-F238E27FC236}">
                <a16:creationId xmlns:a16="http://schemas.microsoft.com/office/drawing/2014/main" id="{130A82F3-609C-41A0-3D80-887B5562015C}"/>
              </a:ext>
            </a:extLst>
          </p:cNvPr>
          <p:cNvSpPr txBox="1"/>
          <p:nvPr/>
        </p:nvSpPr>
        <p:spPr>
          <a:xfrm>
            <a:off x="7720280" y="3093442"/>
            <a:ext cx="167684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Domain-aware Federated Learning</a:t>
            </a:r>
            <a:endParaRPr lang="en-US" altLang="zh-HK" sz="1200" dirty="0">
              <a:solidFill>
                <a:srgbClr val="0E0E0E"/>
              </a:solidFill>
              <a:effectLst/>
              <a:latin typeface=".SF NS" panose="02020503050405090304"/>
            </a:endParaRPr>
          </a:p>
        </p:txBody>
      </p:sp>
      <p:sp>
        <p:nvSpPr>
          <p:cNvPr id="12" name="右箭头 11">
            <a:extLst>
              <a:ext uri="{FF2B5EF4-FFF2-40B4-BE49-F238E27FC236}">
                <a16:creationId xmlns:a16="http://schemas.microsoft.com/office/drawing/2014/main" id="{6DA05306-44CD-2B3A-ADCD-1206D59DA58C}"/>
              </a:ext>
            </a:extLst>
          </p:cNvPr>
          <p:cNvSpPr/>
          <p:nvPr/>
        </p:nvSpPr>
        <p:spPr>
          <a:xfrm>
            <a:off x="7781410" y="3513547"/>
            <a:ext cx="1554589" cy="132248"/>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D259D31D-39FE-7BA9-2AAA-CC9ABCCE4E82}"/>
              </a:ext>
            </a:extLst>
          </p:cNvPr>
          <p:cNvSpPr txBox="1"/>
          <p:nvPr/>
        </p:nvSpPr>
        <p:spPr>
          <a:xfrm>
            <a:off x="10393547" y="4557464"/>
            <a:ext cx="170676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Cross-client Knowledge Sharing</a:t>
            </a:r>
            <a:endParaRPr lang="en-US" altLang="zh-HK" sz="1200" dirty="0">
              <a:solidFill>
                <a:srgbClr val="0E0E0E"/>
              </a:solidFill>
              <a:effectLst/>
              <a:latin typeface=".SF NS" panose="02020503050405090304"/>
            </a:endParaRPr>
          </a:p>
        </p:txBody>
      </p:sp>
      <p:sp>
        <p:nvSpPr>
          <p:cNvPr id="14" name="文本框 13">
            <a:extLst>
              <a:ext uri="{FF2B5EF4-FFF2-40B4-BE49-F238E27FC236}">
                <a16:creationId xmlns:a16="http://schemas.microsoft.com/office/drawing/2014/main" id="{EA8881A1-DA93-1AA1-21E8-EDA70AEC4A1C}"/>
              </a:ext>
            </a:extLst>
          </p:cNvPr>
          <p:cNvSpPr txBox="1"/>
          <p:nvPr/>
        </p:nvSpPr>
        <p:spPr>
          <a:xfrm>
            <a:off x="5151984" y="4845018"/>
            <a:ext cx="1625035"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Global Knowledge Integration</a:t>
            </a:r>
            <a:endParaRPr lang="en-US" altLang="zh-HK" sz="1200" dirty="0">
              <a:solidFill>
                <a:srgbClr val="0E0E0E"/>
              </a:solidFill>
              <a:effectLst/>
              <a:latin typeface=".SF NS" panose="02020503050405090304"/>
            </a:endParaRPr>
          </a:p>
        </p:txBody>
      </p:sp>
      <p:sp>
        <p:nvSpPr>
          <p:cNvPr id="15" name="直角上箭头 14">
            <a:extLst>
              <a:ext uri="{FF2B5EF4-FFF2-40B4-BE49-F238E27FC236}">
                <a16:creationId xmlns:a16="http://schemas.microsoft.com/office/drawing/2014/main" id="{4267D4ED-9965-8431-1A33-2E731D5D8367}"/>
              </a:ext>
            </a:extLst>
          </p:cNvPr>
          <p:cNvSpPr/>
          <p:nvPr/>
        </p:nvSpPr>
        <p:spPr>
          <a:xfrm rot="5400000" flipV="1">
            <a:off x="9546586" y="4588410"/>
            <a:ext cx="1085850" cy="584013"/>
          </a:xfrm>
          <a:prstGeom prst="bentUpArrow">
            <a:avLst>
              <a:gd name="adj1" fmla="val 13316"/>
              <a:gd name="adj2" fmla="val 8718"/>
              <a:gd name="adj3" fmla="val 9768"/>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3C3E9F79-406E-BA7A-F5C8-5E320E7238C7}"/>
              </a:ext>
            </a:extLst>
          </p:cNvPr>
          <p:cNvSpPr/>
          <p:nvPr/>
        </p:nvSpPr>
        <p:spPr>
          <a:xfrm rot="10800000">
            <a:off x="5074790" y="5324390"/>
            <a:ext cx="1525209" cy="187730"/>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D24797F4-9D82-21A5-6389-03410CA0FC7F}"/>
              </a:ext>
            </a:extLst>
          </p:cNvPr>
          <p:cNvSpPr txBox="1"/>
          <p:nvPr/>
        </p:nvSpPr>
        <p:spPr>
          <a:xfrm>
            <a:off x="309724" y="241977"/>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Modeling</a:t>
            </a:r>
            <a:r>
              <a:rPr lang="zh-CN" altLang="en-US" sz="3200" dirty="0">
                <a:solidFill>
                  <a:schemeClr val="bg1"/>
                </a:solidFill>
              </a:rPr>
              <a:t> </a:t>
            </a:r>
            <a:r>
              <a:rPr lang="en-US" altLang="zh-CN" sz="3200" dirty="0">
                <a:solidFill>
                  <a:schemeClr val="bg1"/>
                </a:solidFill>
              </a:rPr>
              <a:t>in</a:t>
            </a:r>
            <a:r>
              <a:rPr lang="zh-CN" altLang="en-US" sz="3200" dirty="0">
                <a:solidFill>
                  <a:schemeClr val="bg1"/>
                </a:solidFill>
              </a:rPr>
              <a:t> </a:t>
            </a:r>
            <a:r>
              <a:rPr lang="en-US" altLang="zh-CN" sz="3200" dirty="0">
                <a:solidFill>
                  <a:schemeClr val="bg1"/>
                </a:solidFill>
              </a:rPr>
              <a:t>Federated Graph Neural Networks: Overview</a:t>
            </a:r>
            <a:r>
              <a:rPr lang="zh-CN" altLang="en-US" sz="3200" dirty="0">
                <a:solidFill>
                  <a:schemeClr val="bg1"/>
                </a:solidFill>
              </a:rPr>
              <a:t> </a:t>
            </a:r>
            <a:r>
              <a:rPr lang="en-US" altLang="zh-CN" sz="3200" dirty="0">
                <a:solidFill>
                  <a:schemeClr val="bg1"/>
                </a:solidFill>
              </a:rPr>
              <a:t>and Techniques</a:t>
            </a:r>
            <a:endParaRPr lang="zh-CN" altLang="en-US" sz="3200" dirty="0">
              <a:solidFill>
                <a:schemeClr val="bg1"/>
              </a:solidFill>
            </a:endParaRPr>
          </a:p>
        </p:txBody>
      </p:sp>
      <p:sp>
        <p:nvSpPr>
          <p:cNvPr id="2" name="文本框 1">
            <a:extLst>
              <a:ext uri="{FF2B5EF4-FFF2-40B4-BE49-F238E27FC236}">
                <a16:creationId xmlns:a16="http://schemas.microsoft.com/office/drawing/2014/main" id="{A546DCBD-6890-8CB6-1353-9C9B3C43CA93}"/>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BB820494-DBFB-EB5A-E4AF-70A51E039D23}"/>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CD31742E-D86E-4EC2-CF68-00FC67432254}"/>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B4848F90-DEA5-6BBB-2964-74A0FF8F624D}"/>
              </a:ext>
            </a:extLst>
          </p:cNvPr>
          <p:cNvSpPr txBox="1"/>
          <p:nvPr/>
        </p:nvSpPr>
        <p:spPr>
          <a:xfrm>
            <a:off x="8000853" y="4277001"/>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04C1E7C4-7B20-2191-4BF1-AB74FA8226BA}"/>
              </a:ext>
            </a:extLst>
          </p:cNvPr>
          <p:cNvSpPr txBox="1"/>
          <p:nvPr/>
        </p:nvSpPr>
        <p:spPr>
          <a:xfrm>
            <a:off x="3412728" y="4277001"/>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0CC665C8-5DF1-DD05-123F-1269AF49BF08}"/>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A79BC81D-73D8-4C08-0EAB-472A2ED159F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24" name="矩形 23">
              <a:extLst>
                <a:ext uri="{FF2B5EF4-FFF2-40B4-BE49-F238E27FC236}">
                  <a16:creationId xmlns:a16="http://schemas.microsoft.com/office/drawing/2014/main" id="{DF905BC5-211C-E39B-1927-C2BDDF2C9E4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5" name="灯片编号占位符 5">
            <a:extLst>
              <a:ext uri="{FF2B5EF4-FFF2-40B4-BE49-F238E27FC236}">
                <a16:creationId xmlns:a16="http://schemas.microsoft.com/office/drawing/2014/main" id="{4C0BDBAD-F37D-C2A6-0E58-D953F79DC19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60</a:t>
            </a:fld>
            <a:endParaRPr lang="zh-HK" altLang="en-US" sz="1600" dirty="0">
              <a:solidFill>
                <a:schemeClr val="bg1"/>
              </a:solidFill>
            </a:endParaRPr>
          </a:p>
        </p:txBody>
      </p:sp>
    </p:spTree>
    <p:custDataLst>
      <p:tags r:id="rId1"/>
    </p:custDataLst>
    <p:extLst>
      <p:ext uri="{BB962C8B-B14F-4D97-AF65-F5344CB8AC3E}">
        <p14:creationId xmlns:p14="http://schemas.microsoft.com/office/powerpoint/2010/main" val="3042080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8" name="矩形 7"/>
          <p:cNvSpPr/>
          <p:nvPr/>
        </p:nvSpPr>
        <p:spPr>
          <a:xfrm>
            <a:off x="-375" y="2012956"/>
            <a:ext cx="12174546"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9" name="文本框 8"/>
          <p:cNvSpPr txBox="1"/>
          <p:nvPr/>
        </p:nvSpPr>
        <p:spPr>
          <a:xfrm>
            <a:off x="-376" y="2166181"/>
            <a:ext cx="12174547" cy="1077218"/>
          </a:xfrm>
          <a:prstGeom prst="rect">
            <a:avLst/>
          </a:prstGeom>
          <a:noFill/>
        </p:spPr>
        <p:txBody>
          <a:bodyPr wrap="square" rtlCol="0" anchor="ctr">
            <a:spAutoFit/>
          </a:bodyPr>
          <a:lstStyle/>
          <a:p>
            <a:pPr algn="ctr"/>
            <a:r>
              <a:rPr lang="en-US" altLang="zh-HK" sz="3200" b="1" dirty="0">
                <a:solidFill>
                  <a:schemeClr val="bg1"/>
                </a:solidFill>
                <a:latin typeface="Arial" panose="020B0604020202090204" pitchFamily="34" charset="0"/>
                <a:ea typeface="Microsoft YaHei" panose="020B0503020204020204" charset="-122"/>
                <a:cs typeface="Arial" panose="020B0604020202090204" pitchFamily="34" charset="0"/>
              </a:rPr>
              <a:t>Federated Learning on Non-IID Graphs via Structural Knowledge Sharing </a:t>
            </a:r>
          </a:p>
        </p:txBody>
      </p:sp>
      <p:sp>
        <p:nvSpPr>
          <p:cNvPr id="3" name="文本框 2"/>
          <p:cNvSpPr txBox="1"/>
          <p:nvPr/>
        </p:nvSpPr>
        <p:spPr>
          <a:xfrm>
            <a:off x="-376" y="3553467"/>
            <a:ext cx="12174547" cy="338554"/>
          </a:xfrm>
          <a:prstGeom prst="rect">
            <a:avLst/>
          </a:prstGeom>
          <a:noFill/>
        </p:spPr>
        <p:txBody>
          <a:bodyPr wrap="square" rtlCol="0">
            <a:spAutoFit/>
          </a:bodyPr>
          <a:lstStyle/>
          <a:p>
            <a:r>
              <a:rPr lang="en-US" altLang="zh-HK" sz="1600" dirty="0">
                <a:solidFill>
                  <a:schemeClr val="bg1"/>
                </a:solidFill>
                <a:latin typeface="Arial" panose="020B0604020202090204" pitchFamily="34" charset="0"/>
                <a:cs typeface="Arial" panose="020B0604020202090204" pitchFamily="34" charset="0"/>
              </a:rPr>
              <a:t>Yue Tan, </a:t>
            </a:r>
            <a:r>
              <a:rPr lang="en-US" altLang="zh-HK" sz="1600" dirty="0" err="1">
                <a:solidFill>
                  <a:schemeClr val="bg1"/>
                </a:solidFill>
                <a:latin typeface="Arial" panose="020B0604020202090204" pitchFamily="34" charset="0"/>
                <a:cs typeface="Arial" panose="020B0604020202090204" pitchFamily="34" charset="0"/>
              </a:rPr>
              <a:t>Yixin</a:t>
            </a:r>
            <a:r>
              <a:rPr lang="en-US" altLang="zh-HK" sz="1600" dirty="0">
                <a:solidFill>
                  <a:schemeClr val="bg1"/>
                </a:solidFill>
                <a:latin typeface="Arial" panose="020B0604020202090204" pitchFamily="34" charset="0"/>
                <a:cs typeface="Arial" panose="020B0604020202090204" pitchFamily="34" charset="0"/>
              </a:rPr>
              <a:t> Liu, </a:t>
            </a:r>
            <a:r>
              <a:rPr lang="en-US" altLang="zh-HK" sz="1600" dirty="0" err="1">
                <a:solidFill>
                  <a:schemeClr val="bg1"/>
                </a:solidFill>
                <a:latin typeface="Arial" panose="020B0604020202090204" pitchFamily="34" charset="0"/>
                <a:cs typeface="Arial" panose="020B0604020202090204" pitchFamily="34" charset="0"/>
              </a:rPr>
              <a:t>Guodong</a:t>
            </a:r>
            <a:r>
              <a:rPr lang="en-US" altLang="zh-HK" sz="1600" dirty="0">
                <a:solidFill>
                  <a:schemeClr val="bg1"/>
                </a:solidFill>
                <a:latin typeface="Arial" panose="020B0604020202090204" pitchFamily="34" charset="0"/>
                <a:cs typeface="Arial" panose="020B0604020202090204" pitchFamily="34" charset="0"/>
              </a:rPr>
              <a:t> Long, Jing Jiang, </a:t>
            </a:r>
            <a:r>
              <a:rPr lang="en-US" altLang="zh-HK" sz="1600" dirty="0" err="1">
                <a:solidFill>
                  <a:schemeClr val="bg1"/>
                </a:solidFill>
                <a:latin typeface="Arial" panose="020B0604020202090204" pitchFamily="34" charset="0"/>
                <a:cs typeface="Arial" panose="020B0604020202090204" pitchFamily="34" charset="0"/>
              </a:rPr>
              <a:t>Qinghua</a:t>
            </a:r>
            <a:r>
              <a:rPr lang="en-US" altLang="zh-HK" sz="1600" dirty="0">
                <a:solidFill>
                  <a:schemeClr val="bg1"/>
                </a:solidFill>
                <a:latin typeface="Arial" panose="020B0604020202090204" pitchFamily="34" charset="0"/>
                <a:cs typeface="Arial" panose="020B0604020202090204" pitchFamily="34" charset="0"/>
              </a:rPr>
              <a:t> Lu,</a:t>
            </a:r>
            <a:r>
              <a:rPr lang="zh-CN" altLang="en-US" sz="1600" dirty="0">
                <a:solidFill>
                  <a:schemeClr val="bg1"/>
                </a:solidFill>
                <a:latin typeface="Arial" panose="020B0604020202090204" pitchFamily="34" charset="0"/>
                <a:cs typeface="Arial" panose="020B0604020202090204" pitchFamily="34" charset="0"/>
              </a:rPr>
              <a:t> </a:t>
            </a:r>
            <a:r>
              <a:rPr lang="en-US" altLang="zh-CN" sz="1600" dirty="0">
                <a:solidFill>
                  <a:schemeClr val="bg1"/>
                </a:solidFill>
                <a:latin typeface="Arial" panose="020B0604020202090204" pitchFamily="34" charset="0"/>
                <a:cs typeface="Arial" panose="020B0604020202090204" pitchFamily="34" charset="0"/>
              </a:rPr>
              <a:t>and</a:t>
            </a:r>
            <a:r>
              <a:rPr lang="en-US" altLang="zh-HK" sz="1600" dirty="0">
                <a:solidFill>
                  <a:schemeClr val="bg1"/>
                </a:solidFill>
                <a:latin typeface="Arial" panose="020B0604020202090204" pitchFamily="34" charset="0"/>
                <a:cs typeface="Arial" panose="020B0604020202090204" pitchFamily="34" charset="0"/>
              </a:rPr>
              <a:t> </a:t>
            </a:r>
            <a:r>
              <a:rPr lang="en-US" altLang="zh-HK" sz="1600" dirty="0" err="1">
                <a:solidFill>
                  <a:schemeClr val="bg1"/>
                </a:solidFill>
                <a:latin typeface="Arial" panose="020B0604020202090204" pitchFamily="34" charset="0"/>
                <a:cs typeface="Arial" panose="020B0604020202090204" pitchFamily="34" charset="0"/>
              </a:rPr>
              <a:t>Chengqi</a:t>
            </a:r>
            <a:r>
              <a:rPr lang="en-US" altLang="zh-HK" sz="1600" dirty="0">
                <a:solidFill>
                  <a:schemeClr val="bg1"/>
                </a:solidFill>
                <a:latin typeface="Arial" panose="020B0604020202090204" pitchFamily="34" charset="0"/>
                <a:cs typeface="Arial" panose="020B0604020202090204" pitchFamily="34" charset="0"/>
              </a:rPr>
              <a:t> Zhang </a:t>
            </a:r>
          </a:p>
        </p:txBody>
      </p:sp>
      <p:grpSp>
        <p:nvGrpSpPr>
          <p:cNvPr id="11" name="组合 10"/>
          <p:cNvGrpSpPr/>
          <p:nvPr/>
        </p:nvGrpSpPr>
        <p:grpSpPr>
          <a:xfrm>
            <a:off x="387776" y="4549747"/>
            <a:ext cx="10532224" cy="873760"/>
            <a:chOff x="623" y="7327"/>
            <a:chExt cx="9488" cy="1376"/>
          </a:xfrm>
        </p:grpSpPr>
        <p:sp>
          <p:nvSpPr>
            <p:cNvPr id="5" name="文本框 4"/>
            <p:cNvSpPr txBox="1"/>
            <p:nvPr/>
          </p:nvSpPr>
          <p:spPr>
            <a:xfrm>
              <a:off x="623" y="7327"/>
              <a:ext cx="9488"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 Journal:</a:t>
              </a:r>
              <a:r>
                <a:rPr lang="en-US" altLang="zh-CN" dirty="0">
                  <a:latin typeface="Arial" panose="020B0604020202090204" pitchFamily="34" charset="0"/>
                  <a:cs typeface="Arial" panose="020B0604020202090204" pitchFamily="34" charset="0"/>
                </a:rPr>
                <a:t> </a:t>
              </a:r>
              <a:r>
                <a:rPr lang="en-US" altLang="zh-HK" sz="1800" dirty="0">
                  <a:effectLst/>
                  <a:latin typeface="CharterBT"/>
                </a:rPr>
                <a:t>AAAI Conference on Artificial Intelligence</a:t>
              </a:r>
              <a:r>
                <a:rPr lang="en-US" altLang="zh-CN" sz="1800" dirty="0">
                  <a:effectLst/>
                  <a:latin typeface="CharterBT"/>
                </a:rPr>
                <a:t>,</a:t>
              </a:r>
              <a:r>
                <a:rPr lang="zh-CN" altLang="en-US" sz="1800" dirty="0">
                  <a:effectLst/>
                  <a:latin typeface="CharterBT"/>
                </a:rPr>
                <a:t> </a:t>
              </a:r>
              <a:r>
                <a:rPr lang="en-US" altLang="zh-CN" sz="1800" dirty="0">
                  <a:effectLst/>
                  <a:latin typeface="CharterBT"/>
                </a:rPr>
                <a:t>20</a:t>
              </a:r>
              <a:r>
                <a:rPr lang="en-US" altLang="zh-HK" sz="1800" dirty="0">
                  <a:effectLst/>
                  <a:latin typeface="TeXGyreTermes"/>
                </a:rPr>
                <a:t>23 </a:t>
              </a:r>
              <a:endParaRPr lang="en-US" altLang="zh-HK" dirty="0"/>
            </a:p>
          </p:txBody>
        </p:sp>
        <p:sp>
          <p:nvSpPr>
            <p:cNvPr id="7" name="文本框 6"/>
            <p:cNvSpPr txBox="1"/>
            <p:nvPr/>
          </p:nvSpPr>
          <p:spPr>
            <a:xfrm>
              <a:off x="623" y="8121"/>
              <a:ext cx="7033"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Published Time:</a:t>
              </a:r>
              <a:r>
                <a:rPr lang="en-US" altLang="zh-CN" dirty="0">
                  <a:latin typeface="Arial" panose="020B0604020202090204" pitchFamily="34" charset="0"/>
                  <a:cs typeface="Arial" panose="020B0604020202090204" pitchFamily="34" charset="0"/>
                </a:rPr>
                <a:t> 26 June 2023 </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Arial" panose="020B0604020202090204" pitchFamily="34" charset="0"/>
                <a:ea typeface="Microsoft YaHei" panose="020B0503020204020204" charset="-122"/>
                <a:cs typeface="Arial" panose="020B0604020202090204" pitchFamily="34" charset="0"/>
              </a:rPr>
              <a:t>Paper 3</a:t>
            </a:r>
            <a:endParaRPr lang="zh-HK" altLang="en-US" sz="36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61</a:t>
            </a:fld>
            <a:endParaRPr lang="zh-HK" altLang="en-US" sz="1600" dirty="0">
              <a:solidFill>
                <a:schemeClr val="bg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62</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63</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p:cNvSpPr txBox="1"/>
          <p:nvPr/>
        </p:nvSpPr>
        <p:spPr>
          <a:xfrm>
            <a:off x="382317" y="2061000"/>
            <a:ext cx="11397725" cy="2189702"/>
          </a:xfrm>
          <a:prstGeom prst="rect">
            <a:avLst/>
          </a:prstGeom>
          <a:noFill/>
          <a:ln>
            <a:noFill/>
          </a:ln>
        </p:spPr>
        <p:txBody>
          <a:bodyPr wrap="square" rtlCol="0">
            <a:spAutoFit/>
          </a:bodyPr>
          <a:lstStyle/>
          <a:p>
            <a:pPr marL="285750" indent="-285750" algn="just">
              <a:lnSpc>
                <a:spcPct val="150000"/>
              </a:lnSpc>
              <a:spcBef>
                <a:spcPts val="2400"/>
              </a:spcBef>
              <a:buFont typeface="Wingdings" panose="05000000000000000000" pitchFamily="2" charset="2"/>
              <a:buChar char="Ø"/>
            </a:pPr>
            <a:r>
              <a:rPr lang="en-US" altLang="zh-HK" sz="2000" dirty="0">
                <a:solidFill>
                  <a:srgbClr val="0E0E0E"/>
                </a:solidFill>
                <a:effectLst/>
                <a:latin typeface="Arial" panose="020B0604020202090204" pitchFamily="34" charset="0"/>
                <a:cs typeface="Arial" panose="020B0604020202090204" pitchFamily="34" charset="0"/>
              </a:rPr>
              <a:t>Existing Federated Learning (FL) methods struggle to handle non-IID graph data, resulting in unstable training and performance drops. </a:t>
            </a:r>
          </a:p>
          <a:p>
            <a:pPr marL="285750" indent="-285750" algn="just">
              <a:lnSpc>
                <a:spcPct val="150000"/>
              </a:lnSpc>
              <a:spcBef>
                <a:spcPts val="2400"/>
              </a:spcBef>
              <a:buFont typeface="Wingdings" panose="05000000000000000000" pitchFamily="2" charset="2"/>
              <a:buChar char="Ø"/>
            </a:pPr>
            <a:r>
              <a:rPr lang="en-US" altLang="zh-HK" sz="2000" dirty="0">
                <a:solidFill>
                  <a:srgbClr val="0E0E0E"/>
                </a:solidFill>
                <a:effectLst/>
                <a:latin typeface="Arial" panose="020B0604020202090204" pitchFamily="34" charset="0"/>
                <a:cs typeface="Arial" panose="020B0604020202090204" pitchFamily="34" charset="0"/>
              </a:rPr>
              <a:t>Conventional GNNs implicitly encode structure information along with features, which leads to difficulties in sharing structural knowledge across diverse domains.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64</a:t>
            </a:fld>
            <a:endParaRPr lang="zh-HK" altLang="en-US" sz="1600" dirty="0">
              <a:solidFill>
                <a:schemeClr val="bg1"/>
              </a:solidFill>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65</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2752538" y="1580185"/>
            <a:ext cx="6686924" cy="2660389"/>
          </a:xfrm>
          <a:prstGeom prst="rect">
            <a:avLst/>
          </a:prstGeom>
        </p:spPr>
      </p:pic>
      <p:sp>
        <p:nvSpPr>
          <p:cNvPr id="4" name="文字方塊 3"/>
          <p:cNvSpPr txBox="1"/>
          <p:nvPr/>
        </p:nvSpPr>
        <p:spPr>
          <a:xfrm>
            <a:off x="1269196" y="4362094"/>
            <a:ext cx="9653608" cy="1477328"/>
          </a:xfrm>
          <a:prstGeom prst="rect">
            <a:avLst/>
          </a:prstGeom>
          <a:noFill/>
        </p:spPr>
        <p:txBody>
          <a:bodyPr wrap="square">
            <a:spAutoFit/>
          </a:bodyPr>
          <a:lstStyle/>
          <a:p>
            <a:pPr algn="just">
              <a:lnSpc>
                <a:spcPct val="150000"/>
              </a:lnSpc>
            </a:pPr>
            <a:r>
              <a:rPr lang="en-US" altLang="zh-HK" sz="1800" dirty="0">
                <a:effectLst/>
                <a:latin typeface="Arial" panose="020B0604020202090204" pitchFamily="34" charset="0"/>
                <a:cs typeface="Arial" panose="020B0604020202090204" pitchFamily="34" charset="0"/>
              </a:rPr>
              <a:t> (a) Performance comparison of local training and FL/FGL in three cross-dataset/domain non-IID settings. </a:t>
            </a:r>
          </a:p>
          <a:p>
            <a:pPr algn="just"/>
            <a:r>
              <a:rPr lang="en-US" altLang="zh-HK" sz="1800" dirty="0">
                <a:effectLst/>
                <a:latin typeface="Arial" panose="020B0604020202090204" pitchFamily="34" charset="0"/>
                <a:cs typeface="Arial" panose="020B0604020202090204" pitchFamily="34" charset="0"/>
              </a:rPr>
              <a:t>(b) The heatmap of Jensen-Shannon divergence of degree distributions among six real-world graph datasets from different domains and random graphs. </a:t>
            </a:r>
            <a:endParaRPr lang="en-US" altLang="zh-HK" dirty="0">
              <a:latin typeface="Arial" panose="020B0604020202090204" pitchFamily="34" charset="0"/>
              <a:cs typeface="Arial" panose="020B0604020202090204" pitchFamily="34"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66</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84EE3-FD7A-0F3B-8A4E-6B9CC43B311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31FB64B-48C2-B5E5-18AF-AF596CEB13BD}"/>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EFA092EF-D264-4547-6814-E803F0FDDA9A}"/>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7B02D7C1-52E6-9A21-2A5D-1C11A010ADEF}"/>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F940202C-25D6-D05B-E739-575A8946F59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A0D3BC8B-E154-85E6-316C-3A93F5A0E1E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4E50F3E7-9D81-A08B-3108-29CDF9F435A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67</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08EAD91A-E24B-7A08-158A-9264331849A8}"/>
              </a:ext>
            </a:extLst>
          </p:cNvPr>
          <p:cNvSpPr txBox="1"/>
          <p:nvPr/>
        </p:nvSpPr>
        <p:spPr>
          <a:xfrm>
            <a:off x="420088" y="2349000"/>
            <a:ext cx="11181724" cy="1702967"/>
          </a:xfrm>
          <a:prstGeom prst="rect">
            <a:avLst/>
          </a:prstGeom>
          <a:noFill/>
        </p:spPr>
        <p:txBody>
          <a:bodyPr wrap="square">
            <a:spAutoFit/>
          </a:bodyPr>
          <a:lstStyle/>
          <a:p>
            <a:pPr algn="just">
              <a:lnSpc>
                <a:spcPct val="150000"/>
              </a:lnSpc>
            </a:pPr>
            <a:r>
              <a:rPr lang="en-US" altLang="zh-HK" sz="1800" dirty="0">
                <a:effectLst/>
                <a:latin typeface="Arial" panose="020B0604020202020204" pitchFamily="34" charset="0"/>
                <a:cs typeface="Arial" panose="020B0604020202020204" pitchFamily="34" charset="0"/>
              </a:rPr>
              <a:t>The proposed method in the paper is </a:t>
            </a:r>
            <a:r>
              <a:rPr lang="en-US" altLang="zh-HK" sz="1800" b="1" dirty="0" err="1">
                <a:effectLst/>
                <a:latin typeface="Arial" panose="020B0604020202020204" pitchFamily="34" charset="0"/>
                <a:cs typeface="Arial" panose="020B0604020202020204" pitchFamily="34" charset="0"/>
              </a:rPr>
              <a:t>FedStar</a:t>
            </a:r>
            <a:r>
              <a:rPr lang="en-US" altLang="zh-HK" sz="1800" dirty="0">
                <a:effectLst/>
                <a:latin typeface="Arial" panose="020B0604020202020204" pitchFamily="34" charset="0"/>
                <a:cs typeface="Arial" panose="020B0604020202020204" pitchFamily="34" charset="0"/>
              </a:rPr>
              <a:t>, a federated graph learning framework that shares structural knowledge across clients while preserving personalized, feature-based learning locally. The method is designed to address the challenges of</a:t>
            </a:r>
            <a:r>
              <a:rPr lang="en-US" altLang="zh-HK" sz="1800" b="1" dirty="0">
                <a:effectLst/>
                <a:latin typeface="Arial" panose="020B0604020202020204" pitchFamily="34" charset="0"/>
                <a:cs typeface="Arial" panose="020B0604020202020204" pitchFamily="34" charset="0"/>
              </a:rPr>
              <a:t> non-IID graph data </a:t>
            </a:r>
            <a:r>
              <a:rPr lang="en-US" altLang="zh-HK" sz="1800" dirty="0">
                <a:effectLst/>
                <a:latin typeface="Arial" panose="020B0604020202020204" pitchFamily="34" charset="0"/>
                <a:cs typeface="Arial" panose="020B0604020202020204" pitchFamily="34" charset="0"/>
              </a:rPr>
              <a:t>in federated learning by decoupling structural and feature-based information. </a:t>
            </a:r>
            <a:endParaRPr lang="en-US" altLang="zh-HK"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211820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68</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489447" y="1055265"/>
            <a:ext cx="11349878" cy="3384000"/>
          </a:xfrm>
          <a:prstGeom prst="rect">
            <a:avLst/>
          </a:prstGeom>
        </p:spPr>
      </p:pic>
      <p:sp>
        <p:nvSpPr>
          <p:cNvPr id="4" name="文字方塊 3"/>
          <p:cNvSpPr txBox="1"/>
          <p:nvPr/>
        </p:nvSpPr>
        <p:spPr>
          <a:xfrm>
            <a:off x="312000" y="4743508"/>
            <a:ext cx="11181724" cy="1287468"/>
          </a:xfrm>
          <a:prstGeom prst="rect">
            <a:avLst/>
          </a:prstGeom>
          <a:noFill/>
        </p:spPr>
        <p:txBody>
          <a:bodyPr wrap="square">
            <a:spAutoFit/>
          </a:bodyPr>
          <a:lstStyle/>
          <a:p>
            <a:pPr algn="just">
              <a:lnSpc>
                <a:spcPct val="150000"/>
              </a:lnSpc>
            </a:pPr>
            <a:r>
              <a:rPr lang="en-US" altLang="zh-HK" sz="1800" dirty="0">
                <a:effectLst/>
                <a:latin typeface="Arial" panose="020B0604020202020204" pitchFamily="34" charset="0"/>
                <a:cs typeface="Arial" panose="020B0604020202020204" pitchFamily="34" charset="0"/>
              </a:rPr>
              <a:t>An overview of the local GNN architecture in our proposed </a:t>
            </a:r>
            <a:r>
              <a:rPr lang="en-US" altLang="zh-HK" sz="1800" b="1" dirty="0" err="1">
                <a:effectLst/>
                <a:latin typeface="Arial" panose="020B0604020202020204" pitchFamily="34" charset="0"/>
                <a:cs typeface="Arial" panose="020B0604020202020204" pitchFamily="34" charset="0"/>
              </a:rPr>
              <a:t>FedStar</a:t>
            </a:r>
            <a:r>
              <a:rPr lang="en-US" altLang="zh-HK" sz="1800" dirty="0">
                <a:effectLst/>
                <a:latin typeface="Arial" panose="020B0604020202020204" pitchFamily="34" charset="0"/>
                <a:cs typeface="Arial" panose="020B0604020202020204" pitchFamily="34" charset="0"/>
              </a:rPr>
              <a:t>. Blue boxes correspond to the models that are trained locally, and personalized for each client. Orange boxes correspond to the models that are aggregated at the server, with knowledge shared across clients. </a:t>
            </a:r>
            <a:endParaRPr lang="en-US" altLang="zh-HK"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1A4C5492-6013-01EA-06C9-8730B00455A8}"/>
              </a:ext>
            </a:extLst>
          </p:cNvPr>
          <p:cNvSpPr/>
          <p:nvPr/>
        </p:nvSpPr>
        <p:spPr>
          <a:xfrm>
            <a:off x="120000" y="920722"/>
            <a:ext cx="7848000" cy="36602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EA53E-A3A9-A1E4-AE9E-1DF5E6D7694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0FD5248-8624-A3D1-AEF8-0B79815A0DF0}"/>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A4CC7238-6961-EFA1-095A-9F1028E180AE}"/>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8578CB3C-8DFB-900B-B59A-0608CB706579}"/>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2F33193D-BAE7-2C1D-C74B-4415F88FB75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FC023D13-6B70-4AB0-DE55-DE96164DF69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1B771BB7-08AF-BFD7-B7A5-5333319A69B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69</a:t>
            </a:fld>
            <a:endParaRPr lang="zh-HK" altLang="en-US" sz="1600" dirty="0">
              <a:solidFill>
                <a:schemeClr val="bg1"/>
              </a:solidFill>
            </a:endParaRPr>
          </a:p>
        </p:txBody>
      </p:sp>
      <p:pic>
        <p:nvPicPr>
          <p:cNvPr id="2" name="圖片 1">
            <a:extLst>
              <a:ext uri="{FF2B5EF4-FFF2-40B4-BE49-F238E27FC236}">
                <a16:creationId xmlns:a16="http://schemas.microsoft.com/office/drawing/2014/main" id="{E269F771-B20E-1D21-48B2-182DED965F63}"/>
              </a:ext>
            </a:extLst>
          </p:cNvPr>
          <p:cNvPicPr>
            <a:picLocks noChangeAspect="1"/>
          </p:cNvPicPr>
          <p:nvPr/>
        </p:nvPicPr>
        <p:blipFill>
          <a:blip r:embed="rId3"/>
          <a:stretch>
            <a:fillRect/>
          </a:stretch>
        </p:blipFill>
        <p:spPr>
          <a:xfrm>
            <a:off x="489447" y="1055265"/>
            <a:ext cx="11349878" cy="3384000"/>
          </a:xfrm>
          <a:prstGeom prst="rect">
            <a:avLst/>
          </a:prstGeom>
        </p:spPr>
      </p:pic>
      <p:sp>
        <p:nvSpPr>
          <p:cNvPr id="4" name="文字方塊 3">
            <a:extLst>
              <a:ext uri="{FF2B5EF4-FFF2-40B4-BE49-F238E27FC236}">
                <a16:creationId xmlns:a16="http://schemas.microsoft.com/office/drawing/2014/main" id="{F3D7CC18-608D-9F81-6DFE-1358840326FB}"/>
              </a:ext>
            </a:extLst>
          </p:cNvPr>
          <p:cNvSpPr txBox="1"/>
          <p:nvPr/>
        </p:nvSpPr>
        <p:spPr>
          <a:xfrm>
            <a:off x="573524" y="5280151"/>
            <a:ext cx="11181724" cy="369332"/>
          </a:xfrm>
          <a:prstGeom prst="rect">
            <a:avLst/>
          </a:prstGeom>
          <a:noFill/>
        </p:spPr>
        <p:txBody>
          <a:bodyPr wrap="square">
            <a:spAutoFit/>
          </a:bodyPr>
          <a:lstStyle/>
          <a:p>
            <a:pPr algn="just"/>
            <a:r>
              <a:rPr lang="en-US" altLang="zh-HK" sz="1800" dirty="0">
                <a:effectLst/>
                <a:latin typeface="Arial" panose="020B0604020202020204" pitchFamily="34" charset="0"/>
                <a:cs typeface="Arial" panose="020B0604020202020204" pitchFamily="34" charset="0"/>
              </a:rPr>
              <a:t> An illustration of the data distribution and model aggregation scheme. </a:t>
            </a:r>
            <a:endParaRPr lang="en-US" altLang="zh-HK"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EEC18E27-A974-2FEA-C7CE-26A592B92AE9}"/>
              </a:ext>
            </a:extLst>
          </p:cNvPr>
          <p:cNvSpPr/>
          <p:nvPr/>
        </p:nvSpPr>
        <p:spPr>
          <a:xfrm>
            <a:off x="7896000" y="973634"/>
            <a:ext cx="4082808" cy="36602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5852410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6668-7796-182C-BE7B-FA124C90A2C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E9521F6-4057-DDF3-1C04-85B22B5B93C7}"/>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B9EEBF84-FF72-34ED-0306-AAE360F6F8FD}"/>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E959FA33-0A75-24E9-14F4-2554039284E5}"/>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90117D33-5DC8-E4C2-F91F-6AD4D188850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5EAA77FA-22BE-7491-AD77-4BCA0535D07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F159597F-EEED-FE6F-97EB-521495E1E30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70</a:t>
            </a:fld>
            <a:endParaRPr lang="zh-HK" altLang="en-US" sz="1600" dirty="0">
              <a:solidFill>
                <a:schemeClr val="bg1"/>
              </a:solidFill>
            </a:endParaRPr>
          </a:p>
        </p:txBody>
      </p:sp>
      <p:pic>
        <p:nvPicPr>
          <p:cNvPr id="2" name="圖片 1">
            <a:extLst>
              <a:ext uri="{FF2B5EF4-FFF2-40B4-BE49-F238E27FC236}">
                <a16:creationId xmlns:a16="http://schemas.microsoft.com/office/drawing/2014/main" id="{B1EC45D3-C288-32F3-A433-4DBE8B355B34}"/>
              </a:ext>
            </a:extLst>
          </p:cNvPr>
          <p:cNvPicPr>
            <a:picLocks noChangeAspect="1"/>
          </p:cNvPicPr>
          <p:nvPr/>
        </p:nvPicPr>
        <p:blipFill>
          <a:blip r:embed="rId3"/>
          <a:stretch>
            <a:fillRect/>
          </a:stretch>
        </p:blipFill>
        <p:spPr>
          <a:xfrm>
            <a:off x="2136000" y="837000"/>
            <a:ext cx="7334553" cy="2186819"/>
          </a:xfrm>
          <a:prstGeom prst="rect">
            <a:avLst/>
          </a:prstGeom>
        </p:spPr>
      </p:pic>
      <p:sp>
        <p:nvSpPr>
          <p:cNvPr id="4" name="文字方塊 3">
            <a:extLst>
              <a:ext uri="{FF2B5EF4-FFF2-40B4-BE49-F238E27FC236}">
                <a16:creationId xmlns:a16="http://schemas.microsoft.com/office/drawing/2014/main" id="{D18D0DA4-0F4E-0C9C-BA01-9A8F4FBE90A9}"/>
              </a:ext>
            </a:extLst>
          </p:cNvPr>
          <p:cNvSpPr txBox="1"/>
          <p:nvPr/>
        </p:nvSpPr>
        <p:spPr>
          <a:xfrm>
            <a:off x="-1" y="3267268"/>
            <a:ext cx="12174171" cy="1703030"/>
          </a:xfrm>
          <a:prstGeom prst="rect">
            <a:avLst/>
          </a:prstGeom>
          <a:noFill/>
        </p:spPr>
        <p:txBody>
          <a:bodyPr wrap="square">
            <a:spAutoFit/>
          </a:bodyPr>
          <a:lstStyle/>
          <a:p>
            <a:pPr marL="342900" indent="-342900" algn="just">
              <a:lnSpc>
                <a:spcPct val="150000"/>
              </a:lnSpc>
              <a:buAutoNum type="arabicPeriod"/>
            </a:pPr>
            <a:r>
              <a:rPr lang="en-US" altLang="zh-HK" sz="1800" b="1" dirty="0">
                <a:effectLst/>
                <a:latin typeface="Arial" panose="020B0604020202020204" pitchFamily="34" charset="0"/>
                <a:cs typeface="Arial" panose="020B0604020202020204" pitchFamily="34" charset="0"/>
              </a:rPr>
              <a:t>Structure Embedding Initialization</a:t>
            </a:r>
          </a:p>
          <a:p>
            <a:pPr algn="just">
              <a:lnSpc>
                <a:spcPct val="150000"/>
              </a:lnSpc>
            </a:pPr>
            <a:r>
              <a:rPr lang="en-US" altLang="zh-HK" dirty="0">
                <a:latin typeface="Arial" panose="020B0604020202020204" pitchFamily="34" charset="0"/>
                <a:cs typeface="Arial" panose="020B0604020202020204" pitchFamily="34" charset="0"/>
              </a:rPr>
              <a:t>In traditional GNNs, structural information (e.g., node degrees) is encoded along with feature information. However, in non-IID settings, features are often heterogeneous across domains. Structure embeddings capture both local and global structural patterns</a:t>
            </a:r>
            <a:r>
              <a:rPr lang="en-US" altLang="zh-CN" dirty="0">
                <a:latin typeface="Arial" panose="020B0604020202020204" pitchFamily="34" charset="0"/>
                <a:cs typeface="Arial" panose="020B0604020202020204" pitchFamily="34" charset="0"/>
              </a:rPr>
              <a:t>.</a:t>
            </a:r>
            <a:endParaRPr lang="en-US" altLang="zh-HK"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E5E54333-E371-B60E-21D2-C1A8323DBFA8}"/>
              </a:ext>
            </a:extLst>
          </p:cNvPr>
          <p:cNvSpPr/>
          <p:nvPr/>
        </p:nvSpPr>
        <p:spPr>
          <a:xfrm>
            <a:off x="2136000" y="837000"/>
            <a:ext cx="1296000" cy="122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10599932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0A53-992B-C387-4496-AF5DE057038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A3F90BC-54E7-EF3B-E1A7-CF8621829CDA}"/>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45996C1D-DB3B-43CF-6978-2C5487F6E6BD}"/>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4FCC3F8C-17FF-588D-23DC-97C196EA0FFB}"/>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E73D197D-27A5-0678-E811-DB476EDB7AA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0DCEB075-21CC-387A-4E23-78BF4D5AB45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B2768049-913C-0E0B-CF22-14B252457EE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71</a:t>
            </a:fld>
            <a:endParaRPr lang="zh-HK" altLang="en-US" sz="1600" dirty="0">
              <a:solidFill>
                <a:schemeClr val="bg1"/>
              </a:solidFill>
            </a:endParaRPr>
          </a:p>
        </p:txBody>
      </p:sp>
      <p:pic>
        <p:nvPicPr>
          <p:cNvPr id="2" name="圖片 1">
            <a:extLst>
              <a:ext uri="{FF2B5EF4-FFF2-40B4-BE49-F238E27FC236}">
                <a16:creationId xmlns:a16="http://schemas.microsoft.com/office/drawing/2014/main" id="{89FE7FEC-8203-A3A5-7EA2-D6141835F111}"/>
              </a:ext>
            </a:extLst>
          </p:cNvPr>
          <p:cNvPicPr>
            <a:picLocks noChangeAspect="1"/>
          </p:cNvPicPr>
          <p:nvPr/>
        </p:nvPicPr>
        <p:blipFill>
          <a:blip r:embed="rId3"/>
          <a:stretch>
            <a:fillRect/>
          </a:stretch>
        </p:blipFill>
        <p:spPr>
          <a:xfrm>
            <a:off x="2136000" y="837000"/>
            <a:ext cx="7334553" cy="2186819"/>
          </a:xfrm>
          <a:prstGeom prst="rect">
            <a:avLst/>
          </a:prstGeom>
        </p:spPr>
      </p:pic>
      <p:sp>
        <p:nvSpPr>
          <p:cNvPr id="4" name="文字方塊 3">
            <a:extLst>
              <a:ext uri="{FF2B5EF4-FFF2-40B4-BE49-F238E27FC236}">
                <a16:creationId xmlns:a16="http://schemas.microsoft.com/office/drawing/2014/main" id="{9D2A3F13-9759-2A55-B958-503B0E330856}"/>
              </a:ext>
            </a:extLst>
          </p:cNvPr>
          <p:cNvSpPr txBox="1"/>
          <p:nvPr/>
        </p:nvSpPr>
        <p:spPr>
          <a:xfrm>
            <a:off x="-1" y="3267268"/>
            <a:ext cx="12174171" cy="1287468"/>
          </a:xfrm>
          <a:prstGeom prst="rect">
            <a:avLst/>
          </a:prstGeom>
          <a:noFill/>
        </p:spPr>
        <p:txBody>
          <a:bodyPr wrap="square">
            <a:spAutoFit/>
          </a:bodyPr>
          <a:lstStyle/>
          <a:p>
            <a:pPr marL="342900" indent="-342900" algn="just">
              <a:lnSpc>
                <a:spcPct val="150000"/>
              </a:lnSpc>
              <a:buAutoNum type="arabicPeriod"/>
            </a:pPr>
            <a:r>
              <a:rPr lang="en-US" altLang="zh-HK" sz="1800" b="1" dirty="0">
                <a:effectLst/>
                <a:latin typeface="Arial" panose="020B0604020202020204" pitchFamily="34" charset="0"/>
                <a:cs typeface="Arial" panose="020B0604020202020204" pitchFamily="34" charset="0"/>
              </a:rPr>
              <a:t>Structure Embedding Initialization</a:t>
            </a:r>
          </a:p>
          <a:p>
            <a:pPr algn="just">
              <a:lnSpc>
                <a:spcPct val="150000"/>
              </a:lnSpc>
            </a:pPr>
            <a:r>
              <a:rPr lang="en-US" altLang="zh-HK" dirty="0" err="1">
                <a:latin typeface="Arial" panose="020B0604020202020204" pitchFamily="34" charset="0"/>
                <a:cs typeface="Arial" panose="020B0604020202020204" pitchFamily="34" charset="0"/>
              </a:rPr>
              <a:t>FedStar</a:t>
            </a:r>
            <a:r>
              <a:rPr lang="en-US" altLang="zh-HK" dirty="0">
                <a:latin typeface="Arial" panose="020B0604020202020204" pitchFamily="34" charset="0"/>
                <a:cs typeface="Arial" panose="020B0604020202020204" pitchFamily="34" charset="0"/>
              </a:rPr>
              <a:t> introduces </a:t>
            </a:r>
            <a:r>
              <a:rPr lang="en-US" altLang="zh-CN" b="1" dirty="0">
                <a:latin typeface="Arial" panose="020B0604020202020204" pitchFamily="34" charset="0"/>
                <a:cs typeface="Arial" panose="020B0604020202020204" pitchFamily="34" charset="0"/>
              </a:rPr>
              <a:t>d</a:t>
            </a:r>
            <a:r>
              <a:rPr lang="en-US" altLang="zh-HK" b="1" dirty="0">
                <a:latin typeface="Arial" panose="020B0604020202020204" pitchFamily="34" charset="0"/>
                <a:cs typeface="Arial" panose="020B0604020202020204" pitchFamily="34" charset="0"/>
              </a:rPr>
              <a:t>egree-based </a:t>
            </a:r>
            <a:r>
              <a:rPr lang="en-US" altLang="zh-CN" b="1" dirty="0">
                <a:latin typeface="Arial" panose="020B0604020202020204" pitchFamily="34" charset="0"/>
                <a:cs typeface="Arial" panose="020B0604020202020204" pitchFamily="34" charset="0"/>
              </a:rPr>
              <a:t>s</a:t>
            </a:r>
            <a:r>
              <a:rPr lang="en-US" altLang="zh-HK" b="1" dirty="0">
                <a:latin typeface="Arial" panose="020B0604020202020204" pitchFamily="34" charset="0"/>
                <a:cs typeface="Arial" panose="020B0604020202020204" pitchFamily="34" charset="0"/>
              </a:rPr>
              <a:t>tructure </a:t>
            </a:r>
            <a:r>
              <a:rPr lang="en-US" altLang="zh-CN" b="1" dirty="0">
                <a:latin typeface="Arial" panose="020B0604020202020204" pitchFamily="34" charset="0"/>
                <a:cs typeface="Arial" panose="020B0604020202020204" pitchFamily="34" charset="0"/>
              </a:rPr>
              <a:t>e</a:t>
            </a:r>
            <a:r>
              <a:rPr lang="en-US" altLang="zh-HK" b="1" dirty="0">
                <a:latin typeface="Arial" panose="020B0604020202020204" pitchFamily="34" charset="0"/>
                <a:cs typeface="Arial" panose="020B0604020202020204" pitchFamily="34" charset="0"/>
              </a:rPr>
              <a:t>mbedding </a:t>
            </a:r>
            <a:r>
              <a:rPr lang="en-US" altLang="zh-HK" dirty="0">
                <a:latin typeface="Arial" panose="020B0604020202020204" pitchFamily="34" charset="0"/>
                <a:cs typeface="Arial" panose="020B0604020202020204" pitchFamily="34" charset="0"/>
              </a:rPr>
              <a:t>as a separate representation to encodes the local structural knowledge based on node degrees using one-hot encoding:</a:t>
            </a:r>
          </a:p>
        </p:txBody>
      </p:sp>
      <p:pic>
        <p:nvPicPr>
          <p:cNvPr id="5" name="圖片 4">
            <a:extLst>
              <a:ext uri="{FF2B5EF4-FFF2-40B4-BE49-F238E27FC236}">
                <a16:creationId xmlns:a16="http://schemas.microsoft.com/office/drawing/2014/main" id="{D8A9DB51-C160-0B36-1B91-22A1D83A4A7D}"/>
              </a:ext>
            </a:extLst>
          </p:cNvPr>
          <p:cNvPicPr>
            <a:picLocks noChangeAspect="1"/>
          </p:cNvPicPr>
          <p:nvPr/>
        </p:nvPicPr>
        <p:blipFill>
          <a:blip r:embed="rId4"/>
          <a:srcRect r="945" b="14175"/>
          <a:stretch/>
        </p:blipFill>
        <p:spPr>
          <a:xfrm>
            <a:off x="3648000" y="4914771"/>
            <a:ext cx="4896000" cy="360327"/>
          </a:xfrm>
          <a:prstGeom prst="rect">
            <a:avLst/>
          </a:prstGeom>
        </p:spPr>
      </p:pic>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21674834-FD37-2494-CFB3-4A35420ABEB1}"/>
                  </a:ext>
                </a:extLst>
              </p:cNvPr>
              <p:cNvSpPr txBox="1"/>
              <p:nvPr/>
            </p:nvSpPr>
            <p:spPr>
              <a:xfrm>
                <a:off x="0" y="5514654"/>
                <a:ext cx="11952000" cy="369332"/>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𝑑</m:t>
                        </m:r>
                      </m:e>
                      <m:sub>
                        <m:r>
                          <a:rPr lang="zh-HK" altLang="en-US" i="1" dirty="0" smtClean="0">
                            <a:latin typeface="Cambria Math" panose="02040503050406030204" pitchFamily="18" charset="0"/>
                            <a:cs typeface="Arial" panose="020B0604020202020204" pitchFamily="34" charset="0"/>
                          </a:rPr>
                          <m:t>𝑣</m:t>
                        </m:r>
                      </m:sub>
                    </m:sSub>
                  </m:oMath>
                </a14:m>
                <a:r>
                  <a:rPr lang="zh-HK" altLang="en-US" dirty="0">
                    <a:latin typeface="Arial" panose="020B0604020202020204" pitchFamily="34" charset="0"/>
                    <a:cs typeface="Arial" panose="020B0604020202020204" pitchFamily="34" charset="0"/>
                  </a:rPr>
                  <a:t>  is the degree of node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𝑣</m:t>
                    </m:r>
                  </m:oMath>
                </a14:m>
                <a:r>
                  <a:rPr lang="zh-HK" altLang="en-US" dirty="0">
                    <a:latin typeface="Arial" panose="020B0604020202020204" pitchFamily="34" charset="0"/>
                    <a:cs typeface="Arial" panose="020B0604020202020204" pitchFamily="34" charset="0"/>
                  </a:rPr>
                  <a:t>,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𝐼</m:t>
                    </m:r>
                  </m:oMath>
                </a14:m>
                <a:r>
                  <a:rPr lang="zh-HK" altLang="en-US" dirty="0">
                    <a:latin typeface="Arial" panose="020B0604020202020204" pitchFamily="34" charset="0"/>
                    <a:cs typeface="Arial" panose="020B0604020202020204" pitchFamily="34" charset="0"/>
                  </a:rPr>
                  <a:t> is an identity function, and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𝑘</m:t>
                        </m:r>
                      </m:e>
                      <m:sub>
                        <m:r>
                          <a:rPr lang="zh-HK" altLang="en-US" i="1" dirty="0" smtClean="0">
                            <a:latin typeface="Cambria Math" panose="02040503050406030204" pitchFamily="18" charset="0"/>
                            <a:cs typeface="Arial" panose="020B0604020202020204" pitchFamily="34" charset="0"/>
                          </a:rPr>
                          <m:t>1</m:t>
                        </m:r>
                      </m:sub>
                    </m:sSub>
                  </m:oMath>
                </a14:m>
                <a:r>
                  <a:rPr lang="zh-HK" altLang="en-US" dirty="0">
                    <a:latin typeface="Arial" panose="020B0604020202020204" pitchFamily="34" charset="0"/>
                    <a:cs typeface="Arial" panose="020B0604020202020204" pitchFamily="34" charset="0"/>
                  </a:rPr>
                  <a:t> is the dimension of the DSE.</a:t>
                </a:r>
              </a:p>
            </p:txBody>
          </p:sp>
        </mc:Choice>
        <mc:Fallback>
          <p:sp>
            <p:nvSpPr>
              <p:cNvPr id="7" name="文字方塊 6">
                <a:extLst>
                  <a:ext uri="{FF2B5EF4-FFF2-40B4-BE49-F238E27FC236}">
                    <a16:creationId xmlns:a16="http://schemas.microsoft.com/office/drawing/2014/main" id="{21674834-FD37-2494-CFB3-4A35420ABEB1}"/>
                  </a:ext>
                </a:extLst>
              </p:cNvPr>
              <p:cNvSpPr txBox="1">
                <a:spLocks noRot="1" noChangeAspect="1" noMove="1" noResize="1" noEditPoints="1" noAdjustHandles="1" noChangeArrowheads="1" noChangeShapeType="1" noTextEdit="1"/>
              </p:cNvSpPr>
              <p:nvPr/>
            </p:nvSpPr>
            <p:spPr>
              <a:xfrm>
                <a:off x="0" y="5514654"/>
                <a:ext cx="11952000" cy="369332"/>
              </a:xfrm>
              <a:prstGeom prst="rect">
                <a:avLst/>
              </a:prstGeom>
              <a:blipFill>
                <a:blip r:embed="rId5"/>
                <a:stretch>
                  <a:fillRect l="-425" t="-6667" b="-23333"/>
                </a:stretch>
              </a:blipFill>
            </p:spPr>
            <p:txBody>
              <a:bodyPr/>
              <a:lstStyle/>
              <a:p>
                <a:r>
                  <a:rPr lang="zh-HK" altLang="en-US">
                    <a:noFill/>
                  </a:rPr>
                  <a:t> </a:t>
                </a:r>
              </a:p>
            </p:txBody>
          </p:sp>
        </mc:Fallback>
      </mc:AlternateContent>
      <p:sp>
        <p:nvSpPr>
          <p:cNvPr id="9" name="矩形 8">
            <a:extLst>
              <a:ext uri="{FF2B5EF4-FFF2-40B4-BE49-F238E27FC236}">
                <a16:creationId xmlns:a16="http://schemas.microsoft.com/office/drawing/2014/main" id="{09B75492-0BF9-A96B-105F-7B6176161962}"/>
              </a:ext>
            </a:extLst>
          </p:cNvPr>
          <p:cNvSpPr/>
          <p:nvPr/>
        </p:nvSpPr>
        <p:spPr>
          <a:xfrm>
            <a:off x="2136000" y="837000"/>
            <a:ext cx="1296000" cy="122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381252152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E6763-3973-7A70-2C5C-430C5D1326C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13A7AA9-E0ED-EE56-C1BF-020B9504923E}"/>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719E2688-0A34-E43E-AB57-336A99BF262C}"/>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208D5E37-E6DC-1C96-7BD4-0AA726298225}"/>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E52B28C8-58CB-D31D-87E3-AFC6AA4ADD9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0AD6D2EE-93F8-D99E-37DC-ED59B57B0E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35EFCDFD-4BDB-F5D9-F613-C05DA69CE20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72</a:t>
            </a:fld>
            <a:endParaRPr lang="zh-HK" altLang="en-US" sz="1600" dirty="0">
              <a:solidFill>
                <a:schemeClr val="bg1"/>
              </a:solidFill>
            </a:endParaRPr>
          </a:p>
        </p:txBody>
      </p:sp>
      <p:pic>
        <p:nvPicPr>
          <p:cNvPr id="2" name="圖片 1">
            <a:extLst>
              <a:ext uri="{FF2B5EF4-FFF2-40B4-BE49-F238E27FC236}">
                <a16:creationId xmlns:a16="http://schemas.microsoft.com/office/drawing/2014/main" id="{897E1D79-45C5-C8C6-6D33-8FFAF6EEEE32}"/>
              </a:ext>
            </a:extLst>
          </p:cNvPr>
          <p:cNvPicPr>
            <a:picLocks noChangeAspect="1"/>
          </p:cNvPicPr>
          <p:nvPr/>
        </p:nvPicPr>
        <p:blipFill>
          <a:blip r:embed="rId3"/>
          <a:stretch>
            <a:fillRect/>
          </a:stretch>
        </p:blipFill>
        <p:spPr>
          <a:xfrm>
            <a:off x="2136000" y="837000"/>
            <a:ext cx="7334553" cy="2186819"/>
          </a:xfrm>
          <a:prstGeom prst="rect">
            <a:avLst/>
          </a:prstGeom>
        </p:spPr>
      </p:pic>
      <p:sp>
        <p:nvSpPr>
          <p:cNvPr id="4" name="文字方塊 3">
            <a:extLst>
              <a:ext uri="{FF2B5EF4-FFF2-40B4-BE49-F238E27FC236}">
                <a16:creationId xmlns:a16="http://schemas.microsoft.com/office/drawing/2014/main" id="{D624C831-33DC-1FFE-DBA3-86B73A41329B}"/>
              </a:ext>
            </a:extLst>
          </p:cNvPr>
          <p:cNvSpPr txBox="1"/>
          <p:nvPr/>
        </p:nvSpPr>
        <p:spPr>
          <a:xfrm>
            <a:off x="-1" y="3267268"/>
            <a:ext cx="12174171" cy="871970"/>
          </a:xfrm>
          <a:prstGeom prst="rect">
            <a:avLst/>
          </a:prstGeom>
          <a:noFill/>
        </p:spPr>
        <p:txBody>
          <a:bodyPr wrap="square">
            <a:spAutoFit/>
          </a:bodyPr>
          <a:lstStyle/>
          <a:p>
            <a:pPr marL="342900" indent="-342900" algn="just">
              <a:lnSpc>
                <a:spcPct val="150000"/>
              </a:lnSpc>
              <a:buAutoNum type="arabicPeriod"/>
            </a:pPr>
            <a:r>
              <a:rPr lang="en-US" altLang="zh-HK" sz="1800" b="1" dirty="0">
                <a:effectLst/>
                <a:latin typeface="Arial" panose="020B0604020202020204" pitchFamily="34" charset="0"/>
                <a:cs typeface="Arial" panose="020B0604020202020204" pitchFamily="34" charset="0"/>
              </a:rPr>
              <a:t>Structure Embedding Initialization</a:t>
            </a:r>
          </a:p>
          <a:p>
            <a:pPr algn="just">
              <a:lnSpc>
                <a:spcPct val="150000"/>
              </a:lnSpc>
            </a:pPr>
            <a:r>
              <a:rPr lang="en-US" altLang="zh-HK" dirty="0">
                <a:latin typeface="Arial" panose="020B0604020202020204" pitchFamily="34" charset="0"/>
                <a:cs typeface="Arial" panose="020B0604020202020204" pitchFamily="34" charset="0"/>
              </a:rPr>
              <a:t>T</a:t>
            </a:r>
            <a:r>
              <a:rPr lang="en-US" altLang="zh-CN" dirty="0">
                <a:latin typeface="Arial" panose="020B0604020202020204" pitchFamily="34" charset="0"/>
                <a:cs typeface="Arial" panose="020B0604020202020204" pitchFamily="34" charset="0"/>
              </a:rPr>
              <a:t>o</a:t>
            </a:r>
            <a:r>
              <a:rPr lang="zh-CN" altLang="en-US" dirty="0">
                <a:latin typeface="Arial" panose="020B0604020202020204" pitchFamily="34" charset="0"/>
                <a:cs typeface="Arial" panose="020B0604020202020204" pitchFamily="34" charset="0"/>
              </a:rPr>
              <a:t> </a:t>
            </a:r>
            <a:r>
              <a:rPr lang="en-US" altLang="zh-HK" dirty="0">
                <a:latin typeface="Arial" panose="020B0604020202020204" pitchFamily="34" charset="0"/>
                <a:cs typeface="Arial" panose="020B0604020202020204" pitchFamily="34" charset="0"/>
              </a:rPr>
              <a:t>capture global structural knowledge, </a:t>
            </a:r>
            <a:r>
              <a:rPr lang="en-US" altLang="zh-HK" dirty="0" err="1">
                <a:latin typeface="Arial" panose="020B0604020202020204" pitchFamily="34" charset="0"/>
                <a:cs typeface="Arial" panose="020B0604020202020204" pitchFamily="34" charset="0"/>
              </a:rPr>
              <a:t>FedStar</a:t>
            </a:r>
            <a:r>
              <a:rPr lang="en-US" altLang="zh-HK" dirty="0">
                <a:latin typeface="Arial" panose="020B0604020202020204" pitchFamily="34" charset="0"/>
                <a:cs typeface="Arial" panose="020B0604020202020204" pitchFamily="34" charset="0"/>
              </a:rPr>
              <a:t> introduce a random walk-based structure embedding (RWSE)</a:t>
            </a: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6466B4E9-323E-29E9-6875-BE7FAB1AC656}"/>
                  </a:ext>
                </a:extLst>
              </p:cNvPr>
              <p:cNvSpPr txBox="1"/>
              <p:nvPr/>
            </p:nvSpPr>
            <p:spPr>
              <a:xfrm>
                <a:off x="-1" y="4723159"/>
                <a:ext cx="11952000" cy="1288814"/>
              </a:xfrm>
              <a:prstGeom prst="rect">
                <a:avLst/>
              </a:prstGeom>
              <a:noFill/>
            </p:spPr>
            <p:txBody>
              <a:bodyPr wrap="square">
                <a:spAutoFit/>
              </a:bodyPr>
              <a:lstStyle/>
              <a:p>
                <a:pPr>
                  <a:lnSpc>
                    <a:spcPct val="150000"/>
                  </a:lnSpc>
                </a:pPr>
                <a:r>
                  <a:rPr lang="en-US" altLang="zh-HK" dirty="0">
                    <a:latin typeface="Arial" panose="020B0604020202020204" pitchFamily="34" charset="0"/>
                    <a:cs typeface="Arial" panose="020B0604020202020204" pitchFamily="34" charset="0"/>
                  </a:rPr>
                  <a:t>where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𝑇</m:t>
                    </m:r>
                    <m:r>
                      <a:rPr lang="en-US" altLang="zh-HK" i="1" dirty="0" smtClean="0">
                        <a:latin typeface="Cambria Math" panose="02040503050406030204" pitchFamily="18" charset="0"/>
                        <a:cs typeface="Arial" panose="020B0604020202020204" pitchFamily="34" charset="0"/>
                      </a:rPr>
                      <m:t> = </m:t>
                    </m:r>
                    <m:r>
                      <a:rPr lang="en-US" altLang="zh-HK" i="1" dirty="0" smtClean="0">
                        <a:latin typeface="Cambria Math" panose="02040503050406030204" pitchFamily="18" charset="0"/>
                        <a:cs typeface="Arial" panose="020B0604020202020204" pitchFamily="34" charset="0"/>
                      </a:rPr>
                      <m:t>𝐴</m:t>
                    </m:r>
                    <m:r>
                      <a:rPr lang="en-US" altLang="zh-HK" i="1" dirty="0" smtClean="0">
                        <a:latin typeface="Cambria Math" panose="02040503050406030204" pitchFamily="18" charset="0"/>
                        <a:cs typeface="Arial" panose="020B0604020202020204" pitchFamily="34" charset="0"/>
                      </a:rPr>
                      <m:t> </m:t>
                    </m:r>
                    <m:sSup>
                      <m:sSupPr>
                        <m:ctrlPr>
                          <a:rPr lang="en-US" altLang="zh-HK" i="1" dirty="0" smtClean="0">
                            <a:latin typeface="Cambria Math" panose="02040503050406030204" pitchFamily="18" charset="0"/>
                            <a:cs typeface="Arial" panose="020B0604020202020204" pitchFamily="34" charset="0"/>
                          </a:rPr>
                        </m:ctrlPr>
                      </m:sSupPr>
                      <m:e>
                        <m:r>
                          <a:rPr lang="en-US" altLang="zh-HK" i="1" dirty="0" smtClean="0">
                            <a:latin typeface="Cambria Math" panose="02040503050406030204" pitchFamily="18" charset="0"/>
                            <a:cs typeface="Arial" panose="020B0604020202020204" pitchFamily="34" charset="0"/>
                          </a:rPr>
                          <m:t>𝐷</m:t>
                        </m:r>
                      </m:e>
                      <m:sup>
                        <m:r>
                          <a:rPr lang="en-US" altLang="zh-CN" b="0" i="1" dirty="0" smtClean="0">
                            <a:latin typeface="Cambria Math" panose="02040503050406030204" pitchFamily="18" charset="0"/>
                            <a:cs typeface="Arial" panose="020B0604020202020204" pitchFamily="34" charset="0"/>
                          </a:rPr>
                          <m:t>−1</m:t>
                        </m:r>
                      </m:sup>
                    </m:sSup>
                  </m:oMath>
                </a14:m>
                <a:r>
                  <a:rPr lang="en-US" altLang="zh-HK" dirty="0">
                    <a:latin typeface="Arial" panose="020B0604020202020204" pitchFamily="34" charset="0"/>
                    <a:cs typeface="Arial" panose="020B0604020202020204" pitchFamily="34" charset="0"/>
                  </a:rPr>
                  <a:t>is the random walk transition matrix,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𝐴</m:t>
                    </m:r>
                  </m:oMath>
                </a14:m>
                <a:r>
                  <a:rPr lang="en-US" altLang="zh-HK" dirty="0">
                    <a:latin typeface="Arial" panose="020B0604020202020204" pitchFamily="34" charset="0"/>
                    <a:cs typeface="Arial" panose="020B0604020202020204" pitchFamily="34" charset="0"/>
                  </a:rPr>
                  <a:t>  is the adjacency matrix,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𝐷</m:t>
                    </m:r>
                  </m:oMath>
                </a14:m>
                <a:r>
                  <a:rPr lang="en-US" altLang="zh-HK" dirty="0">
                    <a:latin typeface="Arial" panose="020B0604020202020204" pitchFamily="34" charset="0"/>
                    <a:cs typeface="Arial" panose="020B0604020202020204" pitchFamily="34" charset="0"/>
                  </a:rPr>
                  <a:t> is the degree matrix, and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𝑘</m:t>
                        </m:r>
                      </m:e>
                      <m:sub>
                        <m:r>
                          <a:rPr lang="en-US" altLang="zh-HK" i="1" dirty="0" smtClean="0">
                            <a:latin typeface="Cambria Math" panose="02040503050406030204" pitchFamily="18" charset="0"/>
                            <a:cs typeface="Arial" panose="020B0604020202020204" pitchFamily="34" charset="0"/>
                          </a:rPr>
                          <m:t>2</m:t>
                        </m:r>
                      </m:sub>
                    </m:sSub>
                    <m:r>
                      <a:rPr lang="en-US" altLang="zh-HK" i="1" dirty="0" smtClean="0">
                        <a:latin typeface="Cambria Math" panose="02040503050406030204" pitchFamily="18" charset="0"/>
                        <a:cs typeface="Arial" panose="020B0604020202020204" pitchFamily="34" charset="0"/>
                      </a:rPr>
                      <m:t> </m:t>
                    </m:r>
                  </m:oMath>
                </a14:m>
                <a:r>
                  <a:rPr lang="en-US" altLang="zh-HK" dirty="0">
                    <a:latin typeface="Arial" panose="020B0604020202020204" pitchFamily="34" charset="0"/>
                    <a:cs typeface="Arial" panose="020B0604020202020204" pitchFamily="34" charset="0"/>
                  </a:rPr>
                  <a:t>is the embedding dimension. The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𝑘</m:t>
                    </m:r>
                  </m:oMath>
                </a14:m>
                <a:r>
                  <a:rPr lang="en-US" altLang="zh-HK" dirty="0">
                    <a:latin typeface="Arial" panose="020B0604020202020204" pitchFamily="34" charset="0"/>
                    <a:cs typeface="Arial" panose="020B0604020202020204" pitchFamily="34" charset="0"/>
                  </a:rPr>
                  <a:t> -</a:t>
                </a:r>
                <a:r>
                  <a:rPr lang="en-US" altLang="zh-HK" dirty="0" err="1">
                    <a:latin typeface="Arial" panose="020B0604020202020204" pitchFamily="34" charset="0"/>
                    <a:cs typeface="Arial" panose="020B0604020202020204" pitchFamily="34" charset="0"/>
                  </a:rPr>
                  <a:t>th</a:t>
                </a:r>
                <a:r>
                  <a:rPr lang="en-US" altLang="zh-HK" dirty="0">
                    <a:latin typeface="Arial" panose="020B0604020202020204" pitchFamily="34" charset="0"/>
                    <a:cs typeface="Arial" panose="020B0604020202020204" pitchFamily="34" charset="0"/>
                  </a:rPr>
                  <a:t> element of  </a:t>
                </a:r>
                <a14:m>
                  <m:oMath xmlns:m="http://schemas.openxmlformats.org/officeDocument/2006/math">
                    <m:sSubSup>
                      <m:sSubSupPr>
                        <m:ctrlPr>
                          <a:rPr lang="en-US" altLang="zh-HK" i="1" dirty="0" smtClean="0">
                            <a:latin typeface="Cambria Math" panose="02040503050406030204" pitchFamily="18" charset="0"/>
                            <a:cs typeface="Arial" panose="020B0604020202020204" pitchFamily="34" charset="0"/>
                          </a:rPr>
                        </m:ctrlPr>
                      </m:sSubSupPr>
                      <m:e>
                        <m:r>
                          <a:rPr lang="en-US" altLang="zh-HK" i="1" dirty="0" smtClean="0">
                            <a:latin typeface="Cambria Math" panose="02040503050406030204" pitchFamily="18" charset="0"/>
                            <a:cs typeface="Arial" panose="020B0604020202020204" pitchFamily="34" charset="0"/>
                          </a:rPr>
                          <m:t>𝑠</m:t>
                        </m:r>
                      </m:e>
                      <m:sub>
                        <m:r>
                          <a:rPr lang="en-US" altLang="zh-HK" i="1" dirty="0">
                            <a:latin typeface="Cambria Math" panose="02040503050406030204" pitchFamily="18" charset="0"/>
                            <a:cs typeface="Arial" panose="020B0604020202020204" pitchFamily="34" charset="0"/>
                          </a:rPr>
                          <m:t>𝑣</m:t>
                        </m:r>
                      </m:sub>
                      <m:sup>
                        <m:r>
                          <a:rPr lang="en-US" altLang="zh-HK" i="1" dirty="0">
                            <a:latin typeface="Cambria Math" panose="02040503050406030204" pitchFamily="18" charset="0"/>
                            <a:cs typeface="Arial" panose="020B0604020202020204" pitchFamily="34" charset="0"/>
                          </a:rPr>
                          <m:t>𝑅𝑊𝑆</m:t>
                        </m:r>
                        <m:r>
                          <a:rPr lang="en-US" altLang="zh-CN" b="0" i="1" dirty="0" smtClean="0">
                            <a:latin typeface="Cambria Math" panose="02040503050406030204" pitchFamily="18" charset="0"/>
                            <a:cs typeface="Arial" panose="020B0604020202020204" pitchFamily="34" charset="0"/>
                          </a:rPr>
                          <m:t>𝐸</m:t>
                        </m:r>
                      </m:sup>
                    </m:sSubSup>
                  </m:oMath>
                </a14:m>
                <a:r>
                  <a:rPr lang="en-US" altLang="zh-HK" dirty="0">
                    <a:latin typeface="Arial" panose="020B0604020202020204" pitchFamily="34" charset="0"/>
                    <a:cs typeface="Arial" panose="020B0604020202020204" pitchFamily="34" charset="0"/>
                  </a:rPr>
                  <a:t>represents the landing probability of node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𝑣</m:t>
                    </m:r>
                  </m:oMath>
                </a14:m>
                <a:r>
                  <a:rPr lang="en-US" altLang="zh-HK" dirty="0">
                    <a:latin typeface="Arial" panose="020B0604020202020204" pitchFamily="34" charset="0"/>
                    <a:cs typeface="Arial" panose="020B0604020202020204" pitchFamily="34" charset="0"/>
                  </a:rPr>
                  <a:t>  after a  </a:t>
                </a:r>
                <a14:m>
                  <m:oMath xmlns:m="http://schemas.openxmlformats.org/officeDocument/2006/math">
                    <m:r>
                      <a:rPr lang="en-US" altLang="zh-HK" i="1" dirty="0" smtClean="0">
                        <a:latin typeface="Cambria Math" panose="02040503050406030204" pitchFamily="18" charset="0"/>
                        <a:cs typeface="Arial" panose="020B0604020202020204" pitchFamily="34" charset="0"/>
                      </a:rPr>
                      <m:t>𝑘</m:t>
                    </m:r>
                  </m:oMath>
                </a14:m>
                <a:r>
                  <a:rPr lang="en-US" altLang="zh-HK" dirty="0">
                    <a:latin typeface="Arial" panose="020B0604020202020204" pitchFamily="34" charset="0"/>
                    <a:cs typeface="Arial" panose="020B0604020202020204" pitchFamily="34" charset="0"/>
                  </a:rPr>
                  <a:t> -step random walk.</a:t>
                </a:r>
                <a:endParaRPr lang="zh-HK" altLang="en-US" dirty="0">
                  <a:latin typeface="Arial" panose="020B0604020202020204" pitchFamily="34" charset="0"/>
                  <a:cs typeface="Arial" panose="020B0604020202020204" pitchFamily="34" charset="0"/>
                </a:endParaRPr>
              </a:p>
            </p:txBody>
          </p:sp>
        </mc:Choice>
        <mc:Fallback>
          <p:sp>
            <p:nvSpPr>
              <p:cNvPr id="7" name="文字方塊 6">
                <a:extLst>
                  <a:ext uri="{FF2B5EF4-FFF2-40B4-BE49-F238E27FC236}">
                    <a16:creationId xmlns:a16="http://schemas.microsoft.com/office/drawing/2014/main" id="{6466B4E9-323E-29E9-6875-BE7FAB1AC656}"/>
                  </a:ext>
                </a:extLst>
              </p:cNvPr>
              <p:cNvSpPr txBox="1">
                <a:spLocks noRot="1" noChangeAspect="1" noMove="1" noResize="1" noEditPoints="1" noAdjustHandles="1" noChangeArrowheads="1" noChangeShapeType="1" noTextEdit="1"/>
              </p:cNvSpPr>
              <p:nvPr/>
            </p:nvSpPr>
            <p:spPr>
              <a:xfrm>
                <a:off x="-1" y="4723159"/>
                <a:ext cx="11952000" cy="1288814"/>
              </a:xfrm>
              <a:prstGeom prst="rect">
                <a:avLst/>
              </a:prstGeom>
              <a:blipFill>
                <a:blip r:embed="rId4"/>
                <a:stretch>
                  <a:fillRect l="-425" r="-849" b="-5882"/>
                </a:stretch>
              </a:blipFill>
            </p:spPr>
            <p:txBody>
              <a:bodyPr/>
              <a:lstStyle/>
              <a:p>
                <a:r>
                  <a:rPr lang="zh-HK" altLang="en-US">
                    <a:noFill/>
                  </a:rPr>
                  <a:t> </a:t>
                </a:r>
              </a:p>
            </p:txBody>
          </p:sp>
        </mc:Fallback>
      </mc:AlternateContent>
      <p:pic>
        <p:nvPicPr>
          <p:cNvPr id="3" name="圖片 2">
            <a:extLst>
              <a:ext uri="{FF2B5EF4-FFF2-40B4-BE49-F238E27FC236}">
                <a16:creationId xmlns:a16="http://schemas.microsoft.com/office/drawing/2014/main" id="{68247909-0D9A-8B32-2ADC-8D55F86D545F}"/>
              </a:ext>
            </a:extLst>
          </p:cNvPr>
          <p:cNvPicPr>
            <a:picLocks noChangeAspect="1"/>
          </p:cNvPicPr>
          <p:nvPr/>
        </p:nvPicPr>
        <p:blipFill>
          <a:blip r:embed="rId5"/>
          <a:stretch>
            <a:fillRect/>
          </a:stretch>
        </p:blipFill>
        <p:spPr>
          <a:xfrm>
            <a:off x="4226323" y="4185372"/>
            <a:ext cx="3353078" cy="614731"/>
          </a:xfrm>
          <a:prstGeom prst="rect">
            <a:avLst/>
          </a:prstGeom>
        </p:spPr>
      </p:pic>
      <p:sp>
        <p:nvSpPr>
          <p:cNvPr id="6" name="矩形 5">
            <a:extLst>
              <a:ext uri="{FF2B5EF4-FFF2-40B4-BE49-F238E27FC236}">
                <a16:creationId xmlns:a16="http://schemas.microsoft.com/office/drawing/2014/main" id="{E7D398D3-57FE-5BBC-3B5A-6EEEF9F4B284}"/>
              </a:ext>
            </a:extLst>
          </p:cNvPr>
          <p:cNvSpPr/>
          <p:nvPr/>
        </p:nvSpPr>
        <p:spPr>
          <a:xfrm>
            <a:off x="2136000" y="837000"/>
            <a:ext cx="1296000" cy="122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31569297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9162-D71B-93C7-E211-6009875C187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EF1B01C-4530-51DC-9605-9CF48D5A9608}"/>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F554029F-F4DA-22A7-E89A-24EF99C5A150}"/>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0C477C63-6387-4558-6622-7B90607624E9}"/>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454BDB12-B5FE-C047-4C8F-3F56864F6C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1F912F8F-1A5B-A62E-4E3D-4FDADF42E57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C2EC51B5-C765-A8D3-07B7-5554F895E1F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73</a:t>
            </a:fld>
            <a:endParaRPr lang="zh-HK" altLang="en-US" sz="1600" dirty="0">
              <a:solidFill>
                <a:schemeClr val="bg1"/>
              </a:solidFill>
            </a:endParaRPr>
          </a:p>
        </p:txBody>
      </p:sp>
      <p:pic>
        <p:nvPicPr>
          <p:cNvPr id="2" name="圖片 1">
            <a:extLst>
              <a:ext uri="{FF2B5EF4-FFF2-40B4-BE49-F238E27FC236}">
                <a16:creationId xmlns:a16="http://schemas.microsoft.com/office/drawing/2014/main" id="{B95F03E1-352B-1F4F-FEA1-F60752C73628}"/>
              </a:ext>
            </a:extLst>
          </p:cNvPr>
          <p:cNvPicPr>
            <a:picLocks noChangeAspect="1"/>
          </p:cNvPicPr>
          <p:nvPr/>
        </p:nvPicPr>
        <p:blipFill>
          <a:blip r:embed="rId3"/>
          <a:stretch>
            <a:fillRect/>
          </a:stretch>
        </p:blipFill>
        <p:spPr>
          <a:xfrm>
            <a:off x="2136000" y="837000"/>
            <a:ext cx="7334553" cy="2186819"/>
          </a:xfrm>
          <a:prstGeom prst="rect">
            <a:avLst/>
          </a:prstGeom>
        </p:spPr>
      </p:pic>
      <p:sp>
        <p:nvSpPr>
          <p:cNvPr id="4" name="文字方塊 3">
            <a:extLst>
              <a:ext uri="{FF2B5EF4-FFF2-40B4-BE49-F238E27FC236}">
                <a16:creationId xmlns:a16="http://schemas.microsoft.com/office/drawing/2014/main" id="{D31A418F-0225-9542-489C-89F255EA46F0}"/>
              </a:ext>
            </a:extLst>
          </p:cNvPr>
          <p:cNvSpPr txBox="1"/>
          <p:nvPr/>
        </p:nvSpPr>
        <p:spPr>
          <a:xfrm>
            <a:off x="-1" y="3267268"/>
            <a:ext cx="12174171" cy="871970"/>
          </a:xfrm>
          <a:prstGeom prst="rect">
            <a:avLst/>
          </a:prstGeom>
          <a:noFill/>
        </p:spPr>
        <p:txBody>
          <a:bodyPr wrap="square">
            <a:spAutoFit/>
          </a:bodyPr>
          <a:lstStyle/>
          <a:p>
            <a:pPr marL="342900" indent="-342900" algn="just">
              <a:lnSpc>
                <a:spcPct val="150000"/>
              </a:lnSpc>
              <a:buAutoNum type="arabicPeriod"/>
            </a:pPr>
            <a:r>
              <a:rPr lang="en-US" altLang="zh-HK" sz="1800" b="1" dirty="0">
                <a:effectLst/>
                <a:latin typeface="Arial" panose="020B0604020202020204" pitchFamily="34" charset="0"/>
                <a:cs typeface="Arial" panose="020B0604020202020204" pitchFamily="34" charset="0"/>
              </a:rPr>
              <a:t>Structure Embedding Initialization</a:t>
            </a:r>
          </a:p>
          <a:p>
            <a:pPr algn="just">
              <a:lnSpc>
                <a:spcPct val="150000"/>
              </a:lnSpc>
            </a:pPr>
            <a:r>
              <a:rPr lang="en-US" altLang="zh-CN" dirty="0">
                <a:latin typeface="Arial" panose="020B0604020202020204" pitchFamily="34" charset="0"/>
                <a:cs typeface="Arial" panose="020B0604020202020204" pitchFamily="34" charset="0"/>
              </a:rPr>
              <a:t>Finally, the structure embedding can be obtained by concatenating both DSE and RWSE and represented as</a:t>
            </a:r>
            <a:endParaRPr lang="en-US" altLang="zh-HK" dirty="0">
              <a:latin typeface="Arial" panose="020B0604020202020204" pitchFamily="34" charset="0"/>
              <a:cs typeface="Arial" panose="020B0604020202020204" pitchFamily="34" charset="0"/>
            </a:endParaRPr>
          </a:p>
        </p:txBody>
      </p:sp>
      <p:pic>
        <p:nvPicPr>
          <p:cNvPr id="5" name="圖片 4">
            <a:extLst>
              <a:ext uri="{FF2B5EF4-FFF2-40B4-BE49-F238E27FC236}">
                <a16:creationId xmlns:a16="http://schemas.microsoft.com/office/drawing/2014/main" id="{803364C6-62C1-018E-ECFB-216FC753DAB5}"/>
              </a:ext>
            </a:extLst>
          </p:cNvPr>
          <p:cNvPicPr>
            <a:picLocks noChangeAspect="1"/>
          </p:cNvPicPr>
          <p:nvPr/>
        </p:nvPicPr>
        <p:blipFill>
          <a:blip r:embed="rId4"/>
          <a:stretch>
            <a:fillRect/>
          </a:stretch>
        </p:blipFill>
        <p:spPr>
          <a:xfrm>
            <a:off x="4727999" y="4212095"/>
            <a:ext cx="2510405" cy="513492"/>
          </a:xfrm>
          <a:prstGeom prst="rect">
            <a:avLst/>
          </a:prstGeom>
        </p:spPr>
      </p:pic>
      <p:sp>
        <p:nvSpPr>
          <p:cNvPr id="8" name="矩形 7">
            <a:extLst>
              <a:ext uri="{FF2B5EF4-FFF2-40B4-BE49-F238E27FC236}">
                <a16:creationId xmlns:a16="http://schemas.microsoft.com/office/drawing/2014/main" id="{757CA504-CB9F-9D8D-A597-E9E1B0541B78}"/>
              </a:ext>
            </a:extLst>
          </p:cNvPr>
          <p:cNvSpPr/>
          <p:nvPr/>
        </p:nvSpPr>
        <p:spPr>
          <a:xfrm>
            <a:off x="2136000" y="837000"/>
            <a:ext cx="1296000" cy="122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256742894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FEED5-13AC-C61C-9A6A-F7C456261D9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2BCB0D1-D3FF-68C2-DE3E-642779C1CAF7}"/>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12EA90F9-F7E3-D697-741D-1DFD7E65A459}"/>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6AFF5972-9E90-E8B4-55DF-FB6A644572D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4F9CFCCE-7A02-764B-A8F4-D4642FD826F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F03488C5-768F-8295-0E49-11AC97042B4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B582CB7F-F08B-6EC6-E74D-350B3916D32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74</a:t>
            </a:fld>
            <a:endParaRPr lang="zh-HK" altLang="en-US" sz="1600" dirty="0">
              <a:solidFill>
                <a:schemeClr val="bg1"/>
              </a:solidFill>
            </a:endParaRPr>
          </a:p>
        </p:txBody>
      </p:sp>
      <p:pic>
        <p:nvPicPr>
          <p:cNvPr id="2" name="圖片 1">
            <a:extLst>
              <a:ext uri="{FF2B5EF4-FFF2-40B4-BE49-F238E27FC236}">
                <a16:creationId xmlns:a16="http://schemas.microsoft.com/office/drawing/2014/main" id="{0AA9CD8B-7E12-B999-91A6-7E1F278777BE}"/>
              </a:ext>
            </a:extLst>
          </p:cNvPr>
          <p:cNvPicPr>
            <a:picLocks noChangeAspect="1"/>
          </p:cNvPicPr>
          <p:nvPr/>
        </p:nvPicPr>
        <p:blipFill>
          <a:blip r:embed="rId3"/>
          <a:stretch>
            <a:fillRect/>
          </a:stretch>
        </p:blipFill>
        <p:spPr>
          <a:xfrm>
            <a:off x="2136000" y="837000"/>
            <a:ext cx="7334553" cy="2186819"/>
          </a:xfrm>
          <a:prstGeom prst="rect">
            <a:avLst/>
          </a:prstGeom>
        </p:spPr>
      </p:pic>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2676FB06-708C-4926-2A55-5AE1D85DE3E3}"/>
                  </a:ext>
                </a:extLst>
              </p:cNvPr>
              <p:cNvSpPr txBox="1"/>
              <p:nvPr/>
            </p:nvSpPr>
            <p:spPr>
              <a:xfrm>
                <a:off x="-1" y="3260076"/>
                <a:ext cx="12174171" cy="2949462"/>
              </a:xfrm>
              <a:prstGeom prst="rect">
                <a:avLst/>
              </a:prstGeom>
              <a:noFill/>
            </p:spPr>
            <p:txBody>
              <a:bodyPr wrap="square">
                <a:spAutoFit/>
              </a:bodyPr>
              <a:lstStyle/>
              <a:p>
                <a:pPr algn="just">
                  <a:lnSpc>
                    <a:spcPct val="150000"/>
                  </a:lnSpc>
                </a:pPr>
                <a:r>
                  <a:rPr lang="en-US" altLang="zh-CN" sz="1800" b="1" dirty="0">
                    <a:effectLst/>
                    <a:latin typeface="Arial" panose="020B0604020202020204" pitchFamily="34" charset="0"/>
                    <a:cs typeface="Arial" panose="020B0604020202020204" pitchFamily="34" charset="0"/>
                  </a:rPr>
                  <a:t>2.</a:t>
                </a:r>
                <a:r>
                  <a:rPr lang="zh-CN" altLang="en-US" sz="1800" b="1" dirty="0">
                    <a:effectLst/>
                    <a:latin typeface="Arial" panose="020B0604020202020204" pitchFamily="34" charset="0"/>
                    <a:cs typeface="Arial" panose="020B0604020202020204" pitchFamily="34" charset="0"/>
                  </a:rPr>
                  <a:t>   </a:t>
                </a:r>
                <a:r>
                  <a:rPr lang="en-US" altLang="zh-HK" sz="1800" b="1" dirty="0">
                    <a:effectLst/>
                    <a:latin typeface="Arial" panose="020B0604020202020204" pitchFamily="34" charset="0"/>
                    <a:cs typeface="Arial" panose="020B0604020202020204" pitchFamily="34" charset="0"/>
                  </a:rPr>
                  <a:t>Feature-Structure Decoupled GNN</a:t>
                </a:r>
              </a:p>
              <a:p>
                <a:pPr algn="just">
                  <a:lnSpc>
                    <a:spcPct val="150000"/>
                  </a:lnSpc>
                </a:pPr>
                <a:r>
                  <a:rPr lang="en-US" altLang="zh-CN" dirty="0">
                    <a:latin typeface="Arial" panose="020B0604020202020204" pitchFamily="34" charset="0"/>
                    <a:cs typeface="Arial" panose="020B0604020202020204" pitchFamily="34" charset="0"/>
                  </a:rPr>
                  <a:t>Learn both structural and feature-based knowledge separately using a dual-channel GNN.</a:t>
                </a:r>
              </a:p>
              <a:p>
                <a:pPr algn="just">
                  <a:lnSpc>
                    <a:spcPct val="150000"/>
                  </a:lnSpc>
                </a:pPr>
                <a:r>
                  <a:rPr lang="en-US" altLang="zh-HK" b="1" dirty="0">
                    <a:latin typeface="Arial" panose="020B0604020202020204" pitchFamily="34" charset="0"/>
                    <a:cs typeface="Arial" panose="020B0604020202020204" pitchFamily="34" charset="0"/>
                  </a:rPr>
                  <a:t>Dual-Channel Architecture:</a:t>
                </a:r>
              </a:p>
              <a:p>
                <a:pPr marL="285750" indent="-285750" algn="just">
                  <a:lnSpc>
                    <a:spcPct val="150000"/>
                  </a:lnSpc>
                  <a:buFont typeface="Wingdings" pitchFamily="2" charset="2"/>
                  <a:buChar char="Ø"/>
                </a:pPr>
                <a:r>
                  <a:rPr lang="en-US" altLang="zh-HK" dirty="0">
                    <a:latin typeface="Arial" panose="020B0604020202020204" pitchFamily="34" charset="0"/>
                    <a:cs typeface="Arial" panose="020B0604020202020204" pitchFamily="34" charset="0"/>
                  </a:rPr>
                  <a:t>Feature Encoder: Learns from the raw node features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𝑥</m:t>
                        </m:r>
                      </m:e>
                      <m:sub>
                        <m:r>
                          <a:rPr lang="en-US" altLang="zh-HK" i="1" dirty="0" smtClean="0">
                            <a:latin typeface="Cambria Math" panose="02040503050406030204" pitchFamily="18" charset="0"/>
                            <a:cs typeface="Arial" panose="020B0604020202020204" pitchFamily="34" charset="0"/>
                          </a:rPr>
                          <m:t>𝑣</m:t>
                        </m:r>
                      </m:sub>
                    </m:sSub>
                    <m:r>
                      <a:rPr lang="en-US" altLang="zh-HK" i="1" dirty="0" smtClean="0">
                        <a:latin typeface="Cambria Math" panose="02040503050406030204" pitchFamily="18" charset="0"/>
                        <a:cs typeface="Arial" panose="020B0604020202020204" pitchFamily="34" charset="0"/>
                      </a:rPr>
                      <m:t> </m:t>
                    </m:r>
                  </m:oMath>
                </a14:m>
                <a:r>
                  <a:rPr lang="en-US" altLang="zh-HK" dirty="0">
                    <a:latin typeface="Arial" panose="020B0604020202020204" pitchFamily="34" charset="0"/>
                    <a:cs typeface="Arial" panose="020B0604020202020204" pitchFamily="34" charset="0"/>
                  </a:rPr>
                  <a:t>and generates hidden embeddings by aggregating neighboring attributive and structural information.</a:t>
                </a:r>
              </a:p>
              <a:p>
                <a:pPr marL="285750" indent="-285750" algn="just">
                  <a:lnSpc>
                    <a:spcPct val="150000"/>
                  </a:lnSpc>
                  <a:buFont typeface="Wingdings" pitchFamily="2" charset="2"/>
                  <a:buChar char="Ø"/>
                </a:pPr>
                <a:r>
                  <a:rPr lang="en-US" altLang="zh-HK" dirty="0">
                    <a:latin typeface="Arial" panose="020B0604020202020204" pitchFamily="34" charset="0"/>
                    <a:cs typeface="Arial" panose="020B0604020202020204" pitchFamily="34" charset="0"/>
                  </a:rPr>
                  <a:t>Structure Encoder: Operates solely on the structure embeddings </a:t>
                </a:r>
                <a14:m>
                  <m:oMath xmlns:m="http://schemas.openxmlformats.org/officeDocument/2006/math">
                    <m:sSub>
                      <m:sSubPr>
                        <m:ctrlPr>
                          <a:rPr lang="en-US" altLang="zh-HK" i="1" dirty="0" smtClean="0">
                            <a:latin typeface="Cambria Math" panose="02040503050406030204" pitchFamily="18" charset="0"/>
                            <a:cs typeface="Arial" panose="020B0604020202020204" pitchFamily="34" charset="0"/>
                          </a:rPr>
                        </m:ctrlPr>
                      </m:sSubPr>
                      <m:e>
                        <m:r>
                          <a:rPr lang="en-US" altLang="zh-HK" i="1" dirty="0" smtClean="0">
                            <a:latin typeface="Cambria Math" panose="02040503050406030204" pitchFamily="18" charset="0"/>
                            <a:cs typeface="Arial" panose="020B0604020202020204" pitchFamily="34" charset="0"/>
                          </a:rPr>
                          <m:t>𝑠</m:t>
                        </m:r>
                      </m:e>
                      <m:sub>
                        <m:r>
                          <a:rPr lang="en-US" altLang="zh-HK" i="1" dirty="0" smtClean="0">
                            <a:latin typeface="Cambria Math" panose="02040503050406030204" pitchFamily="18" charset="0"/>
                            <a:cs typeface="Arial" panose="020B0604020202020204" pitchFamily="34" charset="0"/>
                          </a:rPr>
                          <m:t>𝑣</m:t>
                        </m:r>
                      </m:sub>
                    </m:sSub>
                  </m:oMath>
                </a14:m>
                <a:r>
                  <a:rPr lang="en-US" altLang="zh-HK" dirty="0">
                    <a:latin typeface="Arial" panose="020B0604020202020204" pitchFamily="34" charset="0"/>
                    <a:cs typeface="Arial" panose="020B0604020202020204" pitchFamily="34" charset="0"/>
                  </a:rPr>
                  <a:t> to propagate structural knowledge over the graph, independently from feature information.</a:t>
                </a:r>
              </a:p>
            </p:txBody>
          </p:sp>
        </mc:Choice>
        <mc:Fallback>
          <p:sp>
            <p:nvSpPr>
              <p:cNvPr id="4" name="文字方塊 3">
                <a:extLst>
                  <a:ext uri="{FF2B5EF4-FFF2-40B4-BE49-F238E27FC236}">
                    <a16:creationId xmlns:a16="http://schemas.microsoft.com/office/drawing/2014/main" id="{2676FB06-708C-4926-2A55-5AE1D85DE3E3}"/>
                  </a:ext>
                </a:extLst>
              </p:cNvPr>
              <p:cNvSpPr txBox="1">
                <a:spLocks noRot="1" noChangeAspect="1" noMove="1" noResize="1" noEditPoints="1" noAdjustHandles="1" noChangeArrowheads="1" noChangeShapeType="1" noTextEdit="1"/>
              </p:cNvSpPr>
              <p:nvPr/>
            </p:nvSpPr>
            <p:spPr>
              <a:xfrm>
                <a:off x="-1" y="3260076"/>
                <a:ext cx="12174171" cy="2949462"/>
              </a:xfrm>
              <a:prstGeom prst="rect">
                <a:avLst/>
              </a:prstGeom>
              <a:blipFill>
                <a:blip r:embed="rId4"/>
                <a:stretch>
                  <a:fillRect l="-417" r="-417" b="-2137"/>
                </a:stretch>
              </a:blipFill>
            </p:spPr>
            <p:txBody>
              <a:bodyPr/>
              <a:lstStyle/>
              <a:p>
                <a:r>
                  <a:rPr lang="zh-HK" altLang="en-US">
                    <a:noFill/>
                  </a:rPr>
                  <a:t> </a:t>
                </a:r>
              </a:p>
            </p:txBody>
          </p:sp>
        </mc:Fallback>
      </mc:AlternateContent>
      <p:sp>
        <p:nvSpPr>
          <p:cNvPr id="6" name="矩形 5">
            <a:extLst>
              <a:ext uri="{FF2B5EF4-FFF2-40B4-BE49-F238E27FC236}">
                <a16:creationId xmlns:a16="http://schemas.microsoft.com/office/drawing/2014/main" id="{F9B32924-9573-6E00-4295-DD464FDE29F6}"/>
              </a:ext>
            </a:extLst>
          </p:cNvPr>
          <p:cNvSpPr/>
          <p:nvPr/>
        </p:nvSpPr>
        <p:spPr>
          <a:xfrm>
            <a:off x="2136000" y="1196999"/>
            <a:ext cx="1656000" cy="16908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131733386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75465-C9B1-5187-F7DD-FF40AB7CF8D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9DECE05-B086-8EDF-AC93-821D33E89FBB}"/>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6C39A7F1-F2D2-B8AA-5E48-FA8C248363C3}"/>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D64639B8-411F-A1C4-C30C-E6DC7DE8B5CC}"/>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EF706A1D-9F68-8EBD-4C3F-48722B0F979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23C2EC58-698C-63AC-F684-92C6CF53FD3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5DC2702D-1098-9FAD-DD47-F8DBEBF7975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75</a:t>
            </a:fld>
            <a:endParaRPr lang="zh-HK" altLang="en-US" sz="1600" dirty="0">
              <a:solidFill>
                <a:schemeClr val="bg1"/>
              </a:solidFill>
            </a:endParaRPr>
          </a:p>
        </p:txBody>
      </p:sp>
      <p:pic>
        <p:nvPicPr>
          <p:cNvPr id="2" name="圖片 1">
            <a:extLst>
              <a:ext uri="{FF2B5EF4-FFF2-40B4-BE49-F238E27FC236}">
                <a16:creationId xmlns:a16="http://schemas.microsoft.com/office/drawing/2014/main" id="{6599FB04-768F-7054-C03C-56E2EE8F0CC5}"/>
              </a:ext>
            </a:extLst>
          </p:cNvPr>
          <p:cNvPicPr>
            <a:picLocks noChangeAspect="1"/>
          </p:cNvPicPr>
          <p:nvPr/>
        </p:nvPicPr>
        <p:blipFill>
          <a:blip r:embed="rId3"/>
          <a:stretch>
            <a:fillRect/>
          </a:stretch>
        </p:blipFill>
        <p:spPr>
          <a:xfrm>
            <a:off x="2136000" y="837000"/>
            <a:ext cx="7334553" cy="2186819"/>
          </a:xfrm>
          <a:prstGeom prst="rect">
            <a:avLst/>
          </a:prstGeom>
        </p:spPr>
      </p:pic>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F223F81E-EF9E-7EFB-707E-5BE90A195E7D}"/>
                  </a:ext>
                </a:extLst>
              </p:cNvPr>
              <p:cNvSpPr txBox="1"/>
              <p:nvPr/>
            </p:nvSpPr>
            <p:spPr>
              <a:xfrm>
                <a:off x="-1" y="3260076"/>
                <a:ext cx="12174171" cy="1438086"/>
              </a:xfrm>
              <a:prstGeom prst="rect">
                <a:avLst/>
              </a:prstGeom>
              <a:noFill/>
            </p:spPr>
            <p:txBody>
              <a:bodyPr wrap="square">
                <a:spAutoFit/>
              </a:bodyPr>
              <a:lstStyle/>
              <a:p>
                <a:pPr algn="just">
                  <a:lnSpc>
                    <a:spcPct val="150000"/>
                  </a:lnSpc>
                </a:pPr>
                <a:r>
                  <a:rPr lang="en-US" altLang="zh-CN" sz="1800" b="1" dirty="0">
                    <a:effectLst/>
                    <a:latin typeface="Arial" panose="020B0604020202020204" pitchFamily="34" charset="0"/>
                    <a:cs typeface="Arial" panose="020B0604020202020204" pitchFamily="34" charset="0"/>
                  </a:rPr>
                  <a:t>2.</a:t>
                </a:r>
                <a:r>
                  <a:rPr lang="zh-CN" altLang="en-US" sz="1800" b="1" dirty="0">
                    <a:effectLst/>
                    <a:latin typeface="Arial" panose="020B0604020202020204" pitchFamily="34" charset="0"/>
                    <a:cs typeface="Arial" panose="020B0604020202020204" pitchFamily="34" charset="0"/>
                  </a:rPr>
                  <a:t>   </a:t>
                </a:r>
                <a:r>
                  <a:rPr lang="en-US" altLang="zh-HK" sz="1800" b="1" dirty="0">
                    <a:effectLst/>
                    <a:latin typeface="Arial" panose="020B0604020202020204" pitchFamily="34" charset="0"/>
                    <a:cs typeface="Arial" panose="020B0604020202020204" pitchFamily="34" charset="0"/>
                  </a:rPr>
                  <a:t>Feature-Structure Decoupled GNN</a:t>
                </a:r>
              </a:p>
              <a:p>
                <a:pPr algn="just">
                  <a:lnSpc>
                    <a:spcPct val="150000"/>
                  </a:lnSpc>
                </a:pPr>
                <a:r>
                  <a:rPr lang="en-US" altLang="zh-CN" b="1" dirty="0">
                    <a:latin typeface="Arial" panose="020B0604020202020204" pitchFamily="34" charset="0"/>
                    <a:cs typeface="Arial" panose="020B0604020202020204" pitchFamily="34" charset="0"/>
                  </a:rPr>
                  <a:t>Input Embedding</a:t>
                </a:r>
                <a:r>
                  <a:rPr lang="en-US" altLang="zh-CN" dirty="0">
                    <a:latin typeface="Arial" panose="020B0604020202020204" pitchFamily="34" charset="0"/>
                    <a:cs typeface="Arial" panose="020B0604020202020204" pitchFamily="34" charset="0"/>
                  </a:rPr>
                  <a:t>: Transform node features  </a:t>
                </a:r>
                <a14:m>
                  <m:oMath xmlns:m="http://schemas.openxmlformats.org/officeDocument/2006/math">
                    <m:sSub>
                      <m:sSubPr>
                        <m:ctrlPr>
                          <a:rPr lang="en-US" altLang="zh-CN" i="1" dirty="0" smtClean="0">
                            <a:latin typeface="Cambria Math" panose="02040503050406030204" pitchFamily="18" charset="0"/>
                            <a:cs typeface="Arial" panose="020B0604020202020204" pitchFamily="34" charset="0"/>
                          </a:rPr>
                        </m:ctrlPr>
                      </m:sSubPr>
                      <m:e>
                        <m:r>
                          <a:rPr lang="en-US" altLang="zh-CN" i="1" dirty="0" smtClean="0">
                            <a:latin typeface="Cambria Math" panose="02040503050406030204" pitchFamily="18" charset="0"/>
                            <a:cs typeface="Arial" panose="020B0604020202020204" pitchFamily="34" charset="0"/>
                          </a:rPr>
                          <m:t>𝑥</m:t>
                        </m:r>
                      </m:e>
                      <m:sub>
                        <m:r>
                          <a:rPr lang="en-US" altLang="zh-CN" i="1" dirty="0" smtClean="0">
                            <a:latin typeface="Cambria Math" panose="02040503050406030204" pitchFamily="18" charset="0"/>
                            <a:cs typeface="Arial" panose="020B0604020202020204" pitchFamily="34" charset="0"/>
                          </a:rPr>
                          <m:t>𝑣</m:t>
                        </m:r>
                      </m:sub>
                    </m:sSub>
                  </m:oMath>
                </a14:m>
                <a:r>
                  <a:rPr lang="en-US" altLang="zh-CN" dirty="0">
                    <a:latin typeface="Arial" panose="020B0604020202020204" pitchFamily="34" charset="0"/>
                    <a:cs typeface="Arial" panose="020B0604020202020204" pitchFamily="34" charset="0"/>
                  </a:rPr>
                  <a:t>  and structure embeddings  </a:t>
                </a:r>
                <a14:m>
                  <m:oMath xmlns:m="http://schemas.openxmlformats.org/officeDocument/2006/math">
                    <m:sSub>
                      <m:sSubPr>
                        <m:ctrlPr>
                          <a:rPr lang="en-US" altLang="zh-CN" i="1" dirty="0" smtClean="0">
                            <a:latin typeface="Cambria Math" panose="02040503050406030204" pitchFamily="18" charset="0"/>
                            <a:cs typeface="Arial" panose="020B0604020202020204" pitchFamily="34" charset="0"/>
                          </a:rPr>
                        </m:ctrlPr>
                      </m:sSubPr>
                      <m:e>
                        <m:r>
                          <a:rPr lang="en-US" altLang="zh-CN" i="1" dirty="0" smtClean="0">
                            <a:latin typeface="Cambria Math" panose="02040503050406030204" pitchFamily="18" charset="0"/>
                            <a:cs typeface="Arial" panose="020B0604020202020204" pitchFamily="34" charset="0"/>
                          </a:rPr>
                          <m:t>𝑠</m:t>
                        </m:r>
                      </m:e>
                      <m:sub>
                        <m:r>
                          <a:rPr lang="en-US" altLang="zh-CN" i="1" dirty="0" smtClean="0">
                            <a:latin typeface="Cambria Math" panose="02040503050406030204" pitchFamily="18" charset="0"/>
                            <a:cs typeface="Arial" panose="020B0604020202020204" pitchFamily="34" charset="0"/>
                          </a:rPr>
                          <m:t>𝑣</m:t>
                        </m:r>
                      </m:sub>
                    </m:sSub>
                  </m:oMath>
                </a14:m>
                <a:r>
                  <a:rPr lang="en-US" altLang="zh-CN" dirty="0">
                    <a:latin typeface="Arial" panose="020B0604020202020204" pitchFamily="34" charset="0"/>
                    <a:cs typeface="Arial" panose="020B0604020202020204" pitchFamily="34" charset="0"/>
                  </a:rPr>
                  <a:t>  into initial hidden embeddings  </a:t>
                </a:r>
                <a14:m>
                  <m:oMath xmlns:m="http://schemas.openxmlformats.org/officeDocument/2006/math">
                    <m:sSubSup>
                      <m:sSubSupPr>
                        <m:ctrlPr>
                          <a:rPr lang="en-US" altLang="zh-CN" i="1" dirty="0" smtClean="0">
                            <a:latin typeface="Cambria Math" panose="02040503050406030204" pitchFamily="18" charset="0"/>
                            <a:cs typeface="Arial" panose="020B0604020202020204" pitchFamily="34" charset="0"/>
                          </a:rPr>
                        </m:ctrlPr>
                      </m:sSubSupPr>
                      <m:e>
                        <m:r>
                          <a:rPr lang="en-US" altLang="zh-CN" i="1" dirty="0" smtClean="0">
                            <a:latin typeface="Cambria Math" panose="02040503050406030204" pitchFamily="18" charset="0"/>
                            <a:cs typeface="Arial" panose="020B0604020202020204" pitchFamily="34" charset="0"/>
                          </a:rPr>
                          <m:t>h</m:t>
                        </m:r>
                      </m:e>
                      <m:sub>
                        <m:r>
                          <a:rPr lang="en-US" altLang="zh-CN" i="1" dirty="0" smtClean="0">
                            <a:latin typeface="Cambria Math" panose="02040503050406030204" pitchFamily="18" charset="0"/>
                            <a:cs typeface="Arial" panose="020B0604020202020204" pitchFamily="34" charset="0"/>
                          </a:rPr>
                          <m:t>𝑣</m:t>
                        </m:r>
                      </m:sub>
                      <m:sup>
                        <m:d>
                          <m:dPr>
                            <m:ctrlPr>
                              <a:rPr lang="en-US" altLang="zh-CN" i="1" dirty="0">
                                <a:latin typeface="Cambria Math" panose="02040503050406030204" pitchFamily="18" charset="0"/>
                                <a:cs typeface="Arial" panose="020B0604020202020204" pitchFamily="34" charset="0"/>
                              </a:rPr>
                            </m:ctrlPr>
                          </m:dPr>
                          <m:e>
                            <m:r>
                              <a:rPr lang="en-US" altLang="zh-CN" i="1" dirty="0">
                                <a:latin typeface="Cambria Math" panose="02040503050406030204" pitchFamily="18" charset="0"/>
                                <a:cs typeface="Arial" panose="020B0604020202020204" pitchFamily="34" charset="0"/>
                              </a:rPr>
                              <m:t>0</m:t>
                            </m:r>
                          </m:e>
                        </m:d>
                      </m:sup>
                    </m:sSubSup>
                  </m:oMath>
                </a14:m>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(feature) and </a:t>
                </a:r>
                <a14:m>
                  <m:oMath xmlns:m="http://schemas.openxmlformats.org/officeDocument/2006/math">
                    <m:sSubSup>
                      <m:sSubSupPr>
                        <m:ctrlPr>
                          <a:rPr lang="en-US" altLang="zh-CN" i="1" dirty="0">
                            <a:latin typeface="Cambria Math" panose="02040503050406030204" pitchFamily="18" charset="0"/>
                            <a:cs typeface="Arial" panose="020B0604020202020204" pitchFamily="34" charset="0"/>
                          </a:rPr>
                        </m:ctrlPr>
                      </m:sSubSupPr>
                      <m:e>
                        <m:r>
                          <a:rPr lang="en-US" altLang="zh-CN" b="0" i="1" dirty="0" smtClean="0">
                            <a:latin typeface="Cambria Math" panose="02040503050406030204" pitchFamily="18" charset="0"/>
                            <a:cs typeface="Arial" panose="020B0604020202020204" pitchFamily="34" charset="0"/>
                          </a:rPr>
                          <m:t>𝑔</m:t>
                        </m:r>
                      </m:e>
                      <m:sub>
                        <m:r>
                          <a:rPr lang="en-US" altLang="zh-CN" i="1" dirty="0">
                            <a:latin typeface="Cambria Math" panose="02040503050406030204" pitchFamily="18" charset="0"/>
                            <a:cs typeface="Arial" panose="020B0604020202020204" pitchFamily="34" charset="0"/>
                          </a:rPr>
                          <m:t>𝑣</m:t>
                        </m:r>
                      </m:sub>
                      <m:sup>
                        <m:d>
                          <m:dPr>
                            <m:ctrlPr>
                              <a:rPr lang="en-US" altLang="zh-CN" i="1" dirty="0">
                                <a:latin typeface="Cambria Math" panose="02040503050406030204" pitchFamily="18" charset="0"/>
                                <a:cs typeface="Arial" panose="020B0604020202020204" pitchFamily="34" charset="0"/>
                              </a:rPr>
                            </m:ctrlPr>
                          </m:dPr>
                          <m:e>
                            <m:r>
                              <a:rPr lang="en-US" altLang="zh-CN" i="1" dirty="0">
                                <a:latin typeface="Cambria Math" panose="02040503050406030204" pitchFamily="18" charset="0"/>
                                <a:cs typeface="Arial" panose="020B0604020202020204" pitchFamily="34" charset="0"/>
                              </a:rPr>
                              <m:t>0</m:t>
                            </m:r>
                          </m:e>
                        </m:d>
                      </m:sup>
                    </m:sSubSup>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(structure) </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using parallel linear layers.</a:t>
                </a:r>
                <a:endParaRPr lang="en-US" altLang="zh-HK" dirty="0">
                  <a:latin typeface="Arial" panose="020B0604020202020204" pitchFamily="34" charset="0"/>
                  <a:cs typeface="Arial" panose="020B0604020202020204" pitchFamily="34" charset="0"/>
                </a:endParaRPr>
              </a:p>
            </p:txBody>
          </p:sp>
        </mc:Choice>
        <mc:Fallback>
          <p:sp>
            <p:nvSpPr>
              <p:cNvPr id="4" name="文字方塊 3">
                <a:extLst>
                  <a:ext uri="{FF2B5EF4-FFF2-40B4-BE49-F238E27FC236}">
                    <a16:creationId xmlns:a16="http://schemas.microsoft.com/office/drawing/2014/main" id="{F223F81E-EF9E-7EFB-707E-5BE90A195E7D}"/>
                  </a:ext>
                </a:extLst>
              </p:cNvPr>
              <p:cNvSpPr txBox="1">
                <a:spLocks noRot="1" noChangeAspect="1" noMove="1" noResize="1" noEditPoints="1" noAdjustHandles="1" noChangeArrowheads="1" noChangeShapeType="1" noTextEdit="1"/>
              </p:cNvSpPr>
              <p:nvPr/>
            </p:nvSpPr>
            <p:spPr>
              <a:xfrm>
                <a:off x="-1" y="3260076"/>
                <a:ext cx="12174171" cy="1438086"/>
              </a:xfrm>
              <a:prstGeom prst="rect">
                <a:avLst/>
              </a:prstGeom>
              <a:blipFill>
                <a:blip r:embed="rId4"/>
                <a:stretch>
                  <a:fillRect l="-417" r="-938" b="-5217"/>
                </a:stretch>
              </a:blipFill>
            </p:spPr>
            <p:txBody>
              <a:bodyPr/>
              <a:lstStyle/>
              <a:p>
                <a:r>
                  <a:rPr lang="zh-HK" altLang="en-US">
                    <a:noFill/>
                  </a:rPr>
                  <a:t> </a:t>
                </a:r>
              </a:p>
            </p:txBody>
          </p:sp>
        </mc:Fallback>
      </mc:AlternateContent>
      <p:sp>
        <p:nvSpPr>
          <p:cNvPr id="3" name="矩形 2">
            <a:extLst>
              <a:ext uri="{FF2B5EF4-FFF2-40B4-BE49-F238E27FC236}">
                <a16:creationId xmlns:a16="http://schemas.microsoft.com/office/drawing/2014/main" id="{E4B53F4C-85D4-3C47-9589-1E681D0EEB88}"/>
              </a:ext>
            </a:extLst>
          </p:cNvPr>
          <p:cNvSpPr/>
          <p:nvPr/>
        </p:nvSpPr>
        <p:spPr>
          <a:xfrm>
            <a:off x="2136000" y="1196999"/>
            <a:ext cx="1656000" cy="16908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355755991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21DA0-B395-9F2B-039D-BAFB136BE28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CD07DA6-F997-BD5F-C254-BBCCE436A642}"/>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CC3DBC50-9ED2-3233-8F3B-117D3A44E341}"/>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50856350-6D1F-4ECE-F21F-6C078522B377}"/>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D5863C99-18FB-EF04-C180-A15DB83DB9F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8B422F70-B323-97C8-BB9C-410B9C1AFBC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34847085-48C1-B1E0-CEB4-805790FA8AE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76</a:t>
            </a:fld>
            <a:endParaRPr lang="zh-HK" altLang="en-US" sz="1600" dirty="0">
              <a:solidFill>
                <a:schemeClr val="bg1"/>
              </a:solidFill>
            </a:endParaRPr>
          </a:p>
        </p:txBody>
      </p:sp>
      <p:pic>
        <p:nvPicPr>
          <p:cNvPr id="2" name="圖片 1">
            <a:extLst>
              <a:ext uri="{FF2B5EF4-FFF2-40B4-BE49-F238E27FC236}">
                <a16:creationId xmlns:a16="http://schemas.microsoft.com/office/drawing/2014/main" id="{730E022C-5C0D-AB3F-E0DA-B45C77D07D34}"/>
              </a:ext>
            </a:extLst>
          </p:cNvPr>
          <p:cNvPicPr>
            <a:picLocks noChangeAspect="1"/>
          </p:cNvPicPr>
          <p:nvPr/>
        </p:nvPicPr>
        <p:blipFill>
          <a:blip r:embed="rId3"/>
          <a:stretch>
            <a:fillRect/>
          </a:stretch>
        </p:blipFill>
        <p:spPr>
          <a:xfrm>
            <a:off x="2136000" y="837000"/>
            <a:ext cx="7334553" cy="2186819"/>
          </a:xfrm>
          <a:prstGeom prst="rect">
            <a:avLst/>
          </a:prstGeom>
        </p:spPr>
      </p:pic>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AB4ECE9B-BDAB-2B55-8666-2D739768DB2D}"/>
                  </a:ext>
                </a:extLst>
              </p:cNvPr>
              <p:cNvSpPr txBox="1"/>
              <p:nvPr/>
            </p:nvSpPr>
            <p:spPr>
              <a:xfrm>
                <a:off x="-1" y="3260076"/>
                <a:ext cx="12174171" cy="1486946"/>
              </a:xfrm>
              <a:prstGeom prst="rect">
                <a:avLst/>
              </a:prstGeom>
              <a:noFill/>
            </p:spPr>
            <p:txBody>
              <a:bodyPr wrap="square">
                <a:spAutoFit/>
              </a:bodyPr>
              <a:lstStyle/>
              <a:p>
                <a:pPr algn="just">
                  <a:lnSpc>
                    <a:spcPct val="150000"/>
                  </a:lnSpc>
                </a:pPr>
                <a:r>
                  <a:rPr lang="en-US" altLang="zh-CN" sz="1800" b="1" dirty="0">
                    <a:effectLst/>
                    <a:latin typeface="Arial" panose="020B0604020202020204" pitchFamily="34" charset="0"/>
                    <a:cs typeface="Arial" panose="020B0604020202020204" pitchFamily="34" charset="0"/>
                  </a:rPr>
                  <a:t>2.</a:t>
                </a:r>
                <a:r>
                  <a:rPr lang="zh-CN" altLang="en-US" sz="1800" b="1" dirty="0">
                    <a:effectLst/>
                    <a:latin typeface="Arial" panose="020B0604020202020204" pitchFamily="34" charset="0"/>
                    <a:cs typeface="Arial" panose="020B0604020202020204" pitchFamily="34" charset="0"/>
                  </a:rPr>
                  <a:t>   </a:t>
                </a:r>
                <a:r>
                  <a:rPr lang="en-US" altLang="zh-HK" sz="1800" b="1" dirty="0">
                    <a:effectLst/>
                    <a:latin typeface="Arial" panose="020B0604020202020204" pitchFamily="34" charset="0"/>
                    <a:cs typeface="Arial" panose="020B0604020202020204" pitchFamily="34" charset="0"/>
                  </a:rPr>
                  <a:t>Feature-Structure Decoupled GNN</a:t>
                </a:r>
              </a:p>
              <a:p>
                <a:pPr algn="just">
                  <a:lnSpc>
                    <a:spcPct val="150000"/>
                  </a:lnSpc>
                </a:pPr>
                <a:r>
                  <a:rPr lang="en-US" altLang="zh-CN" b="1" dirty="0">
                    <a:latin typeface="Arial" panose="020B0604020202020204" pitchFamily="34" charset="0"/>
                    <a:cs typeface="Arial" panose="020B0604020202020204" pitchFamily="34" charset="0"/>
                  </a:rPr>
                  <a:t>Propagation in L-layers</a:t>
                </a:r>
                <a:r>
                  <a:rPr lang="en-US" altLang="zh-CN" dirty="0">
                    <a:latin typeface="Arial" panose="020B0604020202020204" pitchFamily="34" charset="0"/>
                    <a:cs typeface="Arial" panose="020B0604020202020204" pitchFamily="34" charset="0"/>
                  </a:rPr>
                  <a:t>: At each layer </a:t>
                </a:r>
                <a14:m>
                  <m:oMath xmlns:m="http://schemas.openxmlformats.org/officeDocument/2006/math">
                    <m:r>
                      <a:rPr lang="en-US" altLang="zh-CN" i="1" dirty="0" smtClean="0">
                        <a:latin typeface="Cambria Math" panose="02040503050406030204" pitchFamily="18" charset="0"/>
                        <a:cs typeface="Arial" panose="020B0604020202020204" pitchFamily="34" charset="0"/>
                      </a:rPr>
                      <m:t> </m:t>
                    </m:r>
                    <m:r>
                      <a:rPr lang="en-US" altLang="zh-CN" i="1" dirty="0" smtClean="0">
                        <a:latin typeface="Cambria Math" panose="02040503050406030204" pitchFamily="18" charset="0"/>
                        <a:cs typeface="Arial" panose="020B0604020202020204" pitchFamily="34" charset="0"/>
                      </a:rPr>
                      <m:t>𝑙</m:t>
                    </m:r>
                    <m:r>
                      <a:rPr lang="en-US" altLang="zh-CN" i="1" dirty="0" smtClean="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 the structure encoder  </a:t>
                </a:r>
                <a14:m>
                  <m:oMath xmlns:m="http://schemas.openxmlformats.org/officeDocument/2006/math">
                    <m:sSubSup>
                      <m:sSubSupPr>
                        <m:ctrlPr>
                          <a:rPr lang="en-US" altLang="zh-CN" i="1" dirty="0" smtClean="0">
                            <a:latin typeface="Cambria Math" panose="02040503050406030204" pitchFamily="18" charset="0"/>
                            <a:cs typeface="Arial" panose="020B0604020202020204" pitchFamily="34" charset="0"/>
                          </a:rPr>
                        </m:ctrlPr>
                      </m:sSubSupPr>
                      <m:e>
                        <m:r>
                          <a:rPr lang="en-US" altLang="zh-CN" i="1" dirty="0" smtClean="0">
                            <a:latin typeface="Cambria Math" panose="02040503050406030204" pitchFamily="18" charset="0"/>
                            <a:cs typeface="Arial" panose="020B0604020202020204" pitchFamily="34" charset="0"/>
                          </a:rPr>
                          <m:t>𝑓</m:t>
                        </m:r>
                      </m:e>
                      <m:sub>
                        <m:r>
                          <a:rPr lang="en-US" altLang="zh-CN" i="1" dirty="0" smtClean="0">
                            <a:latin typeface="Cambria Math" panose="02040503050406030204" pitchFamily="18" charset="0"/>
                            <a:cs typeface="Arial" panose="020B0604020202020204" pitchFamily="34" charset="0"/>
                          </a:rPr>
                          <m:t>𝑔</m:t>
                        </m:r>
                      </m:sub>
                      <m:sup>
                        <m:d>
                          <m:dPr>
                            <m:ctrlPr>
                              <a:rPr lang="en-US" altLang="zh-CN" i="1" dirty="0">
                                <a:latin typeface="Cambria Math" panose="02040503050406030204" pitchFamily="18" charset="0"/>
                                <a:cs typeface="Arial" panose="020B0604020202020204" pitchFamily="34" charset="0"/>
                              </a:rPr>
                            </m:ctrlPr>
                          </m:dPr>
                          <m:e>
                            <m:r>
                              <a:rPr lang="en-US" altLang="zh-CN" i="1" dirty="0">
                                <a:latin typeface="Cambria Math" panose="02040503050406030204" pitchFamily="18" charset="0"/>
                                <a:cs typeface="Arial" panose="020B0604020202020204" pitchFamily="34" charset="0"/>
                              </a:rPr>
                              <m:t>𝑙</m:t>
                            </m:r>
                          </m:e>
                        </m:d>
                      </m:sup>
                    </m:sSubSup>
                  </m:oMath>
                </a14:m>
                <a:r>
                  <a:rPr lang="en-US" altLang="zh-CN" dirty="0">
                    <a:latin typeface="Arial" panose="020B0604020202020204" pitchFamily="34" charset="0"/>
                    <a:cs typeface="Arial" panose="020B0604020202020204" pitchFamily="34" charset="0"/>
                  </a:rPr>
                  <a:t>updates the hidden structural embeddings  </a:t>
                </a:r>
                <a14:m>
                  <m:oMath xmlns:m="http://schemas.openxmlformats.org/officeDocument/2006/math">
                    <m:sSubSup>
                      <m:sSubSupPr>
                        <m:ctrlPr>
                          <a:rPr lang="en-US" altLang="zh-CN" i="1" dirty="0" smtClean="0">
                            <a:latin typeface="Cambria Math" panose="02040503050406030204" pitchFamily="18" charset="0"/>
                            <a:cs typeface="Arial" panose="020B0604020202020204" pitchFamily="34" charset="0"/>
                          </a:rPr>
                        </m:ctrlPr>
                      </m:sSubSupPr>
                      <m:e>
                        <m:r>
                          <a:rPr lang="en-US" altLang="zh-CN" i="1" dirty="0" smtClean="0">
                            <a:latin typeface="Cambria Math" panose="02040503050406030204" pitchFamily="18" charset="0"/>
                            <a:cs typeface="Arial" panose="020B0604020202020204" pitchFamily="34" charset="0"/>
                          </a:rPr>
                          <m:t>𝑔</m:t>
                        </m:r>
                      </m:e>
                      <m:sub>
                        <m:r>
                          <a:rPr lang="en-US" altLang="zh-CN" i="1" dirty="0" smtClean="0">
                            <a:latin typeface="Cambria Math" panose="02040503050406030204" pitchFamily="18" charset="0"/>
                            <a:cs typeface="Arial" panose="020B0604020202020204" pitchFamily="34" charset="0"/>
                          </a:rPr>
                          <m:t>𝑣</m:t>
                        </m:r>
                      </m:sub>
                      <m:sup>
                        <m:d>
                          <m:dPr>
                            <m:ctrlPr>
                              <a:rPr lang="en-US" altLang="zh-CN" i="1" dirty="0">
                                <a:latin typeface="Cambria Math" panose="02040503050406030204" pitchFamily="18" charset="0"/>
                                <a:cs typeface="Arial" panose="020B0604020202020204" pitchFamily="34" charset="0"/>
                              </a:rPr>
                            </m:ctrlPr>
                          </m:dPr>
                          <m:e>
                            <m:r>
                              <a:rPr lang="en-US" altLang="zh-CN" i="1" dirty="0">
                                <a:latin typeface="Cambria Math" panose="02040503050406030204" pitchFamily="18" charset="0"/>
                                <a:cs typeface="Arial" panose="020B0604020202020204" pitchFamily="34" charset="0"/>
                              </a:rPr>
                              <m:t>𝑙</m:t>
                            </m:r>
                          </m:e>
                        </m:d>
                      </m:sup>
                    </m:sSubSup>
                  </m:oMath>
                </a14:m>
                <a:r>
                  <a:rPr lang="en-US" altLang="zh-CN" dirty="0">
                    <a:latin typeface="Arial" panose="020B0604020202020204" pitchFamily="34" charset="0"/>
                    <a:cs typeface="Arial" panose="020B0604020202020204" pitchFamily="34" charset="0"/>
                  </a:rPr>
                  <a:t>based on its previous layer outputs:</a:t>
                </a:r>
                <a:endParaRPr lang="en-US" altLang="zh-HK" dirty="0">
                  <a:latin typeface="Arial" panose="020B0604020202020204" pitchFamily="34" charset="0"/>
                  <a:cs typeface="Arial" panose="020B0604020202020204" pitchFamily="34" charset="0"/>
                </a:endParaRPr>
              </a:p>
            </p:txBody>
          </p:sp>
        </mc:Choice>
        <mc:Fallback>
          <p:sp>
            <p:nvSpPr>
              <p:cNvPr id="4" name="文字方塊 3">
                <a:extLst>
                  <a:ext uri="{FF2B5EF4-FFF2-40B4-BE49-F238E27FC236}">
                    <a16:creationId xmlns:a16="http://schemas.microsoft.com/office/drawing/2014/main" id="{AB4ECE9B-BDAB-2B55-8666-2D739768DB2D}"/>
                  </a:ext>
                </a:extLst>
              </p:cNvPr>
              <p:cNvSpPr txBox="1">
                <a:spLocks noRot="1" noChangeAspect="1" noMove="1" noResize="1" noEditPoints="1" noAdjustHandles="1" noChangeArrowheads="1" noChangeShapeType="1" noTextEdit="1"/>
              </p:cNvSpPr>
              <p:nvPr/>
            </p:nvSpPr>
            <p:spPr>
              <a:xfrm>
                <a:off x="-1" y="3260076"/>
                <a:ext cx="12174171" cy="1486946"/>
              </a:xfrm>
              <a:prstGeom prst="rect">
                <a:avLst/>
              </a:prstGeom>
              <a:blipFill>
                <a:blip r:embed="rId4"/>
                <a:stretch>
                  <a:fillRect l="-417" r="-417" b="-5085"/>
                </a:stretch>
              </a:blipFill>
            </p:spPr>
            <p:txBody>
              <a:bodyPr/>
              <a:lstStyle/>
              <a:p>
                <a:r>
                  <a:rPr lang="zh-HK" altLang="en-US">
                    <a:noFill/>
                  </a:rPr>
                  <a:t> </a:t>
                </a:r>
              </a:p>
            </p:txBody>
          </p:sp>
        </mc:Fallback>
      </mc:AlternateContent>
      <p:sp>
        <p:nvSpPr>
          <p:cNvPr id="3" name="矩形 2">
            <a:extLst>
              <a:ext uri="{FF2B5EF4-FFF2-40B4-BE49-F238E27FC236}">
                <a16:creationId xmlns:a16="http://schemas.microsoft.com/office/drawing/2014/main" id="{E0C71000-9159-8B4F-EC59-865971B01828}"/>
              </a:ext>
            </a:extLst>
          </p:cNvPr>
          <p:cNvSpPr/>
          <p:nvPr/>
        </p:nvSpPr>
        <p:spPr>
          <a:xfrm>
            <a:off x="2136000" y="1196999"/>
            <a:ext cx="1656000" cy="16908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pic>
        <p:nvPicPr>
          <p:cNvPr id="5" name="圖片 4">
            <a:extLst>
              <a:ext uri="{FF2B5EF4-FFF2-40B4-BE49-F238E27FC236}">
                <a16:creationId xmlns:a16="http://schemas.microsoft.com/office/drawing/2014/main" id="{C2091875-19A7-027C-03C7-EC9F746B6694}"/>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harpenSoften amount="50000"/>
                    </a14:imgEffect>
                    <a14:imgEffect>
                      <a14:saturation sat="0"/>
                    </a14:imgEffect>
                  </a14:imgLayer>
                </a14:imgProps>
              </a:ext>
            </a:extLst>
          </a:blip>
          <a:stretch>
            <a:fillRect/>
          </a:stretch>
        </p:blipFill>
        <p:spPr>
          <a:xfrm>
            <a:off x="4224000" y="4755637"/>
            <a:ext cx="4187138" cy="682881"/>
          </a:xfrm>
          <a:prstGeom prst="rect">
            <a:avLst/>
          </a:prstGeom>
        </p:spPr>
      </p:pic>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D90F8987-68CD-6B3B-0F62-9D4D75AAAC65}"/>
                  </a:ext>
                </a:extLst>
              </p:cNvPr>
              <p:cNvSpPr txBox="1"/>
              <p:nvPr/>
            </p:nvSpPr>
            <p:spPr>
              <a:xfrm>
                <a:off x="52598" y="5362679"/>
                <a:ext cx="6138040" cy="425116"/>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a:t>
                </a:r>
                <a14:m>
                  <m:oMath xmlns:m="http://schemas.openxmlformats.org/officeDocument/2006/math">
                    <m:sSubSup>
                      <m:sSubSupPr>
                        <m:ctrlPr>
                          <a:rPr lang="zh-HK" altLang="en-US" i="1" dirty="0" smtClean="0">
                            <a:latin typeface="Cambria Math" panose="02040503050406030204" pitchFamily="18" charset="0"/>
                            <a:cs typeface="Arial" panose="020B0604020202020204" pitchFamily="34" charset="0"/>
                          </a:rPr>
                        </m:ctrlPr>
                      </m:sSubSupPr>
                      <m:e>
                        <m:r>
                          <a:rPr lang="zh-HK" altLang="en-US" i="1" dirty="0" smtClean="0">
                            <a:latin typeface="Cambria Math" panose="02040503050406030204" pitchFamily="18" charset="0"/>
                            <a:cs typeface="Arial" panose="020B0604020202020204" pitchFamily="34" charset="0"/>
                          </a:rPr>
                          <m:t>𝑔</m:t>
                        </m:r>
                      </m:e>
                      <m:sub>
                        <m:r>
                          <a:rPr lang="zh-HK" altLang="en-US" i="1" dirty="0" smtClean="0">
                            <a:latin typeface="Cambria Math" panose="02040503050406030204" pitchFamily="18" charset="0"/>
                            <a:cs typeface="Arial" panose="020B0604020202020204" pitchFamily="34" charset="0"/>
                          </a:rPr>
                          <m:t>𝑣</m:t>
                        </m:r>
                      </m:sub>
                      <m:sup>
                        <m:d>
                          <m:dPr>
                            <m:ctrlPr>
                              <a:rPr lang="zh-HK" altLang="en-US" i="1" dirty="0">
                                <a:latin typeface="Cambria Math" panose="02040503050406030204" pitchFamily="18" charset="0"/>
                                <a:cs typeface="Arial" panose="020B0604020202020204" pitchFamily="34" charset="0"/>
                              </a:rPr>
                            </m:ctrlPr>
                          </m:dPr>
                          <m:e>
                            <m:r>
                              <a:rPr lang="zh-HK" altLang="en-US" i="1" dirty="0">
                                <a:latin typeface="Cambria Math" panose="02040503050406030204" pitchFamily="18" charset="0"/>
                                <a:cs typeface="Arial" panose="020B0604020202020204" pitchFamily="34" charset="0"/>
                              </a:rPr>
                              <m:t>𝑙</m:t>
                            </m:r>
                          </m:e>
                        </m:d>
                      </m:sup>
                    </m:sSubSup>
                  </m:oMath>
                </a14:m>
                <a:r>
                  <a:rPr lang="zh-HK" altLang="en-US" dirty="0">
                    <a:latin typeface="Arial" panose="020B0604020202020204" pitchFamily="34" charset="0"/>
                    <a:cs typeface="Arial" panose="020B0604020202020204" pitchFamily="34" charset="0"/>
                  </a:rPr>
                  <a:t>  focuses on structural information aggregation.</a:t>
                </a:r>
              </a:p>
            </p:txBody>
          </p:sp>
        </mc:Choice>
        <mc:Fallback>
          <p:sp>
            <p:nvSpPr>
              <p:cNvPr id="7" name="文字方塊 6">
                <a:extLst>
                  <a:ext uri="{FF2B5EF4-FFF2-40B4-BE49-F238E27FC236}">
                    <a16:creationId xmlns:a16="http://schemas.microsoft.com/office/drawing/2014/main" id="{D90F8987-68CD-6B3B-0F62-9D4D75AAAC65}"/>
                  </a:ext>
                </a:extLst>
              </p:cNvPr>
              <p:cNvSpPr txBox="1">
                <a:spLocks noRot="1" noChangeAspect="1" noMove="1" noResize="1" noEditPoints="1" noAdjustHandles="1" noChangeArrowheads="1" noChangeShapeType="1" noTextEdit="1"/>
              </p:cNvSpPr>
              <p:nvPr/>
            </p:nvSpPr>
            <p:spPr>
              <a:xfrm>
                <a:off x="52598" y="5362679"/>
                <a:ext cx="6138040" cy="425116"/>
              </a:xfrm>
              <a:prstGeom prst="rect">
                <a:avLst/>
              </a:prstGeom>
              <a:blipFill>
                <a:blip r:embed="rId7"/>
                <a:stretch>
                  <a:fillRect l="-826" b="-23529"/>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87970031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E89BC-15BC-BA74-D040-BE7FA456146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4B12882-94F8-7A18-3B7B-DC003BA4F5AE}"/>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E102639C-4B18-9C22-8D26-09578BEC92D9}"/>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3EE3B6AD-B564-B02B-53C3-CE5B91F35826}"/>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FD25A7C6-47F1-925B-DCE4-14FF663C42C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CB02FBBD-FD62-C8B6-DD00-2131A963D9A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A4427AC3-F74E-E49E-FAC1-0B7916C4584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77</a:t>
            </a:fld>
            <a:endParaRPr lang="zh-HK" altLang="en-US" sz="1600" dirty="0">
              <a:solidFill>
                <a:schemeClr val="bg1"/>
              </a:solidFill>
            </a:endParaRPr>
          </a:p>
        </p:txBody>
      </p:sp>
      <p:pic>
        <p:nvPicPr>
          <p:cNvPr id="2" name="圖片 1">
            <a:extLst>
              <a:ext uri="{FF2B5EF4-FFF2-40B4-BE49-F238E27FC236}">
                <a16:creationId xmlns:a16="http://schemas.microsoft.com/office/drawing/2014/main" id="{8A91504A-25B4-8E7B-A902-74A74FE651B6}"/>
              </a:ext>
            </a:extLst>
          </p:cNvPr>
          <p:cNvPicPr>
            <a:picLocks noChangeAspect="1"/>
          </p:cNvPicPr>
          <p:nvPr/>
        </p:nvPicPr>
        <p:blipFill>
          <a:blip r:embed="rId3"/>
          <a:stretch>
            <a:fillRect/>
          </a:stretch>
        </p:blipFill>
        <p:spPr>
          <a:xfrm>
            <a:off x="2136000" y="837000"/>
            <a:ext cx="7334553" cy="2186819"/>
          </a:xfrm>
          <a:prstGeom prst="rect">
            <a:avLst/>
          </a:prstGeom>
        </p:spPr>
      </p:pic>
      <p:sp>
        <p:nvSpPr>
          <p:cNvPr id="4" name="文字方塊 3">
            <a:extLst>
              <a:ext uri="{FF2B5EF4-FFF2-40B4-BE49-F238E27FC236}">
                <a16:creationId xmlns:a16="http://schemas.microsoft.com/office/drawing/2014/main" id="{01A4F1CD-ABCE-594C-3965-8FE84B955A74}"/>
              </a:ext>
            </a:extLst>
          </p:cNvPr>
          <p:cNvSpPr txBox="1"/>
          <p:nvPr/>
        </p:nvSpPr>
        <p:spPr>
          <a:xfrm>
            <a:off x="-1" y="3260076"/>
            <a:ext cx="12174171" cy="1287468"/>
          </a:xfrm>
          <a:prstGeom prst="rect">
            <a:avLst/>
          </a:prstGeom>
          <a:noFill/>
        </p:spPr>
        <p:txBody>
          <a:bodyPr wrap="square">
            <a:spAutoFit/>
          </a:bodyPr>
          <a:lstStyle/>
          <a:p>
            <a:pPr algn="just">
              <a:lnSpc>
                <a:spcPct val="150000"/>
              </a:lnSpc>
            </a:pPr>
            <a:r>
              <a:rPr lang="en-US" altLang="zh-CN" sz="1800" b="1" dirty="0">
                <a:effectLst/>
                <a:latin typeface="Arial" panose="020B0604020202020204" pitchFamily="34" charset="0"/>
                <a:cs typeface="Arial" panose="020B0604020202020204" pitchFamily="34" charset="0"/>
              </a:rPr>
              <a:t>2.</a:t>
            </a:r>
            <a:r>
              <a:rPr lang="zh-CN" altLang="en-US" sz="1800" b="1" dirty="0">
                <a:effectLst/>
                <a:latin typeface="Arial" panose="020B0604020202020204" pitchFamily="34" charset="0"/>
                <a:cs typeface="Arial" panose="020B0604020202020204" pitchFamily="34" charset="0"/>
              </a:rPr>
              <a:t>   </a:t>
            </a:r>
            <a:r>
              <a:rPr lang="en-US" altLang="zh-HK" sz="1800" b="1" dirty="0">
                <a:effectLst/>
                <a:latin typeface="Arial" panose="020B0604020202020204" pitchFamily="34" charset="0"/>
                <a:cs typeface="Arial" panose="020B0604020202020204" pitchFamily="34" charset="0"/>
              </a:rPr>
              <a:t>Feature-Structure Decoupled GNN</a:t>
            </a:r>
          </a:p>
          <a:p>
            <a:pPr algn="just">
              <a:lnSpc>
                <a:spcPct val="150000"/>
              </a:lnSpc>
            </a:pPr>
            <a:r>
              <a:rPr lang="en-US" altLang="zh-CN" b="1" dirty="0">
                <a:latin typeface="Arial" panose="020B0604020202020204" pitchFamily="34" charset="0"/>
                <a:cs typeface="Arial" panose="020B0604020202020204" pitchFamily="34" charset="0"/>
              </a:rPr>
              <a:t>Propagation in L-layers</a:t>
            </a:r>
            <a:r>
              <a:rPr lang="en-US" altLang="zh-CN" dirty="0">
                <a:latin typeface="Arial" panose="020B0604020202020204" pitchFamily="34" charset="0"/>
                <a:cs typeface="Arial" panose="020B0604020202020204" pitchFamily="34" charset="0"/>
              </a:rPr>
              <a:t>: The feature encoder then combines both feature and structural embeddings,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facilitating the generation of node representations enriched with structure-aware information.</a:t>
            </a:r>
            <a:endParaRPr lang="en-US" altLang="zh-HK"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BE629ED2-7093-3CAC-6F3A-0EFE0CEB38CD}"/>
              </a:ext>
            </a:extLst>
          </p:cNvPr>
          <p:cNvSpPr/>
          <p:nvPr/>
        </p:nvSpPr>
        <p:spPr>
          <a:xfrm>
            <a:off x="2136000" y="1196999"/>
            <a:ext cx="1656000" cy="16908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pic>
        <p:nvPicPr>
          <p:cNvPr id="6" name="圖片 5">
            <a:extLst>
              <a:ext uri="{FF2B5EF4-FFF2-40B4-BE49-F238E27FC236}">
                <a16:creationId xmlns:a16="http://schemas.microsoft.com/office/drawing/2014/main" id="{1B7A8DBD-79A7-DB08-6CD9-B56B015EC2C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tretch>
            <a:fillRect/>
          </a:stretch>
        </p:blipFill>
        <p:spPr>
          <a:xfrm>
            <a:off x="3349357" y="4745026"/>
            <a:ext cx="4907837" cy="617653"/>
          </a:xfrm>
          <a:prstGeom prst="rect">
            <a:avLst/>
          </a:prstGeom>
        </p:spPr>
      </p:pic>
    </p:spTree>
    <p:extLst>
      <p:ext uri="{BB962C8B-B14F-4D97-AF65-F5344CB8AC3E}">
        <p14:creationId xmlns:p14="http://schemas.microsoft.com/office/powerpoint/2010/main" val="66853898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7E968-6312-ED6A-B68F-49C0437144F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C8FFDBB-74EB-E260-0805-D9E5B84C783F}"/>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E0B91EA8-FDD2-CA74-EDAE-EFC87664AB7A}"/>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676CD681-3BAD-77C2-5AF4-C0B5C10B6405}"/>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B6892BF1-82BF-81EB-8148-1D7A7DDC689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6F6C4AF8-1452-D9B1-416A-E0F3D061FAE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00A98A0E-C968-D2D9-F72F-0D3115E2CF6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78</a:t>
            </a:fld>
            <a:endParaRPr lang="zh-HK" altLang="en-US" sz="1600" dirty="0">
              <a:solidFill>
                <a:schemeClr val="bg1"/>
              </a:solidFill>
            </a:endParaRPr>
          </a:p>
        </p:txBody>
      </p:sp>
      <p:pic>
        <p:nvPicPr>
          <p:cNvPr id="2" name="圖片 1">
            <a:extLst>
              <a:ext uri="{FF2B5EF4-FFF2-40B4-BE49-F238E27FC236}">
                <a16:creationId xmlns:a16="http://schemas.microsoft.com/office/drawing/2014/main" id="{EF59CEC7-0AB8-BA22-C86D-38FD3FFE1539}"/>
              </a:ext>
            </a:extLst>
          </p:cNvPr>
          <p:cNvPicPr>
            <a:picLocks noChangeAspect="1"/>
          </p:cNvPicPr>
          <p:nvPr/>
        </p:nvPicPr>
        <p:blipFill>
          <a:blip r:embed="rId3"/>
          <a:stretch>
            <a:fillRect/>
          </a:stretch>
        </p:blipFill>
        <p:spPr>
          <a:xfrm>
            <a:off x="2136000" y="837000"/>
            <a:ext cx="7334553" cy="2186819"/>
          </a:xfrm>
          <a:prstGeom prst="rect">
            <a:avLst/>
          </a:prstGeom>
        </p:spPr>
      </p:pic>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21131E4C-F1FE-D406-3228-AD835D5DC585}"/>
                  </a:ext>
                </a:extLst>
              </p:cNvPr>
              <p:cNvSpPr txBox="1"/>
              <p:nvPr/>
            </p:nvSpPr>
            <p:spPr>
              <a:xfrm>
                <a:off x="-1" y="3260076"/>
                <a:ext cx="12174171" cy="1358449"/>
              </a:xfrm>
              <a:prstGeom prst="rect">
                <a:avLst/>
              </a:prstGeom>
              <a:noFill/>
            </p:spPr>
            <p:txBody>
              <a:bodyPr wrap="square">
                <a:spAutoFit/>
              </a:bodyPr>
              <a:lstStyle/>
              <a:p>
                <a:pPr algn="just">
                  <a:lnSpc>
                    <a:spcPct val="150000"/>
                  </a:lnSpc>
                </a:pPr>
                <a:r>
                  <a:rPr lang="en-US" altLang="zh-CN" sz="1800" b="1" dirty="0">
                    <a:effectLst/>
                    <a:latin typeface="Arial" panose="020B0604020202020204" pitchFamily="34" charset="0"/>
                    <a:cs typeface="Arial" panose="020B0604020202020204" pitchFamily="34" charset="0"/>
                  </a:rPr>
                  <a:t>2.</a:t>
                </a:r>
                <a:r>
                  <a:rPr lang="zh-CN" altLang="en-US" sz="1800" b="1" dirty="0">
                    <a:effectLst/>
                    <a:latin typeface="Arial" panose="020B0604020202020204" pitchFamily="34" charset="0"/>
                    <a:cs typeface="Arial" panose="020B0604020202020204" pitchFamily="34" charset="0"/>
                  </a:rPr>
                  <a:t>   </a:t>
                </a:r>
                <a:r>
                  <a:rPr lang="en-US" altLang="zh-HK" sz="1800" b="1" dirty="0">
                    <a:effectLst/>
                    <a:latin typeface="Arial" panose="020B0604020202020204" pitchFamily="34" charset="0"/>
                    <a:cs typeface="Arial" panose="020B0604020202020204" pitchFamily="34" charset="0"/>
                  </a:rPr>
                  <a:t>Feature-Structure Decoupled GNN</a:t>
                </a:r>
              </a:p>
              <a:p>
                <a:pPr algn="just">
                  <a:lnSpc>
                    <a:spcPct val="150000"/>
                  </a:lnSpc>
                </a:pPr>
                <a:r>
                  <a:rPr lang="en-US" altLang="zh-CN" b="1" dirty="0">
                    <a:latin typeface="Arial" panose="020B0604020202020204" pitchFamily="34" charset="0"/>
                    <a:cs typeface="Arial" panose="020B0604020202020204" pitchFamily="34" charset="0"/>
                  </a:rPr>
                  <a:t>Objective Function: </a:t>
                </a:r>
                <a:r>
                  <a:rPr lang="en-US" altLang="zh-CN" dirty="0">
                    <a:latin typeface="Arial" panose="020B0604020202020204" pitchFamily="34" charset="0"/>
                    <a:cs typeface="Arial" panose="020B0604020202020204" pitchFamily="34" charset="0"/>
                  </a:rPr>
                  <a:t>The local training at the  </a:t>
                </a:r>
                <a14:m>
                  <m:oMath xmlns:m="http://schemas.openxmlformats.org/officeDocument/2006/math">
                    <m:r>
                      <a:rPr lang="en-US" altLang="zh-CN" i="1" dirty="0" smtClean="0">
                        <a:latin typeface="Cambria Math" panose="02040503050406030204" pitchFamily="18" charset="0"/>
                        <a:cs typeface="Arial" panose="020B0604020202020204" pitchFamily="34" charset="0"/>
                      </a:rPr>
                      <m:t>𝑚</m:t>
                    </m:r>
                  </m:oMath>
                </a14:m>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th</a:t>
                </a:r>
                <a:r>
                  <a:rPr lang="en-US" altLang="zh-CN" dirty="0">
                    <a:latin typeface="Arial" panose="020B0604020202020204" pitchFamily="34" charset="0"/>
                    <a:cs typeface="Arial" panose="020B0604020202020204" pitchFamily="34" charset="0"/>
                  </a:rPr>
                  <a:t> client optimizes the model parameters  </a:t>
                </a:r>
                <a14:m>
                  <m:oMath xmlns:m="http://schemas.openxmlformats.org/officeDocument/2006/math">
                    <m:sSub>
                      <m:sSubPr>
                        <m:ctrlPr>
                          <a:rPr lang="en-US" altLang="zh-CN" i="1" dirty="0" smtClean="0">
                            <a:latin typeface="Cambria Math" panose="02040503050406030204" pitchFamily="18" charset="0"/>
                            <a:cs typeface="Arial" panose="020B0604020202020204" pitchFamily="34" charset="0"/>
                          </a:rPr>
                        </m:ctrlPr>
                      </m:sSubPr>
                      <m:e>
                        <m:r>
                          <a:rPr lang="en-US" altLang="zh-CN" i="1" dirty="0" smtClean="0">
                            <a:latin typeface="Cambria Math" panose="02040503050406030204" pitchFamily="18" charset="0"/>
                            <a:cs typeface="Arial" panose="020B0604020202020204" pitchFamily="34" charset="0"/>
                          </a:rPr>
                          <m:t>𝑤</m:t>
                        </m:r>
                      </m:e>
                      <m:sub>
                        <m:r>
                          <a:rPr lang="en-US" altLang="zh-CN" i="1" dirty="0">
                            <a:latin typeface="Cambria Math" panose="02040503050406030204" pitchFamily="18" charset="0"/>
                            <a:cs typeface="Arial" panose="020B0604020202020204" pitchFamily="34" charset="0"/>
                          </a:rPr>
                          <m:t>h</m:t>
                        </m:r>
                        <m:r>
                          <a:rPr lang="en-US" altLang="zh-CN" i="1" dirty="0">
                            <a:latin typeface="Cambria Math" panose="02040503050406030204" pitchFamily="18" charset="0"/>
                            <a:cs typeface="Arial" panose="020B0604020202020204" pitchFamily="34" charset="0"/>
                          </a:rPr>
                          <m:t>, </m:t>
                        </m:r>
                        <m:r>
                          <a:rPr lang="en-US" altLang="zh-CN" i="1" dirty="0">
                            <a:latin typeface="Cambria Math" panose="02040503050406030204" pitchFamily="18" charset="0"/>
                            <a:cs typeface="Arial" panose="020B0604020202020204" pitchFamily="34" charset="0"/>
                          </a:rPr>
                          <m:t>𝑚</m:t>
                        </m:r>
                      </m:sub>
                    </m:sSub>
                  </m:oMath>
                </a14:m>
                <a:r>
                  <a:rPr lang="en-US" altLang="zh-CN" dirty="0">
                    <a:latin typeface="Arial" panose="020B0604020202020204" pitchFamily="34" charset="0"/>
                    <a:cs typeface="Arial" panose="020B0604020202020204" pitchFamily="34" charset="0"/>
                  </a:rPr>
                  <a:t>(feature encoder and classifier) and </a:t>
                </a:r>
                <a14:m>
                  <m:oMath xmlns:m="http://schemas.openxmlformats.org/officeDocument/2006/math">
                    <m:sSub>
                      <m:sSubPr>
                        <m:ctrlPr>
                          <a:rPr lang="en-US" altLang="zh-CN" i="1" dirty="0">
                            <a:latin typeface="Cambria Math" panose="02040503050406030204" pitchFamily="18" charset="0"/>
                            <a:cs typeface="Arial" panose="020B0604020202020204" pitchFamily="34" charset="0"/>
                          </a:rPr>
                        </m:ctrlPr>
                      </m:sSubPr>
                      <m:e>
                        <m:r>
                          <a:rPr lang="en-US" altLang="zh-CN" i="1" dirty="0">
                            <a:latin typeface="Cambria Math" panose="02040503050406030204" pitchFamily="18" charset="0"/>
                            <a:cs typeface="Arial" panose="020B0604020202020204" pitchFamily="34" charset="0"/>
                          </a:rPr>
                          <m:t>𝑤</m:t>
                        </m:r>
                      </m:e>
                      <m:sub>
                        <m:r>
                          <a:rPr lang="en-US" altLang="zh-CN" i="1" dirty="0" smtClean="0">
                            <a:latin typeface="Cambria Math" panose="02040503050406030204" pitchFamily="18" charset="0"/>
                            <a:cs typeface="Arial" panose="020B0604020202020204" pitchFamily="34" charset="0"/>
                          </a:rPr>
                          <m:t>𝑔</m:t>
                        </m:r>
                        <m:r>
                          <a:rPr lang="en-US" altLang="zh-CN" i="1" dirty="0">
                            <a:latin typeface="Cambria Math" panose="02040503050406030204" pitchFamily="18" charset="0"/>
                            <a:cs typeface="Arial" panose="020B0604020202020204" pitchFamily="34" charset="0"/>
                          </a:rPr>
                          <m:t>, </m:t>
                        </m:r>
                        <m:r>
                          <a:rPr lang="en-US" altLang="zh-CN" i="1" dirty="0">
                            <a:latin typeface="Cambria Math" panose="02040503050406030204" pitchFamily="18" charset="0"/>
                            <a:cs typeface="Arial" panose="020B0604020202020204" pitchFamily="34" charset="0"/>
                          </a:rPr>
                          <m:t>𝑚</m:t>
                        </m:r>
                      </m:sub>
                    </m:sSub>
                  </m:oMath>
                </a14:m>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(structure encoder) using:</a:t>
                </a:r>
                <a:endParaRPr lang="en-US" altLang="zh-HK" dirty="0">
                  <a:latin typeface="Arial" panose="020B0604020202020204" pitchFamily="34" charset="0"/>
                  <a:cs typeface="Arial" panose="020B0604020202020204" pitchFamily="34" charset="0"/>
                </a:endParaRPr>
              </a:p>
            </p:txBody>
          </p:sp>
        </mc:Choice>
        <mc:Fallback>
          <p:sp>
            <p:nvSpPr>
              <p:cNvPr id="4" name="文字方塊 3">
                <a:extLst>
                  <a:ext uri="{FF2B5EF4-FFF2-40B4-BE49-F238E27FC236}">
                    <a16:creationId xmlns:a16="http://schemas.microsoft.com/office/drawing/2014/main" id="{21131E4C-F1FE-D406-3228-AD835D5DC585}"/>
                  </a:ext>
                </a:extLst>
              </p:cNvPr>
              <p:cNvSpPr txBox="1">
                <a:spLocks noRot="1" noChangeAspect="1" noMove="1" noResize="1" noEditPoints="1" noAdjustHandles="1" noChangeArrowheads="1" noChangeShapeType="1" noTextEdit="1"/>
              </p:cNvSpPr>
              <p:nvPr/>
            </p:nvSpPr>
            <p:spPr>
              <a:xfrm>
                <a:off x="-1" y="3260076"/>
                <a:ext cx="12174171" cy="1358449"/>
              </a:xfrm>
              <a:prstGeom prst="rect">
                <a:avLst/>
              </a:prstGeom>
              <a:blipFill>
                <a:blip r:embed="rId4"/>
                <a:stretch>
                  <a:fillRect l="-417" r="-938" b="-3704"/>
                </a:stretch>
              </a:blipFill>
            </p:spPr>
            <p:txBody>
              <a:bodyPr/>
              <a:lstStyle/>
              <a:p>
                <a:r>
                  <a:rPr lang="zh-HK" altLang="en-US">
                    <a:noFill/>
                  </a:rPr>
                  <a:t> </a:t>
                </a:r>
              </a:p>
            </p:txBody>
          </p:sp>
        </mc:Fallback>
      </mc:AlternateContent>
      <p:sp>
        <p:nvSpPr>
          <p:cNvPr id="3" name="矩形 2">
            <a:extLst>
              <a:ext uri="{FF2B5EF4-FFF2-40B4-BE49-F238E27FC236}">
                <a16:creationId xmlns:a16="http://schemas.microsoft.com/office/drawing/2014/main" id="{59EE69B8-29EC-5451-C1F2-291E745251FC}"/>
              </a:ext>
            </a:extLst>
          </p:cNvPr>
          <p:cNvSpPr/>
          <p:nvPr/>
        </p:nvSpPr>
        <p:spPr>
          <a:xfrm>
            <a:off x="1893446" y="806838"/>
            <a:ext cx="4994553" cy="21868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pic>
        <p:nvPicPr>
          <p:cNvPr id="5" name="圖片 4">
            <a:extLst>
              <a:ext uri="{FF2B5EF4-FFF2-40B4-BE49-F238E27FC236}">
                <a16:creationId xmlns:a16="http://schemas.microsoft.com/office/drawing/2014/main" id="{57052F90-8F7A-DD4A-15CB-D53B91A61147}"/>
              </a:ext>
            </a:extLst>
          </p:cNvPr>
          <p:cNvPicPr>
            <a:picLocks noChangeAspect="1"/>
          </p:cNvPicPr>
          <p:nvPr/>
        </p:nvPicPr>
        <p:blipFill>
          <a:blip r:embed="rId5"/>
          <a:stretch>
            <a:fillRect/>
          </a:stretch>
        </p:blipFill>
        <p:spPr>
          <a:xfrm>
            <a:off x="3710464" y="4716031"/>
            <a:ext cx="4185623" cy="620944"/>
          </a:xfrm>
          <a:prstGeom prst="rect">
            <a:avLst/>
          </a:prstGeom>
        </p:spPr>
      </p:pic>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6E7F5414-1794-9006-7923-E306EB98FDA8}"/>
                  </a:ext>
                </a:extLst>
              </p:cNvPr>
              <p:cNvSpPr txBox="1"/>
              <p:nvPr/>
            </p:nvSpPr>
            <p:spPr>
              <a:xfrm>
                <a:off x="-1" y="5434337"/>
                <a:ext cx="12174170" cy="671530"/>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𝐿</m:t>
                        </m:r>
                      </m:e>
                      <m:sub>
                        <m:r>
                          <a:rPr lang="zh-HK" altLang="en-US" i="1" dirty="0" smtClean="0">
                            <a:latin typeface="Cambria Math" panose="02040503050406030204" pitchFamily="18" charset="0"/>
                            <a:cs typeface="Arial" panose="020B0604020202020204" pitchFamily="34" charset="0"/>
                          </a:rPr>
                          <m:t>𝑚</m:t>
                        </m:r>
                      </m:sub>
                    </m:sSub>
                    <m:d>
                      <m:dPr>
                        <m:ctrlPr>
                          <a:rPr lang="zh-HK" altLang="en-US" i="1" dirty="0">
                            <a:latin typeface="Cambria Math" panose="02040503050406030204" pitchFamily="18" charset="0"/>
                            <a:cs typeface="Arial" panose="020B0604020202020204" pitchFamily="34" charset="0"/>
                          </a:rPr>
                        </m:ctrlPr>
                      </m:dPr>
                      <m:e>
                        <m:sSub>
                          <m:sSubPr>
                            <m:ctrlPr>
                              <a:rPr lang="zh-HK" altLang="en-US" i="1" dirty="0">
                                <a:latin typeface="Cambria Math" panose="02040503050406030204" pitchFamily="18" charset="0"/>
                                <a:cs typeface="Arial" panose="020B0604020202020204" pitchFamily="34" charset="0"/>
                              </a:rPr>
                            </m:ctrlPr>
                          </m:sSubPr>
                          <m:e>
                            <m:r>
                              <a:rPr lang="zh-HK" altLang="en-US" i="1" dirty="0">
                                <a:latin typeface="Cambria Math" panose="02040503050406030204" pitchFamily="18" charset="0"/>
                                <a:cs typeface="Arial" panose="020B0604020202020204" pitchFamily="34" charset="0"/>
                              </a:rPr>
                              <m:t>𝑤</m:t>
                            </m:r>
                          </m:e>
                          <m:sub>
                            <m:r>
                              <a:rPr lang="zh-HK" altLang="en-US" i="1" dirty="0">
                                <a:latin typeface="Cambria Math" panose="02040503050406030204" pitchFamily="18" charset="0"/>
                                <a:cs typeface="Arial" panose="020B0604020202020204" pitchFamily="34" charset="0"/>
                              </a:rPr>
                              <m:t>𝑚</m:t>
                            </m:r>
                          </m:sub>
                        </m:sSub>
                        <m:r>
                          <a:rPr lang="zh-HK" altLang="en-US" i="1" dirty="0">
                            <a:latin typeface="Cambria Math" panose="02040503050406030204" pitchFamily="18" charset="0"/>
                            <a:cs typeface="Arial" panose="020B0604020202020204" pitchFamily="34" charset="0"/>
                          </a:rPr>
                          <m:t>; </m:t>
                        </m:r>
                        <m:sSub>
                          <m:sSubPr>
                            <m:ctrlPr>
                              <a:rPr lang="zh-HK" altLang="en-US" i="1" dirty="0">
                                <a:latin typeface="Cambria Math" panose="02040503050406030204" pitchFamily="18" charset="0"/>
                                <a:cs typeface="Arial" panose="020B0604020202020204" pitchFamily="34" charset="0"/>
                              </a:rPr>
                            </m:ctrlPr>
                          </m:sSubPr>
                          <m:e>
                            <m:r>
                              <a:rPr lang="zh-HK" altLang="en-US" i="1" dirty="0">
                                <a:latin typeface="Cambria Math" panose="02040503050406030204" pitchFamily="18" charset="0"/>
                                <a:cs typeface="Arial" panose="020B0604020202020204" pitchFamily="34" charset="0"/>
                              </a:rPr>
                              <m:t>𝐷</m:t>
                            </m:r>
                          </m:e>
                          <m:sub>
                            <m:r>
                              <a:rPr lang="zh-HK" altLang="en-US" i="1" dirty="0">
                                <a:latin typeface="Cambria Math" panose="02040503050406030204" pitchFamily="18" charset="0"/>
                                <a:cs typeface="Arial" panose="020B0604020202020204" pitchFamily="34" charset="0"/>
                              </a:rPr>
                              <m:t>𝑚</m:t>
                            </m:r>
                          </m:sub>
                        </m:sSub>
                      </m:e>
                    </m:d>
                  </m:oMath>
                </a14:m>
                <a:r>
                  <a:rPr lang="zh-CN" altLang="en-US" dirty="0">
                    <a:latin typeface="Arial" panose="020B0604020202020204" pitchFamily="34" charset="0"/>
                    <a:cs typeface="Arial" panose="020B0604020202020204" pitchFamily="34" charset="0"/>
                  </a:rPr>
                  <a:t> </a:t>
                </a:r>
                <a:r>
                  <a:rPr lang="zh-HK" altLang="en-US" dirty="0">
                    <a:latin typeface="Arial" panose="020B0604020202020204" pitchFamily="34" charset="0"/>
                    <a:cs typeface="Arial" panose="020B0604020202020204" pitchFamily="34" charset="0"/>
                  </a:rPr>
                  <a:t>is the local cross-entropy loss on the client’s dataset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𝐷</m:t>
                        </m:r>
                      </m:e>
                      <m:sub>
                        <m:r>
                          <a:rPr lang="zh-HK" altLang="en-US" i="1" dirty="0" smtClean="0">
                            <a:latin typeface="Cambria Math" panose="02040503050406030204" pitchFamily="18" charset="0"/>
                            <a:cs typeface="Arial" panose="020B0604020202020204" pitchFamily="34" charset="0"/>
                          </a:rPr>
                          <m:t>𝑚</m:t>
                        </m:r>
                      </m:sub>
                    </m:sSub>
                  </m:oMath>
                </a14:m>
                <a:r>
                  <a:rPr lang="zh-HK" altLang="en-US" dirty="0">
                    <a:latin typeface="Arial" panose="020B0604020202020204" pitchFamily="34" charset="0"/>
                    <a:cs typeface="Arial" panose="020B0604020202020204" pitchFamily="34" charset="0"/>
                  </a:rPr>
                  <a:t> , and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𝑤</m:t>
                        </m:r>
                      </m:e>
                      <m:sub>
                        <m:r>
                          <a:rPr lang="zh-HK" altLang="en-US" i="1" dirty="0" smtClean="0">
                            <a:latin typeface="Cambria Math" panose="02040503050406030204" pitchFamily="18" charset="0"/>
                            <a:cs typeface="Arial" panose="020B0604020202020204" pitchFamily="34" charset="0"/>
                          </a:rPr>
                          <m:t>𝑚</m:t>
                        </m:r>
                      </m:sub>
                    </m:sSub>
                    <m:r>
                      <a:rPr lang="zh-HK" altLang="en-US" i="1" dirty="0" smtClean="0">
                        <a:latin typeface="Cambria Math" panose="02040503050406030204" pitchFamily="18" charset="0"/>
                        <a:cs typeface="Arial" panose="020B0604020202020204" pitchFamily="34" charset="0"/>
                      </a:rPr>
                      <m:t>= </m:t>
                    </m:r>
                    <m:r>
                      <m:rPr>
                        <m:lit/>
                      </m:rPr>
                      <a:rPr lang="zh-HK" altLang="en-US" i="1" dirty="0">
                        <a:latin typeface="Cambria Math" panose="02040503050406030204" pitchFamily="18" charset="0"/>
                        <a:cs typeface="Arial" panose="020B0604020202020204" pitchFamily="34" charset="0"/>
                      </a:rPr>
                      <m:t>{</m:t>
                    </m:r>
                    <m:sSub>
                      <m:sSubPr>
                        <m:ctrlPr>
                          <a:rPr lang="zh-HK" altLang="en-US" i="1" dirty="0">
                            <a:latin typeface="Cambria Math" panose="02040503050406030204" pitchFamily="18" charset="0"/>
                            <a:cs typeface="Arial" panose="020B0604020202020204" pitchFamily="34" charset="0"/>
                          </a:rPr>
                        </m:ctrlPr>
                      </m:sSubPr>
                      <m:e>
                        <m:r>
                          <a:rPr lang="zh-HK" altLang="en-US" i="1" dirty="0">
                            <a:latin typeface="Cambria Math" panose="02040503050406030204" pitchFamily="18" charset="0"/>
                            <a:cs typeface="Arial" panose="020B0604020202020204" pitchFamily="34" charset="0"/>
                          </a:rPr>
                          <m:t>𝑤</m:t>
                        </m:r>
                      </m:e>
                      <m:sub>
                        <m:r>
                          <a:rPr lang="zh-HK" altLang="en-US" i="1" dirty="0">
                            <a:latin typeface="Cambria Math" panose="02040503050406030204" pitchFamily="18" charset="0"/>
                            <a:cs typeface="Arial" panose="020B0604020202020204" pitchFamily="34" charset="0"/>
                          </a:rPr>
                          <m:t>h</m:t>
                        </m:r>
                        <m:r>
                          <a:rPr lang="zh-HK" altLang="en-US" i="1" dirty="0">
                            <a:latin typeface="Cambria Math" panose="02040503050406030204" pitchFamily="18" charset="0"/>
                            <a:cs typeface="Arial" panose="020B0604020202020204" pitchFamily="34" charset="0"/>
                          </a:rPr>
                          <m:t>, </m:t>
                        </m:r>
                        <m:r>
                          <a:rPr lang="zh-HK" altLang="en-US" i="1" dirty="0">
                            <a:latin typeface="Cambria Math" panose="02040503050406030204" pitchFamily="18" charset="0"/>
                            <a:cs typeface="Arial" panose="020B0604020202020204" pitchFamily="34" charset="0"/>
                          </a:rPr>
                          <m:t>𝑚</m:t>
                        </m:r>
                      </m:sub>
                    </m:sSub>
                    <m:r>
                      <a:rPr lang="zh-HK" altLang="en-US" i="1" dirty="0">
                        <a:latin typeface="Cambria Math" panose="02040503050406030204" pitchFamily="18" charset="0"/>
                        <a:cs typeface="Arial" panose="020B0604020202020204" pitchFamily="34" charset="0"/>
                      </a:rPr>
                      <m:t>, </m:t>
                    </m:r>
                    <m:sSub>
                      <m:sSubPr>
                        <m:ctrlPr>
                          <a:rPr lang="zh-HK" altLang="en-US" i="1" dirty="0">
                            <a:latin typeface="Cambria Math" panose="02040503050406030204" pitchFamily="18" charset="0"/>
                            <a:cs typeface="Arial" panose="020B0604020202020204" pitchFamily="34" charset="0"/>
                          </a:rPr>
                        </m:ctrlPr>
                      </m:sSubPr>
                      <m:e>
                        <m:r>
                          <a:rPr lang="zh-HK" altLang="en-US" i="1" dirty="0">
                            <a:latin typeface="Cambria Math" panose="02040503050406030204" pitchFamily="18" charset="0"/>
                            <a:cs typeface="Arial" panose="020B0604020202020204" pitchFamily="34" charset="0"/>
                          </a:rPr>
                          <m:t>𝑤</m:t>
                        </m:r>
                      </m:e>
                      <m:sub>
                        <m:r>
                          <m:rPr>
                            <m:sty m:val="p"/>
                          </m:rPr>
                          <a:rPr lang="en-US" altLang="zh-HK" i="1" dirty="0" smtClean="0">
                            <a:latin typeface="Cambria Math" panose="02040503050406030204" pitchFamily="18" charset="0"/>
                            <a:cs typeface="Arial" panose="020B0604020202020204" pitchFamily="34" charset="0"/>
                          </a:rPr>
                          <m:t>g</m:t>
                        </m:r>
                        <m:r>
                          <a:rPr lang="zh-HK" altLang="en-US" i="1" dirty="0">
                            <a:latin typeface="Cambria Math" panose="02040503050406030204" pitchFamily="18" charset="0"/>
                            <a:cs typeface="Arial" panose="020B0604020202020204" pitchFamily="34" charset="0"/>
                          </a:rPr>
                          <m:t> </m:t>
                        </m:r>
                        <m:r>
                          <a:rPr lang="zh-HK" altLang="en-US" i="1" dirty="0">
                            <a:latin typeface="Cambria Math" panose="02040503050406030204" pitchFamily="18" charset="0"/>
                            <a:cs typeface="Arial" panose="020B0604020202020204" pitchFamily="34" charset="0"/>
                          </a:rPr>
                          <m:t>𝑚</m:t>
                        </m:r>
                      </m:sub>
                    </m:sSub>
                    <m:r>
                      <a:rPr lang="en-US" altLang="zh-CN" b="0" i="1" dirty="0" smtClean="0">
                        <a:latin typeface="Cambria Math" panose="02040503050406030204" pitchFamily="18" charset="0"/>
                        <a:cs typeface="Arial" panose="020B0604020202020204" pitchFamily="34" charset="0"/>
                      </a:rPr>
                      <m:t>}</m:t>
                    </m:r>
                    <m:r>
                      <a:rPr lang="zh-HK" altLang="en-US" i="1" dirty="0">
                        <a:latin typeface="Cambria Math" panose="02040503050406030204" pitchFamily="18" charset="0"/>
                        <a:cs typeface="Arial" panose="020B0604020202020204" pitchFamily="34" charset="0"/>
                      </a:rPr>
                      <m:t> </m:t>
                    </m:r>
                  </m:oMath>
                </a14:m>
                <a:r>
                  <a:rPr lang="zh-HK" altLang="en-US" dirty="0">
                    <a:latin typeface="Arial" panose="020B0604020202020204" pitchFamily="34" charset="0"/>
                    <a:cs typeface="Arial" panose="020B0604020202020204" pitchFamily="34" charset="0"/>
                  </a:rPr>
                  <a:t>represents the complete set of learnable parameters.</a:t>
                </a:r>
              </a:p>
            </p:txBody>
          </p:sp>
        </mc:Choice>
        <mc:Fallback>
          <p:sp>
            <p:nvSpPr>
              <p:cNvPr id="8" name="文字方塊 7">
                <a:extLst>
                  <a:ext uri="{FF2B5EF4-FFF2-40B4-BE49-F238E27FC236}">
                    <a16:creationId xmlns:a16="http://schemas.microsoft.com/office/drawing/2014/main" id="{6E7F5414-1794-9006-7923-E306EB98FDA8}"/>
                  </a:ext>
                </a:extLst>
              </p:cNvPr>
              <p:cNvSpPr txBox="1">
                <a:spLocks noRot="1" noChangeAspect="1" noMove="1" noResize="1" noEditPoints="1" noAdjustHandles="1" noChangeArrowheads="1" noChangeShapeType="1" noTextEdit="1"/>
              </p:cNvSpPr>
              <p:nvPr/>
            </p:nvSpPr>
            <p:spPr>
              <a:xfrm>
                <a:off x="-1" y="5434337"/>
                <a:ext cx="12174170" cy="671530"/>
              </a:xfrm>
              <a:prstGeom prst="rect">
                <a:avLst/>
              </a:prstGeom>
              <a:blipFill>
                <a:blip r:embed="rId6"/>
                <a:stretch>
                  <a:fillRect l="-417" t="-5556" b="-12963"/>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376018009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ED1F8-1F61-7A24-9361-B6744E2AF95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890FD1F-8BAB-2ED1-6130-F4E446611028}"/>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26A78C0F-F3C3-542D-8A83-9E37B7A0F600}"/>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1F9041E0-7700-65D4-FA6C-2CDC65E025CF}"/>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85201907-4D55-5173-16F7-3DB8FA23142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4F57681C-1FB5-347B-C657-AC3902B603F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49FBF4BC-A3D8-4BF4-B047-F89FD37F737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79</a:t>
            </a:fld>
            <a:endParaRPr lang="zh-HK" altLang="en-US" sz="1600" dirty="0">
              <a:solidFill>
                <a:schemeClr val="bg1"/>
              </a:solidFill>
            </a:endParaRPr>
          </a:p>
        </p:txBody>
      </p:sp>
      <p:pic>
        <p:nvPicPr>
          <p:cNvPr id="2" name="圖片 1">
            <a:extLst>
              <a:ext uri="{FF2B5EF4-FFF2-40B4-BE49-F238E27FC236}">
                <a16:creationId xmlns:a16="http://schemas.microsoft.com/office/drawing/2014/main" id="{FF444658-1B3E-AAFC-9E44-5D66187E4114}"/>
              </a:ext>
            </a:extLst>
          </p:cNvPr>
          <p:cNvPicPr>
            <a:picLocks noChangeAspect="1"/>
          </p:cNvPicPr>
          <p:nvPr/>
        </p:nvPicPr>
        <p:blipFill>
          <a:blip r:embed="rId3"/>
          <a:stretch>
            <a:fillRect/>
          </a:stretch>
        </p:blipFill>
        <p:spPr>
          <a:xfrm>
            <a:off x="2136000" y="837000"/>
            <a:ext cx="7334553" cy="2186819"/>
          </a:xfrm>
          <a:prstGeom prst="rect">
            <a:avLst/>
          </a:prstGeom>
        </p:spPr>
      </p:pic>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E29BCB89-D2AB-DF02-162C-E87ACAC3D39A}"/>
                  </a:ext>
                </a:extLst>
              </p:cNvPr>
              <p:cNvSpPr txBox="1"/>
              <p:nvPr/>
            </p:nvSpPr>
            <p:spPr>
              <a:xfrm>
                <a:off x="-1" y="3260076"/>
                <a:ext cx="12174171" cy="924677"/>
              </a:xfrm>
              <a:prstGeom prst="rect">
                <a:avLst/>
              </a:prstGeom>
              <a:noFill/>
            </p:spPr>
            <p:txBody>
              <a:bodyPr wrap="square">
                <a:spAutoFit/>
              </a:bodyPr>
              <a:lstStyle/>
              <a:p>
                <a:pPr algn="just">
                  <a:lnSpc>
                    <a:spcPct val="150000"/>
                  </a:lnSpc>
                </a:pPr>
                <a:r>
                  <a:rPr lang="en-US" altLang="zh-CN" b="1" dirty="0">
                    <a:latin typeface="Arial" panose="020B0604020202020204" pitchFamily="34" charset="0"/>
                    <a:cs typeface="Arial" panose="020B0604020202020204" pitchFamily="34" charset="0"/>
                  </a:rPr>
                  <a:t>3</a:t>
                </a:r>
                <a:r>
                  <a:rPr lang="en-US" altLang="zh-CN" sz="1800" b="1" dirty="0">
                    <a:effectLst/>
                    <a:latin typeface="Arial" panose="020B0604020202020204" pitchFamily="34" charset="0"/>
                    <a:cs typeface="Arial" panose="020B0604020202020204" pitchFamily="34" charset="0"/>
                  </a:rPr>
                  <a:t>.</a:t>
                </a:r>
                <a:r>
                  <a:rPr lang="zh-CN" altLang="en-US" sz="1800" b="1" dirty="0">
                    <a:effectLst/>
                    <a:latin typeface="Arial" panose="020B0604020202020204" pitchFamily="34" charset="0"/>
                    <a:cs typeface="Arial" panose="020B0604020202020204" pitchFamily="34" charset="0"/>
                  </a:rPr>
                  <a:t> </a:t>
                </a:r>
                <a:r>
                  <a:rPr lang="en-US" altLang="zh-CN" sz="1800" b="1" dirty="0">
                    <a:effectLst/>
                    <a:latin typeface="Arial" panose="020B0604020202020204" pitchFamily="34" charset="0"/>
                    <a:cs typeface="Arial" panose="020B0604020202020204" pitchFamily="34" charset="0"/>
                  </a:rPr>
                  <a:t>Structural Knowledge Sharing in Federated Learning</a:t>
                </a:r>
              </a:p>
              <a:p>
                <a:pPr algn="just">
                  <a:lnSpc>
                    <a:spcPct val="150000"/>
                  </a:lnSpc>
                </a:pPr>
                <a:r>
                  <a:rPr lang="en-US" altLang="zh-CN" dirty="0">
                    <a:latin typeface="Arial" panose="020B0604020202020204" pitchFamily="34" charset="0"/>
                    <a:cs typeface="Arial" panose="020B0604020202020204" pitchFamily="34" charset="0"/>
                  </a:rPr>
                  <a:t>Clients send the learned structure encoder parameters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a:latin typeface="Cambria Math" panose="02040503050406030204" pitchFamily="18" charset="0"/>
                            <a:cs typeface="Arial" panose="020B0604020202020204" pitchFamily="34" charset="0"/>
                          </a:rPr>
                          <m:t>𝑤</m:t>
                        </m:r>
                      </m:e>
                      <m:sub>
                        <m:r>
                          <m:rPr>
                            <m:sty m:val="p"/>
                          </m:rPr>
                          <a:rPr lang="en-US" altLang="zh-HK" i="1" dirty="0" smtClean="0">
                            <a:latin typeface="Cambria Math" panose="02040503050406030204" pitchFamily="18" charset="0"/>
                            <a:cs typeface="Arial" panose="020B0604020202020204" pitchFamily="34" charset="0"/>
                          </a:rPr>
                          <m:t>g</m:t>
                        </m:r>
                        <m:r>
                          <a:rPr lang="zh-HK" altLang="en-US" i="1" dirty="0">
                            <a:latin typeface="Cambria Math" panose="02040503050406030204" pitchFamily="18" charset="0"/>
                            <a:cs typeface="Arial" panose="020B0604020202020204" pitchFamily="34" charset="0"/>
                          </a:rPr>
                          <m:t> </m:t>
                        </m:r>
                        <m:r>
                          <a:rPr lang="en-US" altLang="zh-CN" b="0" i="1" dirty="0" smtClean="0">
                            <a:latin typeface="Cambria Math" panose="02040503050406030204" pitchFamily="18" charset="0"/>
                            <a:cs typeface="Arial" panose="020B0604020202020204" pitchFamily="34" charset="0"/>
                          </a:rPr>
                          <m:t>,</m:t>
                        </m:r>
                        <m:r>
                          <a:rPr lang="zh-HK" altLang="en-US" i="1" dirty="0">
                            <a:latin typeface="Cambria Math" panose="02040503050406030204" pitchFamily="18" charset="0"/>
                            <a:cs typeface="Arial" panose="020B0604020202020204" pitchFamily="34" charset="0"/>
                          </a:rPr>
                          <m:t>𝑚</m:t>
                        </m:r>
                      </m:sub>
                    </m:sSub>
                    <m:r>
                      <a:rPr lang="zh-HK" altLang="en-US"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to the server.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 server aggregates these parameters:</a:t>
                </a:r>
                <a:endParaRPr lang="en-US" altLang="zh-HK" dirty="0">
                  <a:latin typeface="Arial" panose="020B0604020202020204" pitchFamily="34" charset="0"/>
                  <a:cs typeface="Arial" panose="020B0604020202020204" pitchFamily="34" charset="0"/>
                </a:endParaRPr>
              </a:p>
            </p:txBody>
          </p:sp>
        </mc:Choice>
        <mc:Fallback>
          <p:sp>
            <p:nvSpPr>
              <p:cNvPr id="4" name="文字方塊 3">
                <a:extLst>
                  <a:ext uri="{FF2B5EF4-FFF2-40B4-BE49-F238E27FC236}">
                    <a16:creationId xmlns:a16="http://schemas.microsoft.com/office/drawing/2014/main" id="{E29BCB89-D2AB-DF02-162C-E87ACAC3D39A}"/>
                  </a:ext>
                </a:extLst>
              </p:cNvPr>
              <p:cNvSpPr txBox="1">
                <a:spLocks noRot="1" noChangeAspect="1" noMove="1" noResize="1" noEditPoints="1" noAdjustHandles="1" noChangeArrowheads="1" noChangeShapeType="1" noTextEdit="1"/>
              </p:cNvSpPr>
              <p:nvPr/>
            </p:nvSpPr>
            <p:spPr>
              <a:xfrm>
                <a:off x="-1" y="3260076"/>
                <a:ext cx="12174171" cy="924677"/>
              </a:xfrm>
              <a:prstGeom prst="rect">
                <a:avLst/>
              </a:prstGeom>
              <a:blipFill>
                <a:blip r:embed="rId4"/>
                <a:stretch>
                  <a:fillRect l="-417" b="-5405"/>
                </a:stretch>
              </a:blipFill>
            </p:spPr>
            <p:txBody>
              <a:bodyPr/>
              <a:lstStyle/>
              <a:p>
                <a:r>
                  <a:rPr lang="zh-HK" altLang="en-US">
                    <a:noFill/>
                  </a:rPr>
                  <a:t> </a:t>
                </a:r>
              </a:p>
            </p:txBody>
          </p:sp>
        </mc:Fallback>
      </mc:AlternateContent>
      <p:sp>
        <p:nvSpPr>
          <p:cNvPr id="3" name="矩形 2">
            <a:extLst>
              <a:ext uri="{FF2B5EF4-FFF2-40B4-BE49-F238E27FC236}">
                <a16:creationId xmlns:a16="http://schemas.microsoft.com/office/drawing/2014/main" id="{5E7A1BEF-C978-FA5B-219F-C5909C2F54E2}"/>
              </a:ext>
            </a:extLst>
          </p:cNvPr>
          <p:cNvSpPr/>
          <p:nvPr/>
        </p:nvSpPr>
        <p:spPr>
          <a:xfrm>
            <a:off x="6888000" y="852736"/>
            <a:ext cx="2762553" cy="21868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pic>
        <p:nvPicPr>
          <p:cNvPr id="6" name="圖片 5">
            <a:extLst>
              <a:ext uri="{FF2B5EF4-FFF2-40B4-BE49-F238E27FC236}">
                <a16:creationId xmlns:a16="http://schemas.microsoft.com/office/drawing/2014/main" id="{4A83E35A-15EB-981B-6832-D90794331D79}"/>
              </a:ext>
            </a:extLst>
          </p:cNvPr>
          <p:cNvPicPr>
            <a:picLocks noChangeAspect="1"/>
          </p:cNvPicPr>
          <p:nvPr/>
        </p:nvPicPr>
        <p:blipFill>
          <a:blip r:embed="rId5"/>
          <a:stretch>
            <a:fillRect/>
          </a:stretch>
        </p:blipFill>
        <p:spPr>
          <a:xfrm>
            <a:off x="4584000" y="4214916"/>
            <a:ext cx="2103975" cy="841590"/>
          </a:xfrm>
          <a:prstGeom prst="rect">
            <a:avLst/>
          </a:prstGeom>
        </p:spPr>
      </p:pic>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D6A9D0B3-B3D3-B98E-C123-BF0007510DFE}"/>
                  </a:ext>
                </a:extLst>
              </p:cNvPr>
              <p:cNvSpPr txBox="1"/>
              <p:nvPr/>
            </p:nvSpPr>
            <p:spPr>
              <a:xfrm>
                <a:off x="-31666" y="5046898"/>
                <a:ext cx="12223666" cy="1807674"/>
              </a:xfrm>
              <a:prstGeom prst="rect">
                <a:avLst/>
              </a:prstGeom>
              <a:noFill/>
            </p:spPr>
            <p:txBody>
              <a:bodyPr wrap="square">
                <a:spAutoFit/>
              </a:bodyPr>
              <a:lstStyle/>
              <a:p>
                <a:r>
                  <a:rPr lang="zh-HK" altLang="en-US" dirty="0">
                    <a:latin typeface="Arial" panose="020B0604020202020204" pitchFamily="34" charset="0"/>
                    <a:cs typeface="Arial" panose="020B0604020202020204" pitchFamily="34" charset="0"/>
                  </a:rPr>
                  <a:t>where  </a:t>
                </a:r>
                <a14:m>
                  <m:oMath xmlns:m="http://schemas.openxmlformats.org/officeDocument/2006/math">
                    <m:d>
                      <m:dPr>
                        <m:begChr m:val="|"/>
                        <m:endChr m:val="|"/>
                        <m:ctrlPr>
                          <a:rPr lang="zh-HK" altLang="en-US" i="1" dirty="0" smtClean="0">
                            <a:latin typeface="Cambria Math" panose="02040503050406030204" pitchFamily="18" charset="0"/>
                          </a:rPr>
                        </m:ctrlPr>
                      </m:dPr>
                      <m:e>
                        <m:sSub>
                          <m:sSubPr>
                            <m:ctrlPr>
                              <a:rPr lang="zh-HK" altLang="en-US" i="1" dirty="0" smtClean="0">
                                <a:latin typeface="Cambria Math" panose="02040503050406030204" pitchFamily="18" charset="0"/>
                              </a:rPr>
                            </m:ctrlPr>
                          </m:sSubPr>
                          <m:e>
                            <m:r>
                              <a:rPr lang="zh-HK" altLang="en-US" i="1" dirty="0" smtClean="0">
                                <a:latin typeface="Cambria Math" panose="02040503050406030204" pitchFamily="18" charset="0"/>
                              </a:rPr>
                              <m:t>𝐷</m:t>
                            </m:r>
                          </m:e>
                          <m:sub>
                            <m:r>
                              <a:rPr lang="zh-HK" altLang="en-US" i="1" dirty="0" smtClean="0">
                                <a:latin typeface="Cambria Math" panose="02040503050406030204" pitchFamily="18" charset="0"/>
                              </a:rPr>
                              <m:t>𝑚</m:t>
                            </m:r>
                          </m:sub>
                        </m:sSub>
                      </m:e>
                    </m:d>
                    <m:r>
                      <a:rPr lang="zh-HK" altLang="en-US" i="1" dirty="0" smtClean="0">
                        <a:latin typeface="Cambria Math" panose="02040503050406030204" pitchFamily="18" charset="0"/>
                      </a:rPr>
                      <m:t> </m:t>
                    </m:r>
                  </m:oMath>
                </a14:m>
                <a:r>
                  <a:rPr lang="zh-HK" altLang="en-US" dirty="0">
                    <a:latin typeface="Arial" panose="020B0604020202020204" pitchFamily="34" charset="0"/>
                    <a:cs typeface="Arial" panose="020B0604020202020204" pitchFamily="34" charset="0"/>
                  </a:rPr>
                  <a:t>is the number of graphs in the client m</a:t>
                </a:r>
                <a:r>
                  <a:rPr lang="en-US" altLang="zh-CN" dirty="0">
                    <a:latin typeface="Arial" panose="020B0604020202020204" pitchFamily="34" charset="0"/>
                    <a:cs typeface="Arial" panose="020B0604020202020204" pitchFamily="34" charset="0"/>
                  </a:rPr>
                  <a:t>’</a:t>
                </a:r>
                <a:r>
                  <a:rPr lang="zh-HK" altLang="en-US" dirty="0">
                    <a:latin typeface="Arial" panose="020B0604020202020204" pitchFamily="34" charset="0"/>
                    <a:cs typeface="Arial" panose="020B0604020202020204" pitchFamily="34" charset="0"/>
                  </a:rPr>
                  <a:t>s local dataset, and  </a:t>
                </a:r>
                <a14:m>
                  <m:oMath xmlns:m="http://schemas.openxmlformats.org/officeDocument/2006/math">
                    <m:r>
                      <a:rPr lang="zh-HK" altLang="en-US" i="1" dirty="0" smtClean="0">
                        <a:latin typeface="Cambria Math" panose="02040503050406030204" pitchFamily="18" charset="0"/>
                      </a:rPr>
                      <m:t>𝑁</m:t>
                    </m:r>
                    <m:r>
                      <a:rPr lang="zh-HK" altLang="en-US" i="1" dirty="0" smtClean="0">
                        <a:latin typeface="Cambria Math" panose="02040503050406030204" pitchFamily="18" charset="0"/>
                      </a:rPr>
                      <m:t>  </m:t>
                    </m:r>
                  </m:oMath>
                </a14:m>
                <a:r>
                  <a:rPr lang="zh-HK" altLang="en-US" dirty="0">
                    <a:latin typeface="Arial" panose="020B0604020202020204" pitchFamily="34" charset="0"/>
                    <a:cs typeface="Arial" panose="020B0604020202020204" pitchFamily="34" charset="0"/>
                  </a:rPr>
                  <a:t>is the total number of graphs across all clients.</a:t>
                </a:r>
                <a:endParaRPr lang="en-US" altLang="zh-HK" dirty="0">
                  <a:latin typeface="Arial" panose="020B0604020202020204" pitchFamily="34" charset="0"/>
                  <a:cs typeface="Arial" panose="020B0604020202020204" pitchFamily="34" charset="0"/>
                </a:endParaRPr>
              </a:p>
              <a:p>
                <a:endParaRPr lang="en-US" altLang="zh-HK" dirty="0">
                  <a:latin typeface="Arial" panose="020B0604020202020204" pitchFamily="34" charset="0"/>
                  <a:cs typeface="Arial" panose="020B0604020202020204" pitchFamily="34" charset="0"/>
                </a:endParaRPr>
              </a:p>
              <a:p>
                <a:r>
                  <a:rPr lang="en-US" altLang="zh-HK" dirty="0">
                    <a:latin typeface="Arial" panose="020B0604020202020204" pitchFamily="34" charset="0"/>
                    <a:cs typeface="Arial" panose="020B0604020202020204" pitchFamily="34" charset="0"/>
                  </a:rPr>
                  <a:t>The server returns the aggregated structure encoder  </a:t>
                </a:r>
                <a14:m>
                  <m:oMath xmlns:m="http://schemas.openxmlformats.org/officeDocument/2006/math">
                    <m:acc>
                      <m:accPr>
                        <m:chr m:val="̅"/>
                        <m:ctrlPr>
                          <a:rPr lang="en-US" altLang="zh-HK" i="1" dirty="0" smtClean="0">
                            <a:latin typeface="Cambria Math" panose="02040503050406030204" pitchFamily="18" charset="0"/>
                            <a:cs typeface="Arial" panose="020B0604020202020204" pitchFamily="34" charset="0"/>
                          </a:rPr>
                        </m:ctrlPr>
                      </m:accPr>
                      <m:e>
                        <m:sSub>
                          <m:sSubPr>
                            <m:ctrlPr>
                              <a:rPr lang="en-US" altLang="zh-HK" i="1" dirty="0">
                                <a:latin typeface="Cambria Math" panose="02040503050406030204" pitchFamily="18" charset="0"/>
                                <a:cs typeface="Arial" panose="020B0604020202020204" pitchFamily="34" charset="0"/>
                              </a:rPr>
                            </m:ctrlPr>
                          </m:sSubPr>
                          <m:e>
                            <m:r>
                              <a:rPr lang="en-US" altLang="zh-HK" i="1" dirty="0">
                                <a:latin typeface="Cambria Math" panose="02040503050406030204" pitchFamily="18" charset="0"/>
                                <a:cs typeface="Arial" panose="020B0604020202020204" pitchFamily="34" charset="0"/>
                              </a:rPr>
                              <m:t>𝑤</m:t>
                            </m:r>
                          </m:e>
                          <m:sub>
                            <m:r>
                              <a:rPr lang="en-US" altLang="zh-HK" i="1" dirty="0">
                                <a:latin typeface="Cambria Math" panose="02040503050406030204" pitchFamily="18" charset="0"/>
                                <a:cs typeface="Arial" panose="020B0604020202020204" pitchFamily="34" charset="0"/>
                              </a:rPr>
                              <m:t>𝑔</m:t>
                            </m:r>
                          </m:sub>
                        </m:sSub>
                      </m:e>
                    </m:acc>
                  </m:oMath>
                </a14:m>
                <a:r>
                  <a:rPr lang="zh-CN" altLang="en-US" dirty="0">
                    <a:latin typeface="Arial" panose="020B0604020202020204" pitchFamily="34" charset="0"/>
                    <a:cs typeface="Arial" panose="020B0604020202020204" pitchFamily="34" charset="0"/>
                  </a:rPr>
                  <a:t> </a:t>
                </a:r>
                <a:r>
                  <a:rPr lang="en-US" altLang="zh-HK" dirty="0">
                    <a:latin typeface="Arial" panose="020B0604020202020204" pitchFamily="34" charset="0"/>
                    <a:cs typeface="Arial" panose="020B0604020202020204" pitchFamily="34" charset="0"/>
                  </a:rPr>
                  <a:t>to the clients for the next round of training, facilitating global sharing of structural knowledge while allowing local personalization.</a:t>
                </a:r>
              </a:p>
              <a:p>
                <a:endParaRPr lang="zh-HK" altLang="en-US" dirty="0">
                  <a:latin typeface="Arial" panose="020B0604020202020204" pitchFamily="34" charset="0"/>
                  <a:cs typeface="Arial" panose="020B0604020202020204" pitchFamily="34" charset="0"/>
                </a:endParaRPr>
              </a:p>
            </p:txBody>
          </p:sp>
        </mc:Choice>
        <mc:Fallback>
          <p:sp>
            <p:nvSpPr>
              <p:cNvPr id="9" name="文字方塊 8">
                <a:extLst>
                  <a:ext uri="{FF2B5EF4-FFF2-40B4-BE49-F238E27FC236}">
                    <a16:creationId xmlns:a16="http://schemas.microsoft.com/office/drawing/2014/main" id="{D6A9D0B3-B3D3-B98E-C123-BF0007510DFE}"/>
                  </a:ext>
                </a:extLst>
              </p:cNvPr>
              <p:cNvSpPr txBox="1">
                <a:spLocks noRot="1" noChangeAspect="1" noMove="1" noResize="1" noEditPoints="1" noAdjustHandles="1" noChangeArrowheads="1" noChangeShapeType="1" noTextEdit="1"/>
              </p:cNvSpPr>
              <p:nvPr/>
            </p:nvSpPr>
            <p:spPr>
              <a:xfrm>
                <a:off x="-31666" y="5046898"/>
                <a:ext cx="12223666" cy="1807674"/>
              </a:xfrm>
              <a:prstGeom prst="rect">
                <a:avLst/>
              </a:prstGeom>
              <a:blipFill>
                <a:blip r:embed="rId6"/>
                <a:stretch>
                  <a:fillRect l="-415" t="-1399"/>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395833783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80</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81</a:t>
            </a:fld>
            <a:endParaRPr lang="zh-HK" altLang="en-US" sz="1600" dirty="0">
              <a:solidFill>
                <a:schemeClr val="bg1"/>
              </a:solidFill>
            </a:endParaRPr>
          </a:p>
        </p:txBody>
      </p:sp>
      <p:pic>
        <p:nvPicPr>
          <p:cNvPr id="2" name="圖片 1"/>
          <p:cNvPicPr>
            <a:picLocks noChangeAspect="1"/>
          </p:cNvPicPr>
          <p:nvPr/>
        </p:nvPicPr>
        <p:blipFill>
          <a:blip r:embed="rId3"/>
          <a:stretch>
            <a:fillRect/>
          </a:stretch>
        </p:blipFill>
        <p:spPr>
          <a:xfrm>
            <a:off x="696000" y="2565000"/>
            <a:ext cx="10535105" cy="3020157"/>
          </a:xfrm>
          <a:prstGeom prst="rect">
            <a:avLst/>
          </a:prstGeom>
        </p:spPr>
      </p:pic>
      <p:sp>
        <p:nvSpPr>
          <p:cNvPr id="4" name="文字方塊 3"/>
          <p:cNvSpPr txBox="1"/>
          <p:nvPr/>
        </p:nvSpPr>
        <p:spPr>
          <a:xfrm>
            <a:off x="696000" y="1815147"/>
            <a:ext cx="10914742" cy="646331"/>
          </a:xfrm>
          <a:prstGeom prst="rect">
            <a:avLst/>
          </a:prstGeom>
          <a:noFill/>
        </p:spPr>
        <p:txBody>
          <a:bodyPr wrap="square">
            <a:spAutoFit/>
          </a:bodyPr>
          <a:lstStyle/>
          <a:p>
            <a:r>
              <a:rPr lang="en-US" altLang="zh-HK" sz="1800" dirty="0">
                <a:effectLst/>
                <a:latin typeface="Arial" panose="020B0604020202020204" pitchFamily="34" charset="0"/>
                <a:cs typeface="Arial" panose="020B0604020202020204" pitchFamily="34" charset="0"/>
              </a:rPr>
              <a:t>Table: Performance on different federated graph classification tasks. In each task/setting, there are multiple datasets owned by different clients. These datasets come from one or multiple domains. </a:t>
            </a:r>
            <a:endParaRPr lang="en-US" altLang="zh-HK" dirty="0">
              <a:latin typeface="Arial" panose="020B0604020202020204" pitchFamily="34" charset="0"/>
              <a:cs typeface="Arial" panose="020B0604020202020204"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82</a:t>
            </a:fld>
            <a:endParaRPr lang="zh-HK" altLang="en-US" sz="1600" dirty="0">
              <a:solidFill>
                <a:schemeClr val="bg1"/>
              </a:solidFill>
            </a:endParaRPr>
          </a:p>
        </p:txBody>
      </p:sp>
      <p:sp>
        <p:nvSpPr>
          <p:cNvPr id="4" name="文字方塊 3"/>
          <p:cNvSpPr txBox="1"/>
          <p:nvPr/>
        </p:nvSpPr>
        <p:spPr>
          <a:xfrm>
            <a:off x="890983" y="1593514"/>
            <a:ext cx="10914742" cy="646331"/>
          </a:xfrm>
          <a:prstGeom prst="rect">
            <a:avLst/>
          </a:prstGeom>
          <a:noFill/>
        </p:spPr>
        <p:txBody>
          <a:bodyPr wrap="square">
            <a:spAutoFit/>
          </a:bodyPr>
          <a:lstStyle/>
          <a:p>
            <a:r>
              <a:rPr lang="en-US" altLang="zh-HK" sz="1800" dirty="0">
                <a:effectLst/>
                <a:latin typeface="Arial" panose="020B0604020202020204" pitchFamily="34" charset="0"/>
                <a:cs typeface="Arial" panose="020B0604020202020204" pitchFamily="34" charset="0"/>
              </a:rPr>
              <a:t>Table</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HK" sz="1800" dirty="0">
                <a:effectLst/>
                <a:latin typeface="Arial" panose="020B0604020202020204" pitchFamily="34" charset="0"/>
                <a:cs typeface="Arial" panose="020B0604020202020204" pitchFamily="34" charset="0"/>
              </a:rPr>
              <a:t>Ablation studies on the effects of</a:t>
            </a:r>
            <a:r>
              <a:rPr lang="zh-CN" altLang="en-US" sz="1800" dirty="0">
                <a:effectLst/>
                <a:latin typeface="Arial" panose="020B0604020202020204" pitchFamily="34" charset="0"/>
                <a:cs typeface="Arial" panose="020B0604020202020204" pitchFamily="34" charset="0"/>
              </a:rPr>
              <a:t> </a:t>
            </a:r>
            <a:r>
              <a:rPr lang="en-US" altLang="zh-HK" sz="1800" dirty="0">
                <a:effectLst/>
                <a:latin typeface="Arial" panose="020B0604020202020204" pitchFamily="34" charset="0"/>
                <a:cs typeface="Arial" panose="020B0604020202020204" pitchFamily="34" charset="0"/>
              </a:rPr>
              <a:t>sharing mechanisms. FE and SE stand for</a:t>
            </a:r>
            <a:r>
              <a:rPr lang="zh-CN" altLang="en-US" sz="1800" dirty="0">
                <a:effectLst/>
                <a:latin typeface="Arial" panose="020B0604020202020204" pitchFamily="34" charset="0"/>
                <a:cs typeface="Arial" panose="020B0604020202020204" pitchFamily="34" charset="0"/>
              </a:rPr>
              <a:t> </a:t>
            </a:r>
            <a:r>
              <a:rPr lang="en-US" altLang="zh-HK" sz="1800" dirty="0">
                <a:effectLst/>
                <a:latin typeface="Arial" panose="020B0604020202020204" pitchFamily="34" charset="0"/>
                <a:cs typeface="Arial" panose="020B0604020202020204" pitchFamily="34" charset="0"/>
              </a:rPr>
              <a:t>and structure encoder, respectively. FE: feature encoder; All: all learnable parameters; DC: decoupling. </a:t>
            </a:r>
            <a:endParaRPr lang="en-US" altLang="zh-HK" dirty="0">
              <a:latin typeface="Arial" panose="020B0604020202020204" pitchFamily="34" charset="0"/>
              <a:cs typeface="Arial" panose="020B0604020202020204" pitchFamily="34" charset="0"/>
            </a:endParaRPr>
          </a:p>
        </p:txBody>
      </p:sp>
      <p:pic>
        <p:nvPicPr>
          <p:cNvPr id="3" name="圖片 2"/>
          <p:cNvPicPr>
            <a:picLocks noChangeAspect="1"/>
          </p:cNvPicPr>
          <p:nvPr/>
        </p:nvPicPr>
        <p:blipFill>
          <a:blip r:embed="rId3"/>
          <a:stretch>
            <a:fillRect/>
          </a:stretch>
        </p:blipFill>
        <p:spPr>
          <a:xfrm>
            <a:off x="2230862" y="2709000"/>
            <a:ext cx="7344000" cy="3070033"/>
          </a:xfrm>
          <a:prstGeom prst="rect">
            <a:avLst/>
          </a:prstGeom>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83</a:t>
            </a:fld>
            <a:endParaRPr lang="zh-HK" altLang="en-US" sz="1600" dirty="0">
              <a:solidFill>
                <a:schemeClr val="bg1"/>
              </a:solidFill>
            </a:endParaRPr>
          </a:p>
        </p:txBody>
      </p:sp>
      <p:sp>
        <p:nvSpPr>
          <p:cNvPr id="4" name="文字方塊 3"/>
          <p:cNvSpPr txBox="1"/>
          <p:nvPr/>
        </p:nvSpPr>
        <p:spPr>
          <a:xfrm>
            <a:off x="687070" y="4556578"/>
            <a:ext cx="10914742" cy="923330"/>
          </a:xfrm>
          <a:prstGeom prst="rect">
            <a:avLst/>
          </a:prstGeom>
          <a:noFill/>
        </p:spPr>
        <p:txBody>
          <a:bodyPr wrap="square">
            <a:spAutoFit/>
          </a:bodyPr>
          <a:lstStyle/>
          <a:p>
            <a:r>
              <a:rPr lang="en-US" altLang="zh-CN" sz="1800" dirty="0">
                <a:effectLst/>
                <a:latin typeface="Arial" panose="020B0604020202020204" pitchFamily="34" charset="0"/>
                <a:cs typeface="Arial" panose="020B0604020202020204" pitchFamily="34" charset="0"/>
              </a:rPr>
              <a:t>Fig</a:t>
            </a:r>
            <a:r>
              <a:rPr lang="en-US" altLang="zh-HK" sz="1800" dirty="0">
                <a:effectLst/>
                <a:latin typeface="Arial" panose="020B0604020202020204" pitchFamily="34" charset="0"/>
                <a:cs typeface="Arial" panose="020B0604020202020204" pitchFamily="34" charset="0"/>
              </a:rPr>
              <a:t>: Test accuracy curves of our proposed </a:t>
            </a:r>
            <a:r>
              <a:rPr lang="en-US" altLang="zh-HK" sz="1800" dirty="0" err="1">
                <a:effectLst/>
                <a:latin typeface="Arial" panose="020B0604020202020204" pitchFamily="34" charset="0"/>
                <a:cs typeface="Arial" panose="020B0604020202020204" pitchFamily="34" charset="0"/>
              </a:rPr>
              <a:t>FedStar</a:t>
            </a:r>
            <a:r>
              <a:rPr lang="en-US" altLang="zh-HK" sz="1800" dirty="0">
                <a:effectLst/>
                <a:latin typeface="Arial" panose="020B0604020202020204" pitchFamily="34" charset="0"/>
                <a:cs typeface="Arial" panose="020B0604020202020204" pitchFamily="34" charset="0"/>
              </a:rPr>
              <a:t> and five FL/FGL methods along the communication rounds. Each subfigure corresponds to a specific cross-dataset (a) or cross-domain (</a:t>
            </a:r>
            <a:r>
              <a:rPr lang="en-US" altLang="zh-HK" sz="1800" dirty="0" err="1">
                <a:effectLst/>
                <a:latin typeface="Arial" panose="020B0604020202020204" pitchFamily="34" charset="0"/>
                <a:cs typeface="Arial" panose="020B0604020202020204" pitchFamily="34" charset="0"/>
              </a:rPr>
              <a:t>b,c,d</a:t>
            </a:r>
            <a:r>
              <a:rPr lang="en-US" altLang="zh-HK" sz="1800" dirty="0">
                <a:effectLst/>
                <a:latin typeface="Arial" panose="020B0604020202020204" pitchFamily="34" charset="0"/>
                <a:cs typeface="Arial" panose="020B0604020202020204" pitchFamily="34" charset="0"/>
              </a:rPr>
              <a:t>) non-IID settings. </a:t>
            </a:r>
            <a:endParaRPr lang="en-US" altLang="zh-HK" dirty="0">
              <a:latin typeface="Arial" panose="020B0604020202020204" pitchFamily="34" charset="0"/>
              <a:cs typeface="Arial" panose="020B0604020202020204" pitchFamily="34" charset="0"/>
            </a:endParaRPr>
          </a:p>
        </p:txBody>
      </p:sp>
      <p:pic>
        <p:nvPicPr>
          <p:cNvPr id="2" name="圖片 1"/>
          <p:cNvPicPr>
            <a:picLocks noChangeAspect="1"/>
          </p:cNvPicPr>
          <p:nvPr/>
        </p:nvPicPr>
        <p:blipFill>
          <a:blip r:embed="rId3"/>
          <a:stretch>
            <a:fillRect/>
          </a:stretch>
        </p:blipFill>
        <p:spPr>
          <a:xfrm>
            <a:off x="948228" y="1810919"/>
            <a:ext cx="10837767" cy="2301072"/>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84</a:t>
            </a:fld>
            <a:endParaRPr lang="zh-HK" altLang="en-US" sz="1600" dirty="0">
              <a:solidFill>
                <a:schemeClr val="bg1"/>
              </a:solidFill>
            </a:endParaRPr>
          </a:p>
        </p:txBody>
      </p:sp>
      <p:sp>
        <p:nvSpPr>
          <p:cNvPr id="4" name="文字方塊 3"/>
          <p:cNvSpPr txBox="1"/>
          <p:nvPr/>
        </p:nvSpPr>
        <p:spPr>
          <a:xfrm>
            <a:off x="2914862" y="1446760"/>
            <a:ext cx="5976000" cy="369332"/>
          </a:xfrm>
          <a:prstGeom prst="rect">
            <a:avLst/>
          </a:prstGeom>
          <a:noFill/>
        </p:spPr>
        <p:txBody>
          <a:bodyPr wrap="square">
            <a:spAutoFit/>
          </a:bodyPr>
          <a:lstStyle/>
          <a:p>
            <a:r>
              <a:rPr lang="en-US" altLang="zh-HK" sz="1800" dirty="0">
                <a:effectLst/>
                <a:latin typeface="Arial" panose="020B0604020202020204" pitchFamily="34" charset="0"/>
                <a:cs typeface="Arial" panose="020B0604020202020204" pitchFamily="34" charset="0"/>
              </a:rPr>
              <a:t>Table: An ablation study on varying structure embeddings. </a:t>
            </a:r>
            <a:endParaRPr lang="en-US" altLang="zh-HK" dirty="0">
              <a:latin typeface="Arial" panose="020B0604020202020204" pitchFamily="34" charset="0"/>
              <a:cs typeface="Arial" panose="020B0604020202020204" pitchFamily="34" charset="0"/>
            </a:endParaRPr>
          </a:p>
        </p:txBody>
      </p:sp>
      <p:pic>
        <p:nvPicPr>
          <p:cNvPr id="3" name="圖片 2"/>
          <p:cNvPicPr>
            <a:picLocks noChangeAspect="1"/>
          </p:cNvPicPr>
          <p:nvPr/>
        </p:nvPicPr>
        <p:blipFill>
          <a:blip r:embed="rId3"/>
          <a:stretch>
            <a:fillRect/>
          </a:stretch>
        </p:blipFill>
        <p:spPr>
          <a:xfrm>
            <a:off x="3072000" y="1919614"/>
            <a:ext cx="5476454" cy="1861079"/>
          </a:xfrm>
          <a:prstGeom prst="rect">
            <a:avLst/>
          </a:prstGeom>
        </p:spPr>
      </p:pic>
      <p:pic>
        <p:nvPicPr>
          <p:cNvPr id="5" name="圖片 4"/>
          <p:cNvPicPr>
            <a:picLocks noChangeAspect="1"/>
          </p:cNvPicPr>
          <p:nvPr/>
        </p:nvPicPr>
        <p:blipFill>
          <a:blip r:embed="rId4"/>
          <a:srcRect b="3944"/>
          <a:stretch>
            <a:fillRect/>
          </a:stretch>
        </p:blipFill>
        <p:spPr>
          <a:xfrm>
            <a:off x="3618765" y="4638217"/>
            <a:ext cx="4382924" cy="1398220"/>
          </a:xfrm>
          <a:prstGeom prst="rect">
            <a:avLst/>
          </a:prstGeom>
        </p:spPr>
      </p:pic>
      <p:sp>
        <p:nvSpPr>
          <p:cNvPr id="6" name="文字方塊 5"/>
          <p:cNvSpPr txBox="1"/>
          <p:nvPr/>
        </p:nvSpPr>
        <p:spPr>
          <a:xfrm>
            <a:off x="1776000" y="4301159"/>
            <a:ext cx="9216000" cy="369332"/>
          </a:xfrm>
          <a:prstGeom prst="rect">
            <a:avLst/>
          </a:prstGeom>
          <a:noFill/>
        </p:spPr>
        <p:txBody>
          <a:bodyPr wrap="square">
            <a:spAutoFit/>
          </a:bodyPr>
          <a:lstStyle/>
          <a:p>
            <a:r>
              <a:rPr lang="en-US" altLang="zh-HK" sz="1800" dirty="0">
                <a:effectLst/>
                <a:latin typeface="Arial" panose="020B0604020202020204" pitchFamily="34" charset="0"/>
                <a:cs typeface="Arial" panose="020B0604020202020204" pitchFamily="34" charset="0"/>
              </a:rPr>
              <a:t>Table: The performance on cross-dataset non-IID setting (SM), with varying local epochs. </a:t>
            </a:r>
            <a:endParaRPr lang="en-US" altLang="zh-HK" dirty="0">
              <a:latin typeface="Arial" panose="020B0604020202020204" pitchFamily="34" charset="0"/>
              <a:cs typeface="Arial" panose="020B0604020202020204"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85</a:t>
            </a:fld>
            <a:endParaRPr lang="zh-HK" altLang="en-US" sz="1600" dirty="0">
              <a:solidFill>
                <a:schemeClr val="bg1"/>
              </a:solidFill>
            </a:endParaRPr>
          </a:p>
        </p:txBody>
      </p:sp>
      <p:sp>
        <p:nvSpPr>
          <p:cNvPr id="4" name="文字方塊 3"/>
          <p:cNvSpPr txBox="1"/>
          <p:nvPr/>
        </p:nvSpPr>
        <p:spPr>
          <a:xfrm>
            <a:off x="1560000" y="5000979"/>
            <a:ext cx="9504000" cy="369332"/>
          </a:xfrm>
          <a:prstGeom prst="rect">
            <a:avLst/>
          </a:prstGeom>
          <a:noFill/>
        </p:spPr>
        <p:txBody>
          <a:bodyPr wrap="square">
            <a:spAutoFit/>
          </a:bodyPr>
          <a:lstStyle/>
          <a:p>
            <a:r>
              <a:rPr lang="en-US" altLang="zh-CN" sz="1800" dirty="0">
                <a:effectLst/>
                <a:latin typeface="Arial" panose="020B0604020202020204" pitchFamily="34" charset="0"/>
                <a:cs typeface="Arial" panose="020B0604020202020204" pitchFamily="34" charset="0"/>
              </a:rPr>
              <a:t>Fig</a:t>
            </a:r>
            <a:r>
              <a:rPr lang="en-US" altLang="zh-HK" sz="1800" dirty="0">
                <a:effectLst/>
                <a:latin typeface="Arial" panose="020B0604020202020204" pitchFamily="34" charset="0"/>
                <a:cs typeface="Arial" panose="020B0604020202020204" pitchFamily="34" charset="0"/>
              </a:rPr>
              <a:t>: The performance on cross-dataset non-IID setting (SM), with varying numbers of clients. </a:t>
            </a:r>
            <a:endParaRPr lang="en-US" altLang="zh-HK" dirty="0">
              <a:latin typeface="Arial" panose="020B0604020202020204" pitchFamily="34" charset="0"/>
              <a:cs typeface="Arial" panose="020B0604020202020204" pitchFamily="34" charset="0"/>
            </a:endParaRPr>
          </a:p>
        </p:txBody>
      </p:sp>
      <p:pic>
        <p:nvPicPr>
          <p:cNvPr id="3" name="圖片 2"/>
          <p:cNvPicPr>
            <a:picLocks noChangeAspect="1"/>
          </p:cNvPicPr>
          <p:nvPr/>
        </p:nvPicPr>
        <p:blipFill>
          <a:blip r:embed="rId3"/>
          <a:srcRect b="2686"/>
          <a:stretch>
            <a:fillRect/>
          </a:stretch>
        </p:blipFill>
        <p:spPr>
          <a:xfrm>
            <a:off x="2784000" y="1553035"/>
            <a:ext cx="5994150" cy="3190298"/>
          </a:xfrm>
          <a:prstGeom prst="rect">
            <a:avLst/>
          </a:prstGeom>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86</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85000"/>
                </a:schemeClr>
              </a:solidFill>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87</a:t>
            </a:fld>
            <a:endParaRPr lang="zh-HK" altLang="en-US" sz="1600" dirty="0">
              <a:solidFill>
                <a:schemeClr val="bg1"/>
              </a:solidFill>
            </a:endParaRPr>
          </a:p>
        </p:txBody>
      </p:sp>
      <p:sp>
        <p:nvSpPr>
          <p:cNvPr id="5" name="文字方塊 4"/>
          <p:cNvSpPr txBox="1"/>
          <p:nvPr/>
        </p:nvSpPr>
        <p:spPr>
          <a:xfrm>
            <a:off x="394862" y="1538771"/>
            <a:ext cx="11016000" cy="37804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HK" b="1" dirty="0">
                <a:latin typeface="Arial" panose="020B0604020202090204" pitchFamily="34" charset="0"/>
                <a:cs typeface="Arial" panose="020B0604020202090204" pitchFamily="34" charset="0"/>
              </a:rPr>
              <a:t>Decoupling Feature and Structure Learning: </a:t>
            </a:r>
            <a:r>
              <a:rPr lang="en-US" altLang="zh-HK" dirty="0" err="1">
                <a:latin typeface="Arial" panose="020B0604020202090204" pitchFamily="34" charset="0"/>
                <a:cs typeface="Arial" panose="020B0604020202090204" pitchFamily="34" charset="0"/>
              </a:rPr>
              <a:t>FedStar</a:t>
            </a:r>
            <a:r>
              <a:rPr lang="en-US" altLang="zh-HK" dirty="0">
                <a:latin typeface="Arial" panose="020B0604020202090204" pitchFamily="34" charset="0"/>
                <a:cs typeface="Arial" panose="020B0604020202090204" pitchFamily="34" charset="0"/>
              </a:rPr>
              <a:t> separates feature-based and structure-based learning using a feature-structure decoupled GNN, allowing clients to learn personalized feature representations while sharing structural information globally.</a:t>
            </a:r>
          </a:p>
          <a:p>
            <a:pPr marL="285750" indent="-285750" algn="just">
              <a:lnSpc>
                <a:spcPct val="150000"/>
              </a:lnSpc>
              <a:buFont typeface="Arial" panose="020B0604020202020204" pitchFamily="34" charset="0"/>
              <a:buChar char="•"/>
            </a:pPr>
            <a:r>
              <a:rPr lang="en-US" altLang="zh-HK" b="1" dirty="0">
                <a:latin typeface="Arial" panose="020B0604020202090204" pitchFamily="34" charset="0"/>
                <a:cs typeface="Arial" panose="020B0604020202090204" pitchFamily="34" charset="0"/>
              </a:rPr>
              <a:t>Structural Knowledge Sharing</a:t>
            </a:r>
            <a:r>
              <a:rPr lang="en-US" altLang="zh-HK" dirty="0">
                <a:latin typeface="Arial" panose="020B0604020202090204" pitchFamily="34" charset="0"/>
                <a:cs typeface="Arial" panose="020B0604020202090204" pitchFamily="34" charset="0"/>
              </a:rPr>
              <a:t>: The framework extracts structure embeddings to represent the intrinsic structural properties of graphs and shares them across clients to facilitate global knowledge transfer without revealing sensitive feature-based information.</a:t>
            </a:r>
          </a:p>
          <a:p>
            <a:pPr marL="285750" indent="-285750" algn="just">
              <a:lnSpc>
                <a:spcPct val="150000"/>
              </a:lnSpc>
              <a:buFont typeface="Arial" panose="020B0604020202020204" pitchFamily="34" charset="0"/>
              <a:buChar char="•"/>
            </a:pPr>
            <a:r>
              <a:rPr lang="en-US" altLang="zh-HK" b="1" dirty="0">
                <a:latin typeface="Arial" panose="020B0604020202090204" pitchFamily="34" charset="0"/>
                <a:cs typeface="Arial" panose="020B0604020202090204" pitchFamily="34" charset="0"/>
              </a:rPr>
              <a:t>Local Training and Global Aggregation: </a:t>
            </a:r>
            <a:r>
              <a:rPr lang="en-US" altLang="zh-HK" dirty="0">
                <a:latin typeface="Arial" panose="020B0604020202090204" pitchFamily="34" charset="0"/>
                <a:cs typeface="Arial" panose="020B0604020202090204" pitchFamily="34" charset="0"/>
              </a:rPr>
              <a:t>Each client trains its model locally using the feature-structure decoupled GNN and shares only the structure encoder’s parameters with the central server. The server aggregates these parameters to form a global structural model.</a:t>
            </a:r>
            <a:endParaRPr lang="zh-HK" altLang="en-US" dirty="0">
              <a:latin typeface="Arial" panose="020B0604020202090204" pitchFamily="34" charset="0"/>
              <a:cs typeface="Arial" panose="020B0604020202090204" pitchFamily="34"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E45F1-E1A0-474F-7FBE-925F2535B386}"/>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2E761553-9C91-9272-20AF-84808A7E38F2}"/>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4" name="圆角矩形 3">
            <a:extLst>
              <a:ext uri="{FF2B5EF4-FFF2-40B4-BE49-F238E27FC236}">
                <a16:creationId xmlns:a16="http://schemas.microsoft.com/office/drawing/2014/main" id="{CD4CF7C0-53D9-ACCD-A179-3FA47D4186D2}"/>
              </a:ext>
            </a:extLst>
          </p:cNvPr>
          <p:cNvSpPr/>
          <p:nvPr/>
        </p:nvSpPr>
        <p:spPr>
          <a:xfrm>
            <a:off x="529449" y="2892354"/>
            <a:ext cx="2489176" cy="1445137"/>
          </a:xfrm>
          <a:prstGeom prst="roundRect">
            <a:avLst/>
          </a:prstGeom>
          <a:solidFill>
            <a:srgbClr val="7F7F7F"/>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Handling distributed coupled graphs while ensuring privacy and security.</a:t>
            </a:r>
          </a:p>
        </p:txBody>
      </p:sp>
      <p:sp>
        <p:nvSpPr>
          <p:cNvPr id="5" name="圆角矩形 4">
            <a:extLst>
              <a:ext uri="{FF2B5EF4-FFF2-40B4-BE49-F238E27FC236}">
                <a16:creationId xmlns:a16="http://schemas.microsoft.com/office/drawing/2014/main" id="{BE155472-C77E-0035-CF8B-A2F17042A835}"/>
              </a:ext>
            </a:extLst>
          </p:cNvPr>
          <p:cNvSpPr/>
          <p:nvPr/>
        </p:nvSpPr>
        <p:spPr>
          <a:xfrm>
            <a:off x="4798915" y="2964240"/>
            <a:ext cx="2642059" cy="1301364"/>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Addressing domain</a:t>
            </a:r>
            <a:r>
              <a:rPr lang="zh-CN" altLang="en-US" sz="1600" b="1" dirty="0">
                <a:latin typeface="Arial" panose="020B0604020202090204" pitchFamily="34" charset="0"/>
                <a:cs typeface="Arial" panose="020B0604020202090204" pitchFamily="34" charset="0"/>
              </a:rPr>
              <a:t> </a:t>
            </a:r>
            <a:r>
              <a:rPr lang="en-US" altLang="zh-HK" sz="1600" b="1" dirty="0">
                <a:latin typeface="Arial" panose="020B0604020202090204" pitchFamily="34" charset="0"/>
                <a:cs typeface="Arial" panose="020B0604020202090204" pitchFamily="34" charset="0"/>
              </a:rPr>
              <a:t>heterogeneity with clustering and graph networks.</a:t>
            </a:r>
          </a:p>
        </p:txBody>
      </p:sp>
      <p:sp>
        <p:nvSpPr>
          <p:cNvPr id="6" name="圆角矩形 5">
            <a:extLst>
              <a:ext uri="{FF2B5EF4-FFF2-40B4-BE49-F238E27FC236}">
                <a16:creationId xmlns:a16="http://schemas.microsoft.com/office/drawing/2014/main" id="{2E88B9CD-2959-8DF0-A754-9A39FA393DA2}"/>
              </a:ext>
            </a:extLst>
          </p:cNvPr>
          <p:cNvSpPr/>
          <p:nvPr/>
        </p:nvSpPr>
        <p:spPr>
          <a:xfrm>
            <a:off x="9458257" y="2942594"/>
            <a:ext cx="2642058" cy="1225026"/>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CN" sz="1600" b="1" dirty="0">
                <a:latin typeface="Arial" panose="020B0604020202090204" pitchFamily="34" charset="0"/>
                <a:cs typeface="Arial" panose="020B0604020202090204" pitchFamily="34" charset="0"/>
                <a:sym typeface="+mn-ea"/>
              </a:rPr>
              <a:t>Sharing structural knowledge to handle non-IID graph data</a:t>
            </a:r>
          </a:p>
        </p:txBody>
      </p:sp>
      <p:sp>
        <p:nvSpPr>
          <p:cNvPr id="7" name="圆角矩形 6">
            <a:extLst>
              <a:ext uri="{FF2B5EF4-FFF2-40B4-BE49-F238E27FC236}">
                <a16:creationId xmlns:a16="http://schemas.microsoft.com/office/drawing/2014/main" id="{470D4D12-3477-9651-2581-D20AAF4F3743}"/>
              </a:ext>
            </a:extLst>
          </p:cNvPr>
          <p:cNvSpPr/>
          <p:nvPr/>
        </p:nvSpPr>
        <p:spPr>
          <a:xfrm>
            <a:off x="6816001" y="4676495"/>
            <a:ext cx="2891324" cy="1430399"/>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Reducing overhead and privacy risks with intelligent graph sampling</a:t>
            </a:r>
          </a:p>
        </p:txBody>
      </p:sp>
      <p:sp>
        <p:nvSpPr>
          <p:cNvPr id="8" name="圆角矩形 7">
            <a:extLst>
              <a:ext uri="{FF2B5EF4-FFF2-40B4-BE49-F238E27FC236}">
                <a16:creationId xmlns:a16="http://schemas.microsoft.com/office/drawing/2014/main" id="{92735341-0643-021F-CB23-C49AC1A5574B}"/>
              </a:ext>
            </a:extLst>
          </p:cNvPr>
          <p:cNvSpPr/>
          <p:nvPr/>
        </p:nvSpPr>
        <p:spPr>
          <a:xfrm>
            <a:off x="2314727" y="4664514"/>
            <a:ext cx="2642059" cy="1430399"/>
          </a:xfrm>
          <a:prstGeom prst="roundRect">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r>
              <a:rPr lang="en-US" altLang="zh-HK" sz="1600" b="1" dirty="0">
                <a:latin typeface="Arial" panose="020B0604020202090204" pitchFamily="34" charset="0"/>
                <a:cs typeface="Arial" panose="020B0604020202090204" pitchFamily="34" charset="0"/>
              </a:rPr>
              <a:t>Improving model performance with global self-supervision.</a:t>
            </a:r>
          </a:p>
        </p:txBody>
      </p:sp>
      <p:sp>
        <p:nvSpPr>
          <p:cNvPr id="9" name="右箭头 8">
            <a:extLst>
              <a:ext uri="{FF2B5EF4-FFF2-40B4-BE49-F238E27FC236}">
                <a16:creationId xmlns:a16="http://schemas.microsoft.com/office/drawing/2014/main" id="{2A802BDE-9F95-FEBB-A3A0-8BAF50DB79D4}"/>
              </a:ext>
            </a:extLst>
          </p:cNvPr>
          <p:cNvSpPr/>
          <p:nvPr/>
        </p:nvSpPr>
        <p:spPr>
          <a:xfrm>
            <a:off x="3257178" y="3477444"/>
            <a:ext cx="1167765" cy="170021"/>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0" name="文本框 9">
            <a:extLst>
              <a:ext uri="{FF2B5EF4-FFF2-40B4-BE49-F238E27FC236}">
                <a16:creationId xmlns:a16="http://schemas.microsoft.com/office/drawing/2014/main" id="{17A9D155-D6CD-6FAE-FD0E-934E45EDDF6F}"/>
              </a:ext>
            </a:extLst>
          </p:cNvPr>
          <p:cNvSpPr txBox="1"/>
          <p:nvPr/>
        </p:nvSpPr>
        <p:spPr>
          <a:xfrm>
            <a:off x="3257178" y="2788331"/>
            <a:ext cx="1406119" cy="646331"/>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Decentralized Graph Data Processing</a:t>
            </a:r>
            <a:endParaRPr lang="en-US" altLang="zh-HK" sz="1200" dirty="0">
              <a:solidFill>
                <a:srgbClr val="0E0E0E"/>
              </a:solidFill>
              <a:effectLst/>
              <a:latin typeface=".SF NS" panose="02020503050405090304"/>
            </a:endParaRPr>
          </a:p>
        </p:txBody>
      </p:sp>
      <p:sp>
        <p:nvSpPr>
          <p:cNvPr id="11" name="文本框 10">
            <a:extLst>
              <a:ext uri="{FF2B5EF4-FFF2-40B4-BE49-F238E27FC236}">
                <a16:creationId xmlns:a16="http://schemas.microsoft.com/office/drawing/2014/main" id="{3F4A5553-B8BB-72DC-5C86-F78A362832F1}"/>
              </a:ext>
            </a:extLst>
          </p:cNvPr>
          <p:cNvSpPr txBox="1"/>
          <p:nvPr/>
        </p:nvSpPr>
        <p:spPr>
          <a:xfrm>
            <a:off x="7720280" y="3093442"/>
            <a:ext cx="167684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Domain-aware Federated Learning</a:t>
            </a:r>
            <a:endParaRPr lang="en-US" altLang="zh-HK" sz="1200" dirty="0">
              <a:solidFill>
                <a:srgbClr val="0E0E0E"/>
              </a:solidFill>
              <a:effectLst/>
              <a:latin typeface=".SF NS" panose="02020503050405090304"/>
            </a:endParaRPr>
          </a:p>
        </p:txBody>
      </p:sp>
      <p:sp>
        <p:nvSpPr>
          <p:cNvPr id="12" name="右箭头 11">
            <a:extLst>
              <a:ext uri="{FF2B5EF4-FFF2-40B4-BE49-F238E27FC236}">
                <a16:creationId xmlns:a16="http://schemas.microsoft.com/office/drawing/2014/main" id="{E3E351E3-CF5D-0BA4-1762-CBCFB2B21A9A}"/>
              </a:ext>
            </a:extLst>
          </p:cNvPr>
          <p:cNvSpPr/>
          <p:nvPr/>
        </p:nvSpPr>
        <p:spPr>
          <a:xfrm>
            <a:off x="7781410" y="3513547"/>
            <a:ext cx="1554589" cy="132248"/>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3" name="文本框 12">
            <a:extLst>
              <a:ext uri="{FF2B5EF4-FFF2-40B4-BE49-F238E27FC236}">
                <a16:creationId xmlns:a16="http://schemas.microsoft.com/office/drawing/2014/main" id="{68A3B16D-5317-E04E-6597-1D45D94ECF43}"/>
              </a:ext>
            </a:extLst>
          </p:cNvPr>
          <p:cNvSpPr txBox="1"/>
          <p:nvPr/>
        </p:nvSpPr>
        <p:spPr>
          <a:xfrm>
            <a:off x="10393547" y="4557464"/>
            <a:ext cx="1706768"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Cross-client Knowledge Sharing</a:t>
            </a:r>
            <a:endParaRPr lang="en-US" altLang="zh-HK" sz="1200" dirty="0">
              <a:solidFill>
                <a:srgbClr val="0E0E0E"/>
              </a:solidFill>
              <a:effectLst/>
              <a:latin typeface=".SF NS" panose="02020503050405090304"/>
            </a:endParaRPr>
          </a:p>
        </p:txBody>
      </p:sp>
      <p:sp>
        <p:nvSpPr>
          <p:cNvPr id="14" name="文本框 13">
            <a:extLst>
              <a:ext uri="{FF2B5EF4-FFF2-40B4-BE49-F238E27FC236}">
                <a16:creationId xmlns:a16="http://schemas.microsoft.com/office/drawing/2014/main" id="{83817A00-253B-F29D-42C3-3BD52A63480C}"/>
              </a:ext>
            </a:extLst>
          </p:cNvPr>
          <p:cNvSpPr txBox="1"/>
          <p:nvPr/>
        </p:nvSpPr>
        <p:spPr>
          <a:xfrm>
            <a:off x="5151984" y="4845018"/>
            <a:ext cx="1625035" cy="461665"/>
          </a:xfrm>
          <a:prstGeom prst="rect">
            <a:avLst/>
          </a:prstGeom>
          <a:noFill/>
        </p:spPr>
        <p:txBody>
          <a:bodyPr wrap="square" rtlCol="0" anchor="t">
            <a:spAutoFit/>
          </a:bodyPr>
          <a:lstStyle/>
          <a:p>
            <a:r>
              <a:rPr lang="en-US" altLang="zh-HK" sz="1200" b="1" dirty="0">
                <a:solidFill>
                  <a:srgbClr val="0E0E0E"/>
                </a:solidFill>
                <a:effectLst/>
                <a:latin typeface=".SF NS" panose="02020503050405090304"/>
              </a:rPr>
              <a:t>Global Knowledge Integration</a:t>
            </a:r>
            <a:endParaRPr lang="en-US" altLang="zh-HK" sz="1200" dirty="0">
              <a:solidFill>
                <a:srgbClr val="0E0E0E"/>
              </a:solidFill>
              <a:effectLst/>
              <a:latin typeface=".SF NS" panose="02020503050405090304"/>
            </a:endParaRPr>
          </a:p>
        </p:txBody>
      </p:sp>
      <p:sp>
        <p:nvSpPr>
          <p:cNvPr id="15" name="直角上箭头 14">
            <a:extLst>
              <a:ext uri="{FF2B5EF4-FFF2-40B4-BE49-F238E27FC236}">
                <a16:creationId xmlns:a16="http://schemas.microsoft.com/office/drawing/2014/main" id="{DB763649-15DF-978F-B51E-5459F668B259}"/>
              </a:ext>
            </a:extLst>
          </p:cNvPr>
          <p:cNvSpPr/>
          <p:nvPr/>
        </p:nvSpPr>
        <p:spPr>
          <a:xfrm rot="5400000" flipV="1">
            <a:off x="9546586" y="4588410"/>
            <a:ext cx="1085850" cy="584013"/>
          </a:xfrm>
          <a:prstGeom prst="bentUpArrow">
            <a:avLst>
              <a:gd name="adj1" fmla="val 13316"/>
              <a:gd name="adj2" fmla="val 8718"/>
              <a:gd name="adj3" fmla="val 9768"/>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6" name="右箭头 15">
            <a:extLst>
              <a:ext uri="{FF2B5EF4-FFF2-40B4-BE49-F238E27FC236}">
                <a16:creationId xmlns:a16="http://schemas.microsoft.com/office/drawing/2014/main" id="{BD92DED0-3273-D871-00E3-12AB7C2411F2}"/>
              </a:ext>
            </a:extLst>
          </p:cNvPr>
          <p:cNvSpPr/>
          <p:nvPr/>
        </p:nvSpPr>
        <p:spPr>
          <a:xfrm rot="10800000">
            <a:off x="5074790" y="5324390"/>
            <a:ext cx="1525209" cy="187730"/>
          </a:xfrm>
          <a:prstGeom prst="rightArrow">
            <a:avLst/>
          </a:prstGeom>
          <a:solidFill>
            <a:schemeClr val="tx1">
              <a:lumMod val="50000"/>
              <a:lumOff val="50000"/>
            </a:schemeClr>
          </a:solidFill>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sz="1350">
              <a:sym typeface="+mn-ea"/>
            </a:endParaRPr>
          </a:p>
        </p:txBody>
      </p:sp>
      <p:sp>
        <p:nvSpPr>
          <p:cNvPr id="17" name="文本框 16">
            <a:extLst>
              <a:ext uri="{FF2B5EF4-FFF2-40B4-BE49-F238E27FC236}">
                <a16:creationId xmlns:a16="http://schemas.microsoft.com/office/drawing/2014/main" id="{0722EBA5-7AF6-1092-0405-9147BA2282BE}"/>
              </a:ext>
            </a:extLst>
          </p:cNvPr>
          <p:cNvSpPr txBox="1"/>
          <p:nvPr/>
        </p:nvSpPr>
        <p:spPr>
          <a:xfrm>
            <a:off x="309724" y="241977"/>
            <a:ext cx="11186276" cy="1493358"/>
          </a:xfrm>
          <a:prstGeom prst="rect">
            <a:avLst/>
          </a:prstGeom>
          <a:noFill/>
        </p:spPr>
        <p:txBody>
          <a:bodyPr wrap="square" rtlCol="0" anchor="t">
            <a:spAutoFit/>
          </a:bodyPr>
          <a:lstStyle/>
          <a:p>
            <a:pPr algn="ctr">
              <a:lnSpc>
                <a:spcPct val="150000"/>
              </a:lnSpc>
            </a:pPr>
            <a:r>
              <a:rPr lang="en-US" altLang="zh-CN" sz="3200" dirty="0">
                <a:solidFill>
                  <a:schemeClr val="bg1"/>
                </a:solidFill>
              </a:rPr>
              <a:t>Modeling</a:t>
            </a:r>
            <a:r>
              <a:rPr lang="zh-CN" altLang="en-US" sz="3200" dirty="0">
                <a:solidFill>
                  <a:schemeClr val="bg1"/>
                </a:solidFill>
              </a:rPr>
              <a:t> </a:t>
            </a:r>
            <a:r>
              <a:rPr lang="en-US" altLang="zh-CN" sz="3200" dirty="0">
                <a:solidFill>
                  <a:schemeClr val="bg1"/>
                </a:solidFill>
              </a:rPr>
              <a:t>in</a:t>
            </a:r>
            <a:r>
              <a:rPr lang="zh-CN" altLang="en-US" sz="3200" dirty="0">
                <a:solidFill>
                  <a:schemeClr val="bg1"/>
                </a:solidFill>
              </a:rPr>
              <a:t> </a:t>
            </a:r>
            <a:r>
              <a:rPr lang="en-US" altLang="zh-CN" sz="3200" dirty="0">
                <a:solidFill>
                  <a:schemeClr val="bg1"/>
                </a:solidFill>
              </a:rPr>
              <a:t>Federated Graph Neural Networks: Overview</a:t>
            </a:r>
            <a:r>
              <a:rPr lang="zh-CN" altLang="en-US" sz="3200" dirty="0">
                <a:solidFill>
                  <a:schemeClr val="bg1"/>
                </a:solidFill>
              </a:rPr>
              <a:t> </a:t>
            </a:r>
            <a:r>
              <a:rPr lang="en-US" altLang="zh-CN" sz="3200" dirty="0">
                <a:solidFill>
                  <a:schemeClr val="bg1"/>
                </a:solidFill>
              </a:rPr>
              <a:t>and Techniques</a:t>
            </a:r>
            <a:endParaRPr lang="zh-CN" altLang="en-US" sz="3200" dirty="0">
              <a:solidFill>
                <a:schemeClr val="bg1"/>
              </a:solidFill>
            </a:endParaRPr>
          </a:p>
        </p:txBody>
      </p:sp>
      <p:sp>
        <p:nvSpPr>
          <p:cNvPr id="2" name="文本框 1">
            <a:extLst>
              <a:ext uri="{FF2B5EF4-FFF2-40B4-BE49-F238E27FC236}">
                <a16:creationId xmlns:a16="http://schemas.microsoft.com/office/drawing/2014/main" id="{31BE4DE0-0CBB-1F70-51C2-8001E90E1932}"/>
              </a:ext>
            </a:extLst>
          </p:cNvPr>
          <p:cNvSpPr txBox="1"/>
          <p:nvPr/>
        </p:nvSpPr>
        <p:spPr>
          <a:xfrm>
            <a:off x="1352079" y="2470666"/>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2F2EF474-C0B8-82DF-C9EA-DC35D7A01547}"/>
              </a:ext>
            </a:extLst>
          </p:cNvPr>
          <p:cNvSpPr txBox="1"/>
          <p:nvPr/>
        </p:nvSpPr>
        <p:spPr>
          <a:xfrm>
            <a:off x="5912196" y="247636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DFC74E3C-3951-5834-0FE1-33D949EDA465}"/>
              </a:ext>
            </a:extLst>
          </p:cNvPr>
          <p:cNvSpPr txBox="1"/>
          <p:nvPr/>
        </p:nvSpPr>
        <p:spPr>
          <a:xfrm>
            <a:off x="10571537" y="2451259"/>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679C5AA4-AB83-90E5-6AF9-FAE3651CD03D}"/>
              </a:ext>
            </a:extLst>
          </p:cNvPr>
          <p:cNvSpPr txBox="1"/>
          <p:nvPr/>
        </p:nvSpPr>
        <p:spPr>
          <a:xfrm>
            <a:off x="8000853" y="4277001"/>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97DEBE52-6EE3-2EA2-D811-20F8142D4DAC}"/>
              </a:ext>
            </a:extLst>
          </p:cNvPr>
          <p:cNvSpPr txBox="1"/>
          <p:nvPr/>
        </p:nvSpPr>
        <p:spPr>
          <a:xfrm>
            <a:off x="3412728" y="4277001"/>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D0128F73-36CC-30D0-FB08-B8B63EAAB465}"/>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6C595C2D-4FD8-23E8-B4C9-504A52A6560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24" name="矩形 23">
              <a:extLst>
                <a:ext uri="{FF2B5EF4-FFF2-40B4-BE49-F238E27FC236}">
                  <a16:creationId xmlns:a16="http://schemas.microsoft.com/office/drawing/2014/main" id="{6BBCBDD5-9E26-E3FD-FA3E-C9E3FF8877A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5" name="灯片编号占位符 5">
            <a:extLst>
              <a:ext uri="{FF2B5EF4-FFF2-40B4-BE49-F238E27FC236}">
                <a16:creationId xmlns:a16="http://schemas.microsoft.com/office/drawing/2014/main" id="{EC06DD8A-E08C-F64B-FEEB-F205864562D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88</a:t>
            </a:fld>
            <a:endParaRPr lang="zh-HK" altLang="en-US" sz="1600" dirty="0">
              <a:solidFill>
                <a:schemeClr val="bg1"/>
              </a:solidFill>
            </a:endParaRPr>
          </a:p>
        </p:txBody>
      </p:sp>
    </p:spTree>
    <p:custDataLst>
      <p:tags r:id="rId1"/>
    </p:custDataLst>
    <p:extLst>
      <p:ext uri="{BB962C8B-B14F-4D97-AF65-F5344CB8AC3E}">
        <p14:creationId xmlns:p14="http://schemas.microsoft.com/office/powerpoint/2010/main" val="6310758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8" name="矩形 7"/>
          <p:cNvSpPr/>
          <p:nvPr/>
        </p:nvSpPr>
        <p:spPr>
          <a:xfrm>
            <a:off x="-375" y="2012956"/>
            <a:ext cx="12174546"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90204" pitchFamily="34" charset="0"/>
              <a:cs typeface="Arial" panose="020B0604020202090204" pitchFamily="34" charset="0"/>
            </a:endParaRPr>
          </a:p>
        </p:txBody>
      </p:sp>
      <p:sp>
        <p:nvSpPr>
          <p:cNvPr id="9" name="文本框 8"/>
          <p:cNvSpPr txBox="1"/>
          <p:nvPr/>
        </p:nvSpPr>
        <p:spPr>
          <a:xfrm>
            <a:off x="-376" y="2443179"/>
            <a:ext cx="12239891" cy="523220"/>
          </a:xfrm>
          <a:prstGeom prst="rect">
            <a:avLst/>
          </a:prstGeom>
          <a:noFill/>
        </p:spPr>
        <p:txBody>
          <a:bodyPr wrap="square" rtlCol="0" anchor="ctr">
            <a:spAutoFit/>
          </a:bodyPr>
          <a:lstStyle/>
          <a:p>
            <a:pPr algn="ctr"/>
            <a:r>
              <a:rPr lang="en-US" altLang="zh-HK" sz="2800" b="1" dirty="0" err="1">
                <a:solidFill>
                  <a:schemeClr val="bg1"/>
                </a:solidFill>
                <a:latin typeface="Arial" panose="020B0604020202090204" pitchFamily="34" charset="0"/>
                <a:ea typeface="Microsoft YaHei" panose="020B0503020204020204" charset="-122"/>
                <a:cs typeface="Arial" panose="020B0604020202090204" pitchFamily="34" charset="0"/>
              </a:rPr>
              <a:t>FedGraph</a:t>
            </a:r>
            <a:r>
              <a:rPr lang="en-US" altLang="zh-HK" sz="2800" b="1" dirty="0">
                <a:solidFill>
                  <a:schemeClr val="bg1"/>
                </a:solidFill>
                <a:latin typeface="Arial" panose="020B0604020202090204" pitchFamily="34" charset="0"/>
                <a:ea typeface="Microsoft YaHei" panose="020B0503020204020204" charset="-122"/>
                <a:cs typeface="Arial" panose="020B0604020202090204" pitchFamily="34" charset="0"/>
              </a:rPr>
              <a:t>: Federated Graph Learning With Intelligent Sampling </a:t>
            </a:r>
          </a:p>
        </p:txBody>
      </p:sp>
      <p:sp>
        <p:nvSpPr>
          <p:cNvPr id="3" name="文本框 2"/>
          <p:cNvSpPr txBox="1"/>
          <p:nvPr/>
        </p:nvSpPr>
        <p:spPr>
          <a:xfrm>
            <a:off x="-376" y="3553467"/>
            <a:ext cx="12174547" cy="338554"/>
          </a:xfrm>
          <a:prstGeom prst="rect">
            <a:avLst/>
          </a:prstGeom>
          <a:noFill/>
        </p:spPr>
        <p:txBody>
          <a:bodyPr wrap="square" rtlCol="0">
            <a:spAutoFit/>
          </a:bodyPr>
          <a:lstStyle/>
          <a:p>
            <a:r>
              <a:rPr lang="en-US" altLang="zh-HK" sz="1600" dirty="0" err="1">
                <a:solidFill>
                  <a:schemeClr val="bg1"/>
                </a:solidFill>
                <a:latin typeface="Arial" panose="020B0604020202090204" pitchFamily="34" charset="0"/>
                <a:cs typeface="Arial" panose="020B0604020202090204" pitchFamily="34" charset="0"/>
              </a:rPr>
              <a:t>Fahao</a:t>
            </a:r>
            <a:r>
              <a:rPr lang="en-US" altLang="zh-HK" sz="1600" dirty="0">
                <a:solidFill>
                  <a:schemeClr val="bg1"/>
                </a:solidFill>
                <a:latin typeface="Arial" panose="020B0604020202090204" pitchFamily="34" charset="0"/>
                <a:cs typeface="Arial" panose="020B0604020202090204" pitchFamily="34" charset="0"/>
              </a:rPr>
              <a:t> Chen, Peng Li,</a:t>
            </a:r>
            <a:r>
              <a:rPr lang="zh-CN" altLang="en-US" sz="1600" dirty="0">
                <a:solidFill>
                  <a:schemeClr val="bg1"/>
                </a:solidFill>
                <a:latin typeface="Arial" panose="020B0604020202090204" pitchFamily="34" charset="0"/>
                <a:cs typeface="Arial" panose="020B0604020202090204" pitchFamily="34" charset="0"/>
              </a:rPr>
              <a:t> </a:t>
            </a:r>
            <a:r>
              <a:rPr lang="en-US" altLang="zh-HK" sz="1600" dirty="0">
                <a:solidFill>
                  <a:schemeClr val="bg1"/>
                </a:solidFill>
                <a:latin typeface="Arial" panose="020B0604020202090204" pitchFamily="34" charset="0"/>
                <a:cs typeface="Arial" panose="020B0604020202090204" pitchFamily="34" charset="0"/>
              </a:rPr>
              <a:t>Toshiaki Miyazaki,</a:t>
            </a:r>
            <a:r>
              <a:rPr lang="zh-CN" altLang="en-US" sz="1600" dirty="0">
                <a:solidFill>
                  <a:schemeClr val="bg1"/>
                </a:solidFill>
                <a:latin typeface="Arial" panose="020B0604020202090204" pitchFamily="34" charset="0"/>
                <a:cs typeface="Arial" panose="020B0604020202090204" pitchFamily="34" charset="0"/>
              </a:rPr>
              <a:t> </a:t>
            </a:r>
            <a:r>
              <a:rPr lang="en-US" altLang="zh-HK" sz="1600" dirty="0">
                <a:solidFill>
                  <a:schemeClr val="bg1"/>
                </a:solidFill>
                <a:latin typeface="Arial" panose="020B0604020202090204" pitchFamily="34" charset="0"/>
                <a:cs typeface="Arial" panose="020B0604020202090204" pitchFamily="34" charset="0"/>
              </a:rPr>
              <a:t>and </a:t>
            </a:r>
            <a:r>
              <a:rPr lang="en-US" altLang="zh-HK" sz="1600" dirty="0" err="1">
                <a:solidFill>
                  <a:schemeClr val="bg1"/>
                </a:solidFill>
                <a:latin typeface="Arial" panose="020B0604020202090204" pitchFamily="34" charset="0"/>
                <a:cs typeface="Arial" panose="020B0604020202090204" pitchFamily="34" charset="0"/>
              </a:rPr>
              <a:t>Celimuge</a:t>
            </a:r>
            <a:r>
              <a:rPr lang="en-US" altLang="zh-HK" sz="1600" dirty="0">
                <a:solidFill>
                  <a:schemeClr val="bg1"/>
                </a:solidFill>
                <a:latin typeface="Arial" panose="020B0604020202090204" pitchFamily="34" charset="0"/>
                <a:cs typeface="Arial" panose="020B0604020202090204" pitchFamily="34" charset="0"/>
              </a:rPr>
              <a:t> Wu </a:t>
            </a:r>
          </a:p>
        </p:txBody>
      </p:sp>
      <p:grpSp>
        <p:nvGrpSpPr>
          <p:cNvPr id="11" name="组合 10"/>
          <p:cNvGrpSpPr/>
          <p:nvPr/>
        </p:nvGrpSpPr>
        <p:grpSpPr>
          <a:xfrm>
            <a:off x="387776" y="4549747"/>
            <a:ext cx="10532224" cy="1376045"/>
            <a:chOff x="623" y="7327"/>
            <a:chExt cx="9488" cy="2167"/>
          </a:xfrm>
        </p:grpSpPr>
        <p:sp>
          <p:nvSpPr>
            <p:cNvPr id="5" name="文本框 4"/>
            <p:cNvSpPr txBox="1"/>
            <p:nvPr/>
          </p:nvSpPr>
          <p:spPr>
            <a:xfrm>
              <a:off x="623" y="7327"/>
              <a:ext cx="9488"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 Journal:</a:t>
              </a:r>
              <a:r>
                <a:rPr lang="en-US" altLang="zh-CN" dirty="0">
                  <a:latin typeface="Arial" panose="020B0604020202090204" pitchFamily="34" charset="0"/>
                  <a:cs typeface="Arial" panose="020B0604020202090204" pitchFamily="34" charset="0"/>
                </a:rPr>
                <a:t> </a:t>
              </a:r>
              <a:r>
                <a:rPr lang="en-US" altLang="zh-HK" dirty="0">
                  <a:latin typeface="Arial" panose="020B0604020202090204" pitchFamily="34" charset="0"/>
                  <a:cs typeface="Arial" panose="020B0604020202090204" pitchFamily="34" charset="0"/>
                </a:rPr>
                <a:t>IEEE Transactions on Parallel </a:t>
              </a:r>
              <a:r>
                <a:rPr lang="en-US" altLang="zh-CN" dirty="0">
                  <a:latin typeface="Arial" panose="020B0604020202090204" pitchFamily="34" charset="0"/>
                  <a:cs typeface="Arial" panose="020B0604020202090204" pitchFamily="34" charset="0"/>
                </a:rPr>
                <a:t>a</a:t>
              </a:r>
              <a:r>
                <a:rPr lang="en-US" altLang="zh-HK" dirty="0">
                  <a:latin typeface="Arial" panose="020B0604020202090204" pitchFamily="34" charset="0"/>
                  <a:cs typeface="Arial" panose="020B0604020202090204" pitchFamily="34" charset="0"/>
                </a:rPr>
                <a:t>nd Distributed Systems </a:t>
              </a:r>
            </a:p>
          </p:txBody>
        </p:sp>
        <p:sp>
          <p:nvSpPr>
            <p:cNvPr id="6" name="文本框 5"/>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IF:</a:t>
              </a:r>
              <a:r>
                <a:rPr lang="en-US" altLang="zh-CN" dirty="0">
                  <a:latin typeface="Arial" panose="020B0604020202090204" pitchFamily="34" charset="0"/>
                  <a:cs typeface="Arial" panose="020B0604020202090204" pitchFamily="34" charset="0"/>
                </a:rPr>
                <a:t> </a:t>
              </a:r>
              <a:r>
                <a:rPr lang="en-US" altLang="zh-HK" b="0" i="0" dirty="0">
                  <a:solidFill>
                    <a:srgbClr val="333333"/>
                  </a:solidFill>
                  <a:effectLst/>
                  <a:latin typeface="Arial" panose="020B0604020202090204" pitchFamily="34" charset="0"/>
                </a:rPr>
                <a:t>5.</a:t>
              </a:r>
              <a:r>
                <a:rPr lang="en-US" altLang="zh-CN" b="0" i="0" dirty="0">
                  <a:solidFill>
                    <a:srgbClr val="333333"/>
                  </a:solidFill>
                  <a:effectLst/>
                  <a:latin typeface="Arial" panose="020B0604020202090204" pitchFamily="34" charset="0"/>
                </a:rPr>
                <a:t>4</a:t>
              </a:r>
              <a:endParaRPr lang="en-US" altLang="zh-CN" dirty="0">
                <a:latin typeface="Arial" panose="020B0604020202090204" pitchFamily="34" charset="0"/>
                <a:cs typeface="Arial" panose="020B0604020202090204" pitchFamily="34" charset="0"/>
              </a:endParaRPr>
            </a:p>
          </p:txBody>
        </p:sp>
        <p:sp>
          <p:nvSpPr>
            <p:cNvPr id="7" name="文本框 6"/>
            <p:cNvSpPr txBox="1"/>
            <p:nvPr/>
          </p:nvSpPr>
          <p:spPr>
            <a:xfrm>
              <a:off x="623" y="8121"/>
              <a:ext cx="7033" cy="582"/>
            </a:xfrm>
            <a:prstGeom prst="rect">
              <a:avLst/>
            </a:prstGeom>
            <a:noFill/>
          </p:spPr>
          <p:txBody>
            <a:bodyPr wrap="square" rtlCol="0">
              <a:spAutoFit/>
            </a:bodyPr>
            <a:lstStyle/>
            <a:p>
              <a:r>
                <a:rPr lang="en-US" altLang="zh-CN" b="1" dirty="0">
                  <a:latin typeface="Arial" panose="020B0604020202090204" pitchFamily="34" charset="0"/>
                  <a:cs typeface="Arial" panose="020B0604020202090204" pitchFamily="34" charset="0"/>
                </a:rPr>
                <a:t>Published Time:</a:t>
              </a:r>
              <a:r>
                <a:rPr lang="en-US" altLang="zh-CN" dirty="0">
                  <a:latin typeface="Arial" panose="020B0604020202090204" pitchFamily="34" charset="0"/>
                  <a:cs typeface="Arial" panose="020B0604020202090204" pitchFamily="34" charset="0"/>
                </a:rPr>
                <a:t> 8</a:t>
              </a:r>
              <a:r>
                <a:rPr lang="zh-CN" altLang="en-US" dirty="0">
                  <a:latin typeface="Arial" panose="020B0604020202090204" pitchFamily="34" charset="0"/>
                  <a:cs typeface="Arial" panose="020B0604020202090204" pitchFamily="34" charset="0"/>
                </a:rPr>
                <a:t> </a:t>
              </a:r>
              <a:r>
                <a:rPr lang="en-US" altLang="zh-CN" dirty="0">
                  <a:latin typeface="Arial" panose="020B0604020202090204" pitchFamily="34" charset="0"/>
                  <a:cs typeface="Arial" panose="020B0604020202090204" pitchFamily="34" charset="0"/>
                </a:rPr>
                <a:t>November 2023 </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Arial" panose="020B0604020202090204" pitchFamily="34" charset="0"/>
                <a:ea typeface="Microsoft YaHei" panose="020B0503020204020204" charset="-122"/>
                <a:cs typeface="Arial" panose="020B0604020202090204" pitchFamily="34" charset="0"/>
              </a:rPr>
              <a:t>Paper 4</a:t>
            </a:r>
            <a:endParaRPr lang="zh-HK" altLang="en-US" sz="36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89</a:t>
            </a:fld>
            <a:endParaRPr lang="zh-HK" altLang="en-US" sz="16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p:cNvSpPr txBox="1"/>
          <p:nvPr/>
        </p:nvSpPr>
        <p:spPr>
          <a:xfrm>
            <a:off x="397137" y="1784882"/>
            <a:ext cx="11397725" cy="3420808"/>
          </a:xfrm>
          <a:prstGeom prst="rect">
            <a:avLst/>
          </a:prstGeom>
          <a:noFill/>
          <a:ln>
            <a:noFill/>
          </a:ln>
        </p:spPr>
        <p:txBody>
          <a:bodyPr wrap="square" rtlCol="0">
            <a:spAutoFit/>
          </a:bodyPr>
          <a:lstStyle/>
          <a:p>
            <a:pPr marL="285750" indent="-285750" algn="just">
              <a:lnSpc>
                <a:spcPct val="150000"/>
              </a:lnSpc>
              <a:spcBef>
                <a:spcPts val="2400"/>
              </a:spcBef>
              <a:buFont typeface="Wingdings" panose="05000000000000000000" pitchFamily="2" charset="2"/>
              <a:buChar char="Ø"/>
            </a:pPr>
            <a:r>
              <a:rPr lang="en-US" altLang="zh-HK" sz="2000" dirty="0">
                <a:solidFill>
                  <a:srgbClr val="0E0E0E"/>
                </a:solidFill>
                <a:effectLst/>
                <a:latin typeface="Arial" panose="020B0604020202090204" pitchFamily="34" charset="0"/>
                <a:cs typeface="Arial" panose="020B0604020202090204" pitchFamily="34" charset="0"/>
              </a:rPr>
              <a:t>Traditional FL methods are designed for Euclidean data and need help with graph data due to its </a:t>
            </a:r>
            <a:r>
              <a:rPr lang="en-US" altLang="zh-HK" sz="2000" b="1" dirty="0">
                <a:solidFill>
                  <a:srgbClr val="0E0E0E"/>
                </a:solidFill>
                <a:effectLst/>
                <a:latin typeface="Arial" panose="020B0604020202090204" pitchFamily="34" charset="0"/>
                <a:cs typeface="Arial" panose="020B0604020202090204" pitchFamily="34" charset="0"/>
              </a:rPr>
              <a:t>non-IID nature</a:t>
            </a:r>
            <a:r>
              <a:rPr lang="en-US" altLang="zh-HK" sz="2000" dirty="0">
                <a:solidFill>
                  <a:srgbClr val="0E0E0E"/>
                </a:solidFill>
                <a:effectLst/>
                <a:latin typeface="Arial" panose="020B0604020202090204" pitchFamily="34" charset="0"/>
                <a:cs typeface="Arial" panose="020B0604020202090204" pitchFamily="34" charset="0"/>
              </a:rPr>
              <a:t> and </a:t>
            </a:r>
            <a:r>
              <a:rPr lang="en-US" altLang="zh-HK" sz="2000" b="1" dirty="0">
                <a:solidFill>
                  <a:srgbClr val="0E0E0E"/>
                </a:solidFill>
                <a:effectLst/>
                <a:latin typeface="Arial" panose="020B0604020202090204" pitchFamily="34" charset="0"/>
                <a:cs typeface="Arial" panose="020B0604020202090204" pitchFamily="34" charset="0"/>
              </a:rPr>
              <a:t>complex topological structure</a:t>
            </a:r>
            <a:r>
              <a:rPr lang="en-US" altLang="zh-HK" sz="2000" dirty="0">
                <a:solidFill>
                  <a:srgbClr val="0E0E0E"/>
                </a:solidFill>
                <a:effectLst/>
                <a:latin typeface="Arial" panose="020B0604020202090204" pitchFamily="34" charset="0"/>
                <a:cs typeface="Arial" panose="020B0604020202090204" pitchFamily="34" charset="0"/>
              </a:rPr>
              <a:t>.</a:t>
            </a:r>
          </a:p>
          <a:p>
            <a:pPr marL="285750" indent="-285750" algn="just">
              <a:lnSpc>
                <a:spcPct val="150000"/>
              </a:lnSpc>
              <a:spcBef>
                <a:spcPts val="2400"/>
              </a:spcBef>
              <a:buFont typeface="Wingdings" panose="05000000000000000000" pitchFamily="2" charset="2"/>
              <a:buChar char="Ø"/>
            </a:pPr>
            <a:r>
              <a:rPr lang="en-US" altLang="zh-HK" sz="2000" dirty="0">
                <a:solidFill>
                  <a:srgbClr val="0E0E0E"/>
                </a:solidFill>
                <a:effectLst/>
                <a:latin typeface="Arial" panose="020B0604020202090204" pitchFamily="34" charset="0"/>
                <a:cs typeface="Arial" panose="020B0604020202090204" pitchFamily="34" charset="0"/>
              </a:rPr>
              <a:t>The challenge arises in maintaining graph structure and handling </a:t>
            </a:r>
            <a:r>
              <a:rPr lang="en-US" altLang="zh-HK" sz="2000" b="1" dirty="0">
                <a:solidFill>
                  <a:srgbClr val="0E0E0E"/>
                </a:solidFill>
                <a:effectLst/>
                <a:latin typeface="Arial" panose="020B0604020202090204" pitchFamily="34" charset="0"/>
                <a:cs typeface="Arial" panose="020B0604020202090204" pitchFamily="34" charset="0"/>
              </a:rPr>
              <a:t>interconnections between different subgraphs</a:t>
            </a:r>
            <a:r>
              <a:rPr lang="en-US" altLang="zh-HK" sz="2000" dirty="0">
                <a:solidFill>
                  <a:srgbClr val="0E0E0E"/>
                </a:solidFill>
                <a:effectLst/>
                <a:latin typeface="Arial" panose="020B0604020202090204" pitchFamily="34" charset="0"/>
                <a:cs typeface="Arial" panose="020B0604020202090204" pitchFamily="34" charset="0"/>
              </a:rPr>
              <a:t>, essential for accurate tasks like node classification and link prediction.</a:t>
            </a:r>
          </a:p>
          <a:p>
            <a:pPr marL="285750" indent="-285750" algn="just">
              <a:lnSpc>
                <a:spcPct val="150000"/>
              </a:lnSpc>
              <a:spcBef>
                <a:spcPts val="2400"/>
              </a:spcBef>
              <a:buFont typeface="Wingdings" panose="05000000000000000000" pitchFamily="2" charset="2"/>
              <a:buChar char="Ø"/>
            </a:pPr>
            <a:r>
              <a:rPr lang="en-US" altLang="zh-HK" sz="2000" dirty="0">
                <a:solidFill>
                  <a:srgbClr val="0E0E0E"/>
                </a:solidFill>
                <a:effectLst/>
                <a:latin typeface="Arial" panose="020B0604020202090204" pitchFamily="34" charset="0"/>
                <a:cs typeface="Arial" panose="020B0604020202090204" pitchFamily="34" charset="0"/>
              </a:rPr>
              <a:t>Existing FL methods on graphs often ignore </a:t>
            </a:r>
            <a:r>
              <a:rPr lang="en-US" altLang="zh-HK" sz="2000" b="1" dirty="0">
                <a:solidFill>
                  <a:srgbClr val="0E0E0E"/>
                </a:solidFill>
                <a:effectLst/>
                <a:latin typeface="Arial" panose="020B0604020202090204" pitchFamily="34" charset="0"/>
                <a:cs typeface="Arial" panose="020B0604020202090204" pitchFamily="34" charset="0"/>
              </a:rPr>
              <a:t>inter-edges</a:t>
            </a:r>
            <a:r>
              <a:rPr lang="en-US" altLang="zh-HK" sz="2000" dirty="0">
                <a:solidFill>
                  <a:srgbClr val="0E0E0E"/>
                </a:solidFill>
                <a:effectLst/>
                <a:latin typeface="Arial" panose="020B0604020202090204" pitchFamily="34" charset="0"/>
                <a:cs typeface="Arial" panose="020B0604020202090204" pitchFamily="34" charset="0"/>
              </a:rPr>
              <a:t>, which are crucial for </a:t>
            </a:r>
            <a:r>
              <a:rPr lang="en-US" altLang="zh-HK" sz="2000" b="1" dirty="0">
                <a:solidFill>
                  <a:srgbClr val="0E0E0E"/>
                </a:solidFill>
                <a:effectLst/>
                <a:latin typeface="Arial" panose="020B0604020202090204" pitchFamily="34" charset="0"/>
                <a:cs typeface="Arial" panose="020B0604020202090204" pitchFamily="34" charset="0"/>
              </a:rPr>
              <a:t>understanding relations between subgraphs</a:t>
            </a:r>
            <a:r>
              <a:rPr lang="en-US" altLang="zh-HK" sz="2000" dirty="0">
                <a:solidFill>
                  <a:srgbClr val="0E0E0E"/>
                </a:solidFill>
                <a:effectLst/>
                <a:latin typeface="Arial" panose="020B0604020202090204" pitchFamily="34" charset="0"/>
                <a:cs typeface="Arial" panose="020B0604020202090204" pitchFamily="34" charset="0"/>
              </a:rPr>
              <a:t>.</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a:t>
            </a:fld>
            <a:endParaRPr lang="zh-HK" altLang="en-US" sz="1600" dirty="0">
              <a:solidFill>
                <a:schemeClr val="bg1"/>
              </a:solidFill>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03</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rgbClr val="044875"/>
                    </a:solidFill>
                    <a:latin typeface="Arial" panose="020B0604020202090204" pitchFamily="34" charset="0"/>
                    <a:cs typeface="Arial" panose="020B0604020202090204" pitchFamily="34" charset="0"/>
                  </a:rPr>
                  <a:t>04</a:t>
                </a:r>
                <a:endParaRPr lang="zh-CN" altLang="en-US" sz="2700">
                  <a:solidFill>
                    <a:srgbClr val="044875"/>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90</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01</a:t>
                </a:r>
                <a:endParaRPr lang="zh-CN" altLang="en-US" sz="2700" dirty="0">
                  <a:solidFill>
                    <a:srgbClr val="044875"/>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02</a:t>
                </a:r>
                <a:endParaRPr lang="zh-CN" altLang="en-US" sz="2700" dirty="0">
                  <a:solidFill>
                    <a:schemeClr val="bg2"/>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91</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p:cNvSpPr txBox="1"/>
          <p:nvPr/>
        </p:nvSpPr>
        <p:spPr>
          <a:xfrm>
            <a:off x="397137" y="1656904"/>
            <a:ext cx="11397725" cy="3113032"/>
          </a:xfrm>
          <a:prstGeom prst="rect">
            <a:avLst/>
          </a:prstGeom>
          <a:noFill/>
          <a:ln>
            <a:noFill/>
          </a:ln>
        </p:spPr>
        <p:txBody>
          <a:bodyPr wrap="square" rtlCol="0">
            <a:spAutoFit/>
          </a:bodyPr>
          <a:lstStyle/>
          <a:p>
            <a:pPr marL="285750" indent="-285750" algn="just">
              <a:lnSpc>
                <a:spcPct val="150000"/>
              </a:lnSpc>
              <a:spcBef>
                <a:spcPts val="2400"/>
              </a:spcBef>
              <a:buFont typeface="Wingdings" panose="05000000000000000000" pitchFamily="2" charset="2"/>
              <a:buChar char="Ø"/>
            </a:pPr>
            <a:r>
              <a:rPr lang="en-US" altLang="zh-HK" sz="2000" b="1" dirty="0">
                <a:solidFill>
                  <a:srgbClr val="0E0E0E"/>
                </a:solidFill>
                <a:effectLst/>
                <a:latin typeface="Arial" panose="020B0604020202090204" pitchFamily="34" charset="0"/>
                <a:cs typeface="Arial" panose="020B0604020202090204" pitchFamily="34" charset="0"/>
              </a:rPr>
              <a:t>Current FL Limitations: </a:t>
            </a:r>
            <a:r>
              <a:rPr lang="en-US" altLang="zh-HK" sz="2000" dirty="0">
                <a:solidFill>
                  <a:srgbClr val="0E0E0E"/>
                </a:solidFill>
                <a:effectLst/>
                <a:latin typeface="Arial" panose="020B0604020202090204" pitchFamily="34" charset="0"/>
                <a:cs typeface="Arial" panose="020B0604020202090204" pitchFamily="34" charset="0"/>
              </a:rPr>
              <a:t>Most existing federated learning research focuses on Convolutional Neural Networks (CNNs) for image and voice data, but they struggle with graph data, which are common in applications like social networks and biological systems.</a:t>
            </a:r>
          </a:p>
          <a:p>
            <a:pPr marL="285750" indent="-285750" algn="just">
              <a:lnSpc>
                <a:spcPct val="150000"/>
              </a:lnSpc>
              <a:spcBef>
                <a:spcPts val="2400"/>
              </a:spcBef>
              <a:buFont typeface="Wingdings" panose="05000000000000000000" pitchFamily="2" charset="2"/>
              <a:buChar char="Ø"/>
            </a:pPr>
            <a:r>
              <a:rPr lang="en-US" altLang="zh-HK" sz="2000" b="1" dirty="0">
                <a:solidFill>
                  <a:srgbClr val="0E0E0E"/>
                </a:solidFill>
                <a:effectLst/>
                <a:latin typeface="Arial" panose="020B0604020202090204" pitchFamily="34" charset="0"/>
                <a:cs typeface="Arial" panose="020B0604020202090204" pitchFamily="34" charset="0"/>
              </a:rPr>
              <a:t>Graph Data in Federated Learning: </a:t>
            </a:r>
            <a:r>
              <a:rPr lang="en-US" altLang="zh-HK" sz="2000" dirty="0">
                <a:solidFill>
                  <a:srgbClr val="0E0E0E"/>
                </a:solidFill>
                <a:effectLst/>
                <a:latin typeface="Arial" panose="020B0604020202090204" pitchFamily="34" charset="0"/>
                <a:cs typeface="Arial" panose="020B0604020202090204" pitchFamily="34" charset="0"/>
              </a:rPr>
              <a:t>Each client in federated graph learning holds a subgraph containing private node features. Direct data sharing among clients is not allowed, leading to challenges in graph learning.</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92</a:t>
            </a:fld>
            <a:endParaRPr lang="zh-HK" altLang="en-US" sz="1600" dirty="0">
              <a:solidFill>
                <a:schemeClr val="bg1"/>
              </a:solidFill>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59C3E-01B7-C5F2-8FC5-9ECD3ACA282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8D8E6F3-1462-EEEA-5183-048A1A11627D}"/>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6A0A946D-C0C4-585E-856E-7721BC98E5F1}"/>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90204" pitchFamily="34" charset="0"/>
                <a:ea typeface="Microsoft YaHei" panose="020B0503020204020204" charset="-122"/>
                <a:cs typeface="Arial" panose="020B0604020202090204" pitchFamily="34" charset="0"/>
              </a:rPr>
              <a:t>Problem Description </a:t>
            </a:r>
          </a:p>
        </p:txBody>
      </p:sp>
      <p:sp>
        <p:nvSpPr>
          <p:cNvPr id="8" name="文本框 7">
            <a:extLst>
              <a:ext uri="{FF2B5EF4-FFF2-40B4-BE49-F238E27FC236}">
                <a16:creationId xmlns:a16="http://schemas.microsoft.com/office/drawing/2014/main" id="{2D6CA76F-E166-F50E-2BDC-7006F8120B77}"/>
              </a:ext>
            </a:extLst>
          </p:cNvPr>
          <p:cNvSpPr txBox="1"/>
          <p:nvPr/>
        </p:nvSpPr>
        <p:spPr>
          <a:xfrm>
            <a:off x="397137" y="1656904"/>
            <a:ext cx="11397725" cy="2959208"/>
          </a:xfrm>
          <a:prstGeom prst="rect">
            <a:avLst/>
          </a:prstGeom>
          <a:noFill/>
          <a:ln>
            <a:noFill/>
          </a:ln>
        </p:spPr>
        <p:txBody>
          <a:bodyPr wrap="square" rtlCol="0">
            <a:spAutoFit/>
          </a:bodyPr>
          <a:lstStyle/>
          <a:p>
            <a:pPr algn="just">
              <a:lnSpc>
                <a:spcPct val="150000"/>
              </a:lnSpc>
              <a:spcBef>
                <a:spcPts val="2400"/>
              </a:spcBef>
            </a:pPr>
            <a:r>
              <a:rPr lang="en-US" altLang="zh-HK" sz="2000" b="1" dirty="0">
                <a:solidFill>
                  <a:srgbClr val="0E0E0E"/>
                </a:solidFill>
                <a:effectLst/>
                <a:latin typeface="Arial" panose="020B0604020202090204" pitchFamily="34" charset="0"/>
                <a:cs typeface="Arial" panose="020B0604020202090204" pitchFamily="34" charset="0"/>
              </a:rPr>
              <a:t>Challenge</a:t>
            </a:r>
          </a:p>
          <a:p>
            <a:pPr marL="285750" indent="-285750" algn="just">
              <a:lnSpc>
                <a:spcPct val="150000"/>
              </a:lnSpc>
              <a:spcBef>
                <a:spcPts val="2400"/>
              </a:spcBef>
              <a:buFont typeface="Wingdings" panose="05000000000000000000" pitchFamily="2" charset="2"/>
              <a:buChar char="Ø"/>
            </a:pPr>
            <a:r>
              <a:rPr lang="en-US" altLang="zh-HK" sz="2000" b="1" dirty="0">
                <a:solidFill>
                  <a:srgbClr val="0E0E0E"/>
                </a:solidFill>
                <a:effectLst/>
                <a:latin typeface="Arial" panose="020B0604020202090204" pitchFamily="34" charset="0"/>
                <a:cs typeface="Arial" panose="020B0604020202090204" pitchFamily="34" charset="0"/>
              </a:rPr>
              <a:t>Privacy Leakage:</a:t>
            </a:r>
            <a:r>
              <a:rPr lang="en-US" altLang="zh-HK" sz="2000" dirty="0">
                <a:solidFill>
                  <a:srgbClr val="0E0E0E"/>
                </a:solidFill>
                <a:effectLst/>
                <a:latin typeface="Arial" panose="020B0604020202090204" pitchFamily="34" charset="0"/>
                <a:cs typeface="Arial" panose="020B0604020202090204" pitchFamily="34" charset="0"/>
              </a:rPr>
              <a:t> Training Graph Convolutional Networks (GCNs) typically requires node feature sharing among clients, risking privacy.</a:t>
            </a:r>
          </a:p>
          <a:p>
            <a:pPr marL="285750" indent="-285750" algn="just">
              <a:lnSpc>
                <a:spcPct val="150000"/>
              </a:lnSpc>
              <a:spcBef>
                <a:spcPts val="2400"/>
              </a:spcBef>
              <a:buFont typeface="Wingdings" panose="05000000000000000000" pitchFamily="2" charset="2"/>
              <a:buChar char="Ø"/>
            </a:pPr>
            <a:r>
              <a:rPr lang="en-US" altLang="zh-HK" sz="2000" b="1" dirty="0">
                <a:solidFill>
                  <a:srgbClr val="0E0E0E"/>
                </a:solidFill>
                <a:effectLst/>
                <a:latin typeface="Arial" panose="020B0604020202090204" pitchFamily="34" charset="0"/>
                <a:cs typeface="Arial" panose="020B0604020202090204" pitchFamily="34" charset="0"/>
              </a:rPr>
              <a:t>High Training Overhead: </a:t>
            </a:r>
            <a:r>
              <a:rPr lang="en-US" altLang="zh-HK" sz="2000" dirty="0">
                <a:solidFill>
                  <a:srgbClr val="0E0E0E"/>
                </a:solidFill>
                <a:effectLst/>
                <a:latin typeface="Arial" panose="020B0604020202090204" pitchFamily="34" charset="0"/>
                <a:cs typeface="Arial" panose="020B0604020202090204" pitchFamily="34" charset="0"/>
              </a:rPr>
              <a:t>The large size of graphs (e.g., social networks) results in computational challenges during GCN training.</a:t>
            </a:r>
          </a:p>
        </p:txBody>
      </p:sp>
      <p:grpSp>
        <p:nvGrpSpPr>
          <p:cNvPr id="12" name="组合 11">
            <a:extLst>
              <a:ext uri="{FF2B5EF4-FFF2-40B4-BE49-F238E27FC236}">
                <a16:creationId xmlns:a16="http://schemas.microsoft.com/office/drawing/2014/main" id="{D322EAC6-FE38-7179-A4AB-184946BEBBEE}"/>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8DDDF84F-42AC-5CA8-9E17-D9CCEC69BA2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23EC415C-14D4-8D24-4847-7B2A1C5539E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808299AB-DB43-A649-F999-C98D5189807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93</a:t>
            </a:fld>
            <a:endParaRPr lang="zh-HK" altLang="en-US" sz="1600" dirty="0">
              <a:solidFill>
                <a:schemeClr val="bg1"/>
              </a:solidFill>
            </a:endParaRPr>
          </a:p>
        </p:txBody>
      </p:sp>
    </p:spTree>
    <p:extLst>
      <p:ext uri="{BB962C8B-B14F-4D97-AF65-F5344CB8AC3E}">
        <p14:creationId xmlns:p14="http://schemas.microsoft.com/office/powerpoint/2010/main" val="41377077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Arial" panose="020B0604020202090204" pitchFamily="34" charset="0"/>
                <a:ea typeface="PMingLiU-ExtB" panose="02020500000000000000" charset="-120"/>
                <a:cs typeface="Arial" panose="020B0604020202090204" pitchFamily="34"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Arial" panose="020B0604020202090204" pitchFamily="34" charset="0"/>
                <a:ea typeface="Microsoft YaHei" panose="020B0503020204020204" charset="-122"/>
                <a:cs typeface="Arial" panose="020B0604020202090204" pitchFamily="34" charset="0"/>
              </a:rPr>
              <a:t>Contents</a:t>
            </a:r>
            <a:endParaRPr lang="zh-HK" altLang="en-US" sz="2800" b="1" noProof="1">
              <a:solidFill>
                <a:srgbClr val="044875"/>
              </a:solidFill>
              <a:latin typeface="Arial" panose="020B0604020202090204" pitchFamily="34" charset="0"/>
              <a:ea typeface="Microsoft YaHei" panose="020B0503020204020204" charset="-122"/>
              <a:cs typeface="Arial" panose="020B0604020202090204" pitchFamily="34"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rPr>
                  <a:t>Problem Description</a:t>
                </a:r>
                <a:endParaRPr lang="zh-CN" altLang="en-US"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chemeClr val="bg2"/>
                    </a:solidFill>
                    <a:latin typeface="Arial" panose="020B0604020202090204" pitchFamily="34" charset="0"/>
                    <a:cs typeface="Arial" panose="020B0604020202090204" pitchFamily="34" charset="0"/>
                  </a:rPr>
                  <a:t>01</a:t>
                </a:r>
                <a:endParaRPr lang="zh-CN" altLang="en-US" sz="2700" dirty="0">
                  <a:solidFill>
                    <a:schemeClr val="bg2"/>
                  </a:solidFill>
                  <a:latin typeface="Arial" panose="020B0604020202090204" pitchFamily="34" charset="0"/>
                  <a:cs typeface="Arial" panose="020B060402020209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03</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Experiment Results</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solidFill>
                  <a:latin typeface="Arial" panose="020B0604020202090204" pitchFamily="34" charset="0"/>
                  <a:cs typeface="Arial" panose="020B0604020202090204" pitchFamily="34"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a:solidFill>
                      <a:schemeClr val="bg2"/>
                    </a:solidFill>
                    <a:latin typeface="Arial" panose="020B0604020202090204" pitchFamily="34" charset="0"/>
                    <a:cs typeface="Arial" panose="020B0604020202090204" pitchFamily="34" charset="0"/>
                  </a:rPr>
                  <a:t>04</a:t>
                </a:r>
                <a:endParaRPr lang="zh-CN" altLang="en-US" sz="2700">
                  <a:solidFill>
                    <a:schemeClr val="bg2"/>
                  </a:solidFill>
                  <a:latin typeface="Arial" panose="020B0604020202090204" pitchFamily="34" charset="0"/>
                  <a:cs typeface="Arial" panose="020B060402020209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chemeClr val="bg1">
                        <a:lumMod val="85000"/>
                      </a:schemeClr>
                    </a:solidFill>
                    <a:latin typeface="Arial" panose="020B0604020202090204" pitchFamily="34" charset="0"/>
                    <a:ea typeface="Microsoft YaHei" panose="020B0503020204020204" charset="-122"/>
                    <a:cs typeface="Arial" panose="020B0604020202090204" pitchFamily="34" charset="0"/>
                  </a:rPr>
                  <a:t>Conclusion</a:t>
                </a:r>
                <a:endParaRPr lang="en-US" altLang="zh-CN" sz="24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Arial" panose="020B0604020202090204" pitchFamily="34" charset="0"/>
                  <a:cs typeface="Arial" panose="020B0604020202090204" pitchFamily="34"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schemeClr val="bg2"/>
                  </a:solidFill>
                  <a:latin typeface="Arial" panose="020B0604020202090204" pitchFamily="34" charset="0"/>
                  <a:cs typeface="Arial" panose="020B0604020202090204" pitchFamily="34"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90204" pitchFamily="34" charset="0"/>
                  <a:cs typeface="Arial" panose="020B0604020202090204" pitchFamily="34"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700" dirty="0">
                    <a:solidFill>
                      <a:srgbClr val="044875"/>
                    </a:solidFill>
                    <a:latin typeface="Arial" panose="020B0604020202090204" pitchFamily="34" charset="0"/>
                    <a:cs typeface="Arial" panose="020B0604020202090204" pitchFamily="34" charset="0"/>
                  </a:rPr>
                  <a:t>02</a:t>
                </a:r>
                <a:endParaRPr lang="zh-CN" altLang="en-US" sz="2700" dirty="0">
                  <a:solidFill>
                    <a:srgbClr val="044875"/>
                  </a:solidFill>
                  <a:latin typeface="Arial" panose="020B0604020202090204" pitchFamily="34" charset="0"/>
                  <a:cs typeface="Arial" panose="020B060402020209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SimSun" panose="02010600030101010101" pitchFamily="2" charset="-122"/>
                  </a:defRPr>
                </a:lvl1pPr>
                <a:lvl2pPr marL="742950" indent="-285750">
                  <a:defRPr>
                    <a:solidFill>
                      <a:schemeClr val="tx1"/>
                    </a:solidFill>
                    <a:latin typeface="Calibri" panose="020F0502020204030204" charset="0"/>
                    <a:ea typeface="SimSun" panose="02010600030101010101" pitchFamily="2" charset="-122"/>
                  </a:defRPr>
                </a:lvl2pPr>
                <a:lvl3pPr marL="1143000" indent="-228600">
                  <a:defRPr>
                    <a:solidFill>
                      <a:schemeClr val="tx1"/>
                    </a:solidFill>
                    <a:latin typeface="Calibri" panose="020F0502020204030204" charset="0"/>
                    <a:ea typeface="SimSun" panose="02010600030101010101" pitchFamily="2" charset="-122"/>
                  </a:defRPr>
                </a:lvl3pPr>
                <a:lvl4pPr marL="1600200" indent="-228600">
                  <a:defRPr>
                    <a:solidFill>
                      <a:schemeClr val="tx1"/>
                    </a:solidFill>
                    <a:latin typeface="Calibri" panose="020F0502020204030204" charset="0"/>
                    <a:ea typeface="SimSun" panose="02010600030101010101" pitchFamily="2" charset="-122"/>
                  </a:defRPr>
                </a:lvl4pPr>
                <a:lvl5pPr marL="2057400" indent="-228600">
                  <a:defRPr>
                    <a:solidFill>
                      <a:schemeClr val="tx1"/>
                    </a:solidFill>
                    <a:latin typeface="Calibri" panose="020F050202020403020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SimSun" panose="02010600030101010101" pitchFamily="2" charset="-122"/>
                  </a:defRPr>
                </a:lvl9pPr>
              </a:lstStyle>
              <a:p>
                <a:pPr algn="ctr" eaLnBrk="1" hangingPunct="1"/>
                <a:r>
                  <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2400" b="1" dirty="0">
                  <a:solidFill>
                    <a:srgbClr val="044875"/>
                  </a:solidFill>
                  <a:latin typeface="Arial" panose="020B0604020202090204" pitchFamily="34" charset="0"/>
                  <a:ea typeface="Microsoft YaHei" panose="020B0503020204020204" charset="-122"/>
                  <a:cs typeface="Arial" panose="020B0604020202090204" pitchFamily="34" charset="0"/>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Arial" panose="020B0604020202090204" pitchFamily="34" charset="0"/>
                  <a:cs typeface="Arial" panose="020B0604020202090204" pitchFamily="34"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Arial" panose="020B0604020202090204" pitchFamily="34" charset="0"/>
                  <a:cs typeface="Arial" panose="020B0604020202090204" pitchFamily="34"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94</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9C85F-80D4-B47D-447B-C48333343C4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11FCEAF-F70B-E3EE-D995-55DA2DD93616}"/>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4A11540D-EB85-EE59-5DAB-29192232A1FE}"/>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3059BC19-2C57-76C8-A633-B5C1DC282E0E}"/>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1671F16A-29EB-6216-A7AA-CD32EF80175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97DA45D9-3088-022E-F9D2-C377CF4B810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D21A2DD2-558F-5A0D-0609-1BD55C46965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95</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E2F816EA-40BE-0648-C6C0-37A9D69748C1}"/>
              </a:ext>
            </a:extLst>
          </p:cNvPr>
          <p:cNvSpPr txBox="1"/>
          <p:nvPr/>
        </p:nvSpPr>
        <p:spPr>
          <a:xfrm>
            <a:off x="474646" y="4933760"/>
            <a:ext cx="4572909" cy="369332"/>
          </a:xfrm>
          <a:prstGeom prst="rect">
            <a:avLst/>
          </a:prstGeom>
          <a:noFill/>
        </p:spPr>
        <p:txBody>
          <a:bodyPr wrap="square">
            <a:spAutoFit/>
          </a:bodyPr>
          <a:lstStyle/>
          <a:p>
            <a:pPr algn="just"/>
            <a:r>
              <a:rPr lang="en-US" altLang="zh-HK" sz="1800" dirty="0">
                <a:effectLst/>
                <a:latin typeface="Arial" panose="020B0604020202020204" pitchFamily="34" charset="0"/>
                <a:cs typeface="Arial" panose="020B0604020202020204" pitchFamily="34" charset="0"/>
              </a:rPr>
              <a:t>Fig: </a:t>
            </a:r>
            <a:r>
              <a:rPr lang="en-US" altLang="zh-HK" dirty="0">
                <a:latin typeface="Arial" panose="020B0604020202020204" pitchFamily="34" charset="0"/>
                <a:cs typeface="Arial" panose="020B0604020202020204" pitchFamily="34" charset="0"/>
              </a:rPr>
              <a:t>The </a:t>
            </a:r>
            <a:r>
              <a:rPr lang="en-US" altLang="zh-HK" dirty="0" err="1">
                <a:latin typeface="Arial" panose="020B0604020202020204" pitchFamily="34" charset="0"/>
                <a:cs typeface="Arial" panose="020B0604020202020204" pitchFamily="34" charset="0"/>
              </a:rPr>
              <a:t>FedGraph</a:t>
            </a:r>
            <a:r>
              <a:rPr lang="en-US" altLang="zh-HK" dirty="0">
                <a:latin typeface="Arial" panose="020B0604020202020204" pitchFamily="34" charset="0"/>
                <a:cs typeface="Arial" panose="020B0604020202020204" pitchFamily="34" charset="0"/>
              </a:rPr>
              <a:t> architecture. </a:t>
            </a:r>
          </a:p>
        </p:txBody>
      </p:sp>
      <p:pic>
        <p:nvPicPr>
          <p:cNvPr id="3" name="圖片 2">
            <a:extLst>
              <a:ext uri="{FF2B5EF4-FFF2-40B4-BE49-F238E27FC236}">
                <a16:creationId xmlns:a16="http://schemas.microsoft.com/office/drawing/2014/main" id="{F9A1820D-A172-7A7F-BED9-B71CCA76E69F}"/>
              </a:ext>
            </a:extLst>
          </p:cNvPr>
          <p:cNvPicPr>
            <a:picLocks noChangeAspect="1"/>
          </p:cNvPicPr>
          <p:nvPr/>
        </p:nvPicPr>
        <p:blipFill>
          <a:blip r:embed="rId3"/>
          <a:stretch>
            <a:fillRect/>
          </a:stretch>
        </p:blipFill>
        <p:spPr>
          <a:xfrm>
            <a:off x="120000" y="1485000"/>
            <a:ext cx="6019450" cy="3053093"/>
          </a:xfrm>
          <a:prstGeom prst="rect">
            <a:avLst/>
          </a:prstGeom>
        </p:spPr>
      </p:pic>
      <p:sp>
        <p:nvSpPr>
          <p:cNvPr id="5" name="文字方塊 4">
            <a:extLst>
              <a:ext uri="{FF2B5EF4-FFF2-40B4-BE49-F238E27FC236}">
                <a16:creationId xmlns:a16="http://schemas.microsoft.com/office/drawing/2014/main" id="{D4043934-008C-3BF9-9625-D40CCD2377C5}"/>
              </a:ext>
            </a:extLst>
          </p:cNvPr>
          <p:cNvSpPr txBox="1"/>
          <p:nvPr/>
        </p:nvSpPr>
        <p:spPr>
          <a:xfrm>
            <a:off x="6139450" y="2133000"/>
            <a:ext cx="5473730" cy="2118465"/>
          </a:xfrm>
          <a:prstGeom prst="rect">
            <a:avLst/>
          </a:prstGeom>
          <a:noFill/>
        </p:spPr>
        <p:txBody>
          <a:bodyPr wrap="square">
            <a:spAutoFit/>
          </a:bodyPr>
          <a:lstStyle/>
          <a:p>
            <a:pPr algn="just">
              <a:lnSpc>
                <a:spcPct val="150000"/>
              </a:lnSpc>
            </a:pPr>
            <a:r>
              <a:rPr lang="en-US" altLang="zh-HK" dirty="0">
                <a:latin typeface="Arial" panose="020B0604020202020204" pitchFamily="34" charset="0"/>
                <a:cs typeface="Arial" panose="020B0604020202020204" pitchFamily="34" charset="0"/>
              </a:rPr>
              <a:t>The proposed method, </a:t>
            </a:r>
            <a:r>
              <a:rPr lang="en-US" altLang="zh-HK" dirty="0" err="1">
                <a:latin typeface="Arial" panose="020B0604020202020204" pitchFamily="34" charset="0"/>
                <a:cs typeface="Arial" panose="020B0604020202020204" pitchFamily="34" charset="0"/>
              </a:rPr>
              <a:t>FedGraph</a:t>
            </a:r>
            <a:r>
              <a:rPr lang="en-US" altLang="zh-HK" dirty="0">
                <a:latin typeface="Arial" panose="020B0604020202020204" pitchFamily="34" charset="0"/>
                <a:cs typeface="Arial" panose="020B0604020202020204" pitchFamily="34" charset="0"/>
              </a:rPr>
              <a:t>, addresses the challenges of federated graph learning by </a:t>
            </a:r>
            <a:r>
              <a:rPr lang="en-US" altLang="zh-HK" b="1" dirty="0">
                <a:latin typeface="Arial" panose="020B0604020202020204" pitchFamily="34" charset="0"/>
                <a:cs typeface="Arial" panose="020B0604020202020204" pitchFamily="34" charset="0"/>
              </a:rPr>
              <a:t>incorporating cross-client graph convolution </a:t>
            </a:r>
            <a:r>
              <a:rPr lang="en-US" altLang="zh-HK" dirty="0">
                <a:latin typeface="Arial" panose="020B0604020202020204" pitchFamily="34" charset="0"/>
                <a:cs typeface="Arial" panose="020B0604020202020204" pitchFamily="34" charset="0"/>
              </a:rPr>
              <a:t>and an </a:t>
            </a:r>
            <a:r>
              <a:rPr lang="en-US" altLang="zh-HK" b="1" dirty="0">
                <a:latin typeface="Arial" panose="020B0604020202020204" pitchFamily="34" charset="0"/>
                <a:cs typeface="Arial" panose="020B0604020202020204" pitchFamily="34" charset="0"/>
              </a:rPr>
              <a:t>intelligent sampling algorithm based on deep reinforcement learning (DRL). </a:t>
            </a:r>
            <a:endParaRPr lang="zh-HK"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380016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96</a:t>
            </a:fld>
            <a:endParaRPr lang="zh-HK" altLang="en-US" sz="1600" dirty="0">
              <a:solidFill>
                <a:schemeClr val="bg1"/>
              </a:solidFill>
            </a:endParaRPr>
          </a:p>
        </p:txBody>
      </p:sp>
      <p:sp>
        <p:nvSpPr>
          <p:cNvPr id="4" name="文字方塊 3"/>
          <p:cNvSpPr txBox="1"/>
          <p:nvPr/>
        </p:nvSpPr>
        <p:spPr>
          <a:xfrm>
            <a:off x="474646" y="4933760"/>
            <a:ext cx="4572909" cy="369332"/>
          </a:xfrm>
          <a:prstGeom prst="rect">
            <a:avLst/>
          </a:prstGeom>
          <a:noFill/>
        </p:spPr>
        <p:txBody>
          <a:bodyPr wrap="square">
            <a:spAutoFit/>
          </a:bodyPr>
          <a:lstStyle/>
          <a:p>
            <a:pPr algn="just"/>
            <a:r>
              <a:rPr lang="en-US" altLang="zh-HK" sz="1800" dirty="0">
                <a:effectLst/>
                <a:latin typeface="Arial" panose="020B0604020202020204" pitchFamily="34" charset="0"/>
                <a:cs typeface="Arial" panose="020B0604020202020204" pitchFamily="34" charset="0"/>
              </a:rPr>
              <a:t>Fig: </a:t>
            </a:r>
            <a:r>
              <a:rPr lang="en-US" altLang="zh-HK" dirty="0">
                <a:latin typeface="Arial" panose="020B0604020202020204" pitchFamily="34" charset="0"/>
                <a:cs typeface="Arial" panose="020B0604020202020204" pitchFamily="34" charset="0"/>
              </a:rPr>
              <a:t>The </a:t>
            </a:r>
            <a:r>
              <a:rPr lang="en-US" altLang="zh-HK" dirty="0" err="1">
                <a:latin typeface="Arial" panose="020B0604020202020204" pitchFamily="34" charset="0"/>
                <a:cs typeface="Arial" panose="020B0604020202020204" pitchFamily="34" charset="0"/>
              </a:rPr>
              <a:t>FedGraph</a:t>
            </a:r>
            <a:r>
              <a:rPr lang="en-US" altLang="zh-HK" dirty="0">
                <a:latin typeface="Arial" panose="020B0604020202020204" pitchFamily="34" charset="0"/>
                <a:cs typeface="Arial" panose="020B0604020202020204" pitchFamily="34" charset="0"/>
              </a:rPr>
              <a:t> architecture. </a:t>
            </a:r>
          </a:p>
        </p:txBody>
      </p:sp>
      <p:pic>
        <p:nvPicPr>
          <p:cNvPr id="3" name="圖片 2"/>
          <p:cNvPicPr>
            <a:picLocks noChangeAspect="1"/>
          </p:cNvPicPr>
          <p:nvPr/>
        </p:nvPicPr>
        <p:blipFill>
          <a:blip r:embed="rId3"/>
          <a:stretch>
            <a:fillRect/>
          </a:stretch>
        </p:blipFill>
        <p:spPr>
          <a:xfrm>
            <a:off x="120000" y="1485000"/>
            <a:ext cx="6019450" cy="3053093"/>
          </a:xfrm>
          <a:prstGeom prst="rect">
            <a:avLst/>
          </a:prstGeom>
        </p:spPr>
      </p:pic>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FB85EB9B-D959-87AC-90D5-F8D59BA1F06E}"/>
                  </a:ext>
                </a:extLst>
              </p:cNvPr>
              <p:cNvSpPr txBox="1"/>
              <p:nvPr/>
            </p:nvSpPr>
            <p:spPr>
              <a:xfrm>
                <a:off x="6128082" y="1765189"/>
                <a:ext cx="5473730" cy="3780458"/>
              </a:xfrm>
              <a:prstGeom prst="rect">
                <a:avLst/>
              </a:prstGeom>
              <a:noFill/>
            </p:spPr>
            <p:txBody>
              <a:bodyPr wrap="square">
                <a:spAutoFit/>
              </a:bodyPr>
              <a:lstStyle/>
              <a:p>
                <a:pPr algn="just">
                  <a:lnSpc>
                    <a:spcPct val="150000"/>
                  </a:lnSpc>
                </a:pPr>
                <a:r>
                  <a:rPr lang="en-US" altLang="zh-HK" dirty="0">
                    <a:latin typeface="Arial" panose="020B0604020202020204" pitchFamily="34" charset="0"/>
                    <a:cs typeface="Arial" panose="020B0604020202020204" pitchFamily="34" charset="0"/>
                  </a:rPr>
                  <a:t>Each client </a:t>
                </a:r>
                <a14:m>
                  <m:oMath xmlns:m="http://schemas.openxmlformats.org/officeDocument/2006/math">
                    <m:r>
                      <a:rPr lang="en-US" altLang="zh-HK" i="1">
                        <a:latin typeface="Cambria Math" panose="02040503050406030204" pitchFamily="18" charset="0"/>
                      </a:rPr>
                      <m:t>𝑖</m:t>
                    </m:r>
                  </m:oMath>
                </a14:m>
                <a:r>
                  <a:rPr lang="en-US" altLang="zh-HK" dirty="0">
                    <a:latin typeface="Arial" panose="020B0604020202020204" pitchFamily="34" charset="0"/>
                    <a:cs typeface="Arial" panose="020B0604020202020204" pitchFamily="34" charset="0"/>
                  </a:rPr>
                  <a:t> maintains a local graph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𝐺</m:t>
                        </m:r>
                      </m:e>
                      <m:sub>
                        <m:r>
                          <a:rPr lang="en-US" altLang="zh-HK" i="1">
                            <a:latin typeface="Cambria Math" panose="02040503050406030204" pitchFamily="18" charset="0"/>
                          </a:rPr>
                          <m:t>𝑖</m:t>
                        </m:r>
                      </m:sub>
                    </m:sSub>
                  </m:oMath>
                </a14:m>
                <a:r>
                  <a:rPr lang="en-US" altLang="zh-HK" dirty="0">
                    <a:latin typeface="Arial" panose="020B0604020202020204" pitchFamily="34" charset="0"/>
                    <a:cs typeface="Arial" panose="020B0604020202020204" pitchFamily="34" charset="0"/>
                  </a:rPr>
                  <a:t>. During the training, nodes in the mini-batch (nodes in red) aggregate neighbors' embeddings to generate the next layer's embeddings, denoted by red arrows. When training completes, each client </a:t>
                </a:r>
                <a14:m>
                  <m:oMath xmlns:m="http://schemas.openxmlformats.org/officeDocument/2006/math">
                    <m:r>
                      <a:rPr lang="en-US" altLang="zh-HK" i="1">
                        <a:latin typeface="Cambria Math" panose="02040503050406030204" pitchFamily="18" charset="0"/>
                      </a:rPr>
                      <m:t>𝑖</m:t>
                    </m:r>
                  </m:oMath>
                </a14:m>
                <a:r>
                  <a:rPr lang="en-US" altLang="zh-HK" dirty="0">
                    <a:latin typeface="Arial" panose="020B0604020202020204" pitchFamily="34" charset="0"/>
                    <a:cs typeface="Arial" panose="020B0604020202020204" pitchFamily="34" charset="0"/>
                  </a:rPr>
                  <a:t> uploads its local model weights </a:t>
                </a:r>
                <a14:m>
                  <m:oMath xmlns:m="http://schemas.openxmlformats.org/officeDocument/2006/math">
                    <m:sSub>
                      <m:sSubPr>
                        <m:ctrlPr>
                          <a:rPr lang="zh-TW" altLang="zh-HK" i="1">
                            <a:latin typeface="Cambria Math" panose="02040503050406030204" pitchFamily="18" charset="0"/>
                          </a:rPr>
                        </m:ctrlPr>
                      </m:sSubPr>
                      <m:e>
                        <m:r>
                          <a:rPr lang="en-US" altLang="zh-HK" i="1">
                            <a:latin typeface="Cambria Math" panose="02040503050406030204" pitchFamily="18" charset="0"/>
                          </a:rPr>
                          <m:t>𝑊</m:t>
                        </m:r>
                      </m:e>
                      <m:sub>
                        <m:r>
                          <a:rPr lang="en-US" altLang="zh-HK" i="1">
                            <a:latin typeface="Cambria Math" panose="02040503050406030204" pitchFamily="18" charset="0"/>
                          </a:rPr>
                          <m:t>𝑖</m:t>
                        </m:r>
                      </m:sub>
                    </m:sSub>
                  </m:oMath>
                </a14:m>
                <a:r>
                  <a:rPr lang="en-US" altLang="zh-HK" dirty="0">
                    <a:latin typeface="Arial" panose="020B0604020202020204" pitchFamily="34" charset="0"/>
                    <a:cs typeface="Arial" panose="020B0604020202020204" pitchFamily="34" charset="0"/>
                  </a:rPr>
                  <a:t> to the parameter server. Finally, the parameter server aggregates all local model weights to the updated global model </a:t>
                </a:r>
                <a14:m>
                  <m:oMath xmlns:m="http://schemas.openxmlformats.org/officeDocument/2006/math">
                    <m:acc>
                      <m:accPr>
                        <m:chr m:val="‾"/>
                        <m:ctrlPr>
                          <a:rPr lang="zh-TW" altLang="zh-HK" i="1">
                            <a:latin typeface="Cambria Math" panose="02040503050406030204" pitchFamily="18" charset="0"/>
                          </a:rPr>
                        </m:ctrlPr>
                      </m:accPr>
                      <m:e>
                        <m:r>
                          <a:rPr lang="en-US" altLang="zh-HK" i="1">
                            <a:latin typeface="Cambria Math" panose="02040503050406030204" pitchFamily="18" charset="0"/>
                          </a:rPr>
                          <m:t>𝑊</m:t>
                        </m:r>
                      </m:e>
                    </m:acc>
                  </m:oMath>
                </a14:m>
                <a:r>
                  <a:rPr lang="en-US" altLang="zh-HK" dirty="0">
                    <a:latin typeface="Arial" panose="020B0604020202020204" pitchFamily="34" charset="0"/>
                    <a:cs typeface="Arial" panose="020B0604020202020204" pitchFamily="34" charset="0"/>
                  </a:rPr>
                  <a:t> and sends it back to all clients.</a:t>
                </a:r>
                <a:r>
                  <a:rPr lang="zh-TW" altLang="zh-HK" dirty="0">
                    <a:effectLst/>
                    <a:latin typeface="Arial" panose="020B0604020202020204" pitchFamily="34" charset="0"/>
                    <a:cs typeface="Arial" panose="020B0604020202020204" pitchFamily="34" charset="0"/>
                  </a:rPr>
                  <a:t> </a:t>
                </a:r>
                <a:endParaRPr lang="zh-HK" altLang="en-US" dirty="0">
                  <a:latin typeface="Arial" panose="020B0604020202020204" pitchFamily="34" charset="0"/>
                  <a:cs typeface="Arial" panose="020B0604020202020204" pitchFamily="34" charset="0"/>
                </a:endParaRPr>
              </a:p>
            </p:txBody>
          </p:sp>
        </mc:Choice>
        <mc:Fallback>
          <p:sp>
            <p:nvSpPr>
              <p:cNvPr id="5" name="文字方塊 4">
                <a:extLst>
                  <a:ext uri="{FF2B5EF4-FFF2-40B4-BE49-F238E27FC236}">
                    <a16:creationId xmlns:a16="http://schemas.microsoft.com/office/drawing/2014/main" id="{FB85EB9B-D959-87AC-90D5-F8D59BA1F06E}"/>
                  </a:ext>
                </a:extLst>
              </p:cNvPr>
              <p:cNvSpPr txBox="1">
                <a:spLocks noRot="1" noChangeAspect="1" noMove="1" noResize="1" noEditPoints="1" noAdjustHandles="1" noChangeArrowheads="1" noChangeShapeType="1" noTextEdit="1"/>
              </p:cNvSpPr>
              <p:nvPr/>
            </p:nvSpPr>
            <p:spPr>
              <a:xfrm>
                <a:off x="6128082" y="1765189"/>
                <a:ext cx="5473730" cy="3780458"/>
              </a:xfrm>
              <a:prstGeom prst="rect">
                <a:avLst/>
              </a:prstGeom>
              <a:blipFill>
                <a:blip r:embed="rId4"/>
                <a:stretch>
                  <a:fillRect l="-926" r="-926" b="-1678"/>
                </a:stretch>
              </a:blipFill>
            </p:spPr>
            <p:txBody>
              <a:bodyPr/>
              <a:lstStyle/>
              <a:p>
                <a:r>
                  <a:rPr lang="zh-HK" alt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B37ED-F4B8-9287-478A-AD337B6E1E6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7A2D040-7A49-F1C7-D465-427404F34FD5}"/>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47D7F433-1AEA-06AC-0CCA-3ACD8E5BE43E}"/>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FD5D54DC-19D8-A76A-6DA5-236929E59608}"/>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C7C3CC05-E8B4-6512-6176-B19FC85A573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DE388EA1-7D51-2181-4919-CA5E4BA6F56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77C56DCA-920D-3087-D6CB-AA9A220CE75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97</a:t>
            </a:fld>
            <a:endParaRPr lang="zh-HK" altLang="en-US" sz="1600" dirty="0">
              <a:solidFill>
                <a:schemeClr val="bg1"/>
              </a:solidFill>
            </a:endParaRPr>
          </a:p>
        </p:txBody>
      </p:sp>
      <p:sp>
        <p:nvSpPr>
          <p:cNvPr id="4" name="文字方塊 3">
            <a:extLst>
              <a:ext uri="{FF2B5EF4-FFF2-40B4-BE49-F238E27FC236}">
                <a16:creationId xmlns:a16="http://schemas.microsoft.com/office/drawing/2014/main" id="{0199D5F1-6DE0-D633-FCE7-FD698E3819E6}"/>
              </a:ext>
            </a:extLst>
          </p:cNvPr>
          <p:cNvSpPr txBox="1"/>
          <p:nvPr/>
        </p:nvSpPr>
        <p:spPr>
          <a:xfrm>
            <a:off x="4993479" y="2717087"/>
            <a:ext cx="2412909" cy="369332"/>
          </a:xfrm>
          <a:prstGeom prst="rect">
            <a:avLst/>
          </a:prstGeom>
          <a:noFill/>
        </p:spPr>
        <p:txBody>
          <a:bodyPr wrap="square">
            <a:spAutoFit/>
          </a:bodyPr>
          <a:lstStyle/>
          <a:p>
            <a:pPr algn="just"/>
            <a:r>
              <a:rPr lang="en-US" altLang="zh-HK" sz="1800" dirty="0">
                <a:effectLst/>
                <a:latin typeface="Arial" panose="020B0604020202020204" pitchFamily="34" charset="0"/>
                <a:cs typeface="Arial" panose="020B0604020202020204" pitchFamily="34" charset="0"/>
              </a:rPr>
              <a:t>Fig: </a:t>
            </a:r>
            <a:r>
              <a:rPr lang="en-US" altLang="zh-HK" dirty="0">
                <a:latin typeface="Arial" panose="020B0604020202020204" pitchFamily="34" charset="0"/>
                <a:cs typeface="Arial" panose="020B0604020202020204" pitchFamily="34" charset="0"/>
              </a:rPr>
              <a:t>System design. </a:t>
            </a:r>
          </a:p>
        </p:txBody>
      </p:sp>
      <p:pic>
        <p:nvPicPr>
          <p:cNvPr id="2" name="圖片 1">
            <a:extLst>
              <a:ext uri="{FF2B5EF4-FFF2-40B4-BE49-F238E27FC236}">
                <a16:creationId xmlns:a16="http://schemas.microsoft.com/office/drawing/2014/main" id="{D1527991-097D-D1EF-A79D-A33139DF0986}"/>
              </a:ext>
            </a:extLst>
          </p:cNvPr>
          <p:cNvPicPr>
            <a:picLocks noChangeAspect="1"/>
          </p:cNvPicPr>
          <p:nvPr/>
        </p:nvPicPr>
        <p:blipFill>
          <a:blip r:embed="rId3"/>
          <a:stretch>
            <a:fillRect/>
          </a:stretch>
        </p:blipFill>
        <p:spPr>
          <a:xfrm>
            <a:off x="3072000" y="775346"/>
            <a:ext cx="6255869" cy="2043056"/>
          </a:xfrm>
          <a:prstGeom prst="rect">
            <a:avLst/>
          </a:prstGeom>
        </p:spPr>
      </p:pic>
      <p:sp>
        <p:nvSpPr>
          <p:cNvPr id="5" name="文字方塊 4">
            <a:extLst>
              <a:ext uri="{FF2B5EF4-FFF2-40B4-BE49-F238E27FC236}">
                <a16:creationId xmlns:a16="http://schemas.microsoft.com/office/drawing/2014/main" id="{070138E5-750C-47A9-AD11-1086E613313E}"/>
              </a:ext>
            </a:extLst>
          </p:cNvPr>
          <p:cNvSpPr txBox="1"/>
          <p:nvPr/>
        </p:nvSpPr>
        <p:spPr>
          <a:xfrm>
            <a:off x="438617" y="3092872"/>
            <a:ext cx="11441831" cy="3364960"/>
          </a:xfrm>
          <a:prstGeom prst="rect">
            <a:avLst/>
          </a:prstGeom>
          <a:noFill/>
        </p:spPr>
        <p:txBody>
          <a:bodyPr wrap="square">
            <a:spAutoFit/>
          </a:bodyPr>
          <a:lstStyle/>
          <a:p>
            <a:pPr algn="just">
              <a:lnSpc>
                <a:spcPct val="150000"/>
              </a:lnSpc>
            </a:pPr>
            <a:r>
              <a:rPr lang="zh-HK" altLang="en-US" dirty="0">
                <a:latin typeface="Arial" panose="020B0604020202020204" pitchFamily="34" charset="0"/>
                <a:cs typeface="Arial" panose="020B0604020202020204" pitchFamily="34" charset="0"/>
              </a:rPr>
              <a:t>The parameter server contains three main modules. </a:t>
            </a:r>
            <a:endParaRPr lang="en-US" altLang="zh-HK" dirty="0">
              <a:latin typeface="Arial" panose="020B0604020202020204" pitchFamily="34" charset="0"/>
              <a:cs typeface="Arial" panose="020B0604020202020204" pitchFamily="34" charset="0"/>
            </a:endParaRPr>
          </a:p>
          <a:p>
            <a:pPr marL="342900" indent="-342900" algn="just">
              <a:lnSpc>
                <a:spcPct val="150000"/>
              </a:lnSpc>
              <a:buFont typeface="+mj-lt"/>
              <a:buAutoNum type="arabicPeriod"/>
            </a:pPr>
            <a:r>
              <a:rPr lang="zh-HK" altLang="en-US" dirty="0">
                <a:latin typeface="Arial" panose="020B0604020202020204" pitchFamily="34" charset="0"/>
                <a:cs typeface="Arial" panose="020B0604020202020204" pitchFamily="34" charset="0"/>
              </a:rPr>
              <a:t>The </a:t>
            </a:r>
            <a:r>
              <a:rPr lang="en-US" altLang="zh-HK" dirty="0">
                <a:latin typeface="Arial" panose="020B0604020202020204" pitchFamily="34" charset="0"/>
                <a:cs typeface="Arial" panose="020B0604020202020204" pitchFamily="34" charset="0"/>
              </a:rPr>
              <a:t>deep deterministic policy gradient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a:t>
            </a:r>
            <a:r>
              <a:rPr lang="zh-HK" altLang="en-US" dirty="0">
                <a:latin typeface="Arial" panose="020B0604020202020204" pitchFamily="34" charset="0"/>
                <a:cs typeface="Arial" panose="020B0604020202020204" pitchFamily="34" charset="0"/>
              </a:rPr>
              <a:t>DPG</a:t>
            </a:r>
            <a:r>
              <a:rPr lang="en-US" altLang="zh-CN" dirty="0">
                <a:latin typeface="Arial" panose="020B0604020202020204" pitchFamily="34" charset="0"/>
                <a:cs typeface="Arial" panose="020B0604020202020204" pitchFamily="34" charset="0"/>
              </a:rPr>
              <a:t>)</a:t>
            </a:r>
            <a:r>
              <a:rPr lang="en-US" altLang="zh-HK" dirty="0">
                <a:latin typeface="Arial" panose="020B0604020202020204" pitchFamily="34" charset="0"/>
                <a:cs typeface="Arial" panose="020B0604020202020204" pitchFamily="34" charset="0"/>
              </a:rPr>
              <a:t> </a:t>
            </a:r>
            <a:r>
              <a:rPr lang="zh-HK" altLang="en-US" dirty="0">
                <a:latin typeface="Arial" panose="020B0604020202020204" pitchFamily="34" charset="0"/>
                <a:cs typeface="Arial" panose="020B0604020202020204" pitchFamily="34" charset="0"/>
              </a:rPr>
              <a:t>based sampling algorithm generates sampling policies for all clients. A model aggregator collects local feature weights trained by clients and aggregates them to generate new global feature weights for next-round training. </a:t>
            </a:r>
            <a:endParaRPr lang="en-US" altLang="zh-HK" dirty="0">
              <a:latin typeface="Arial" panose="020B0604020202020204" pitchFamily="34" charset="0"/>
              <a:cs typeface="Arial" panose="020B0604020202020204" pitchFamily="34" charset="0"/>
            </a:endParaRPr>
          </a:p>
          <a:p>
            <a:pPr marL="342900" indent="-342900" algn="just">
              <a:lnSpc>
                <a:spcPct val="150000"/>
              </a:lnSpc>
              <a:buFont typeface="+mj-lt"/>
              <a:buAutoNum type="arabicPeriod"/>
            </a:pPr>
            <a:r>
              <a:rPr lang="en-US" altLang="zh-HK"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zh-HK" altLang="en-US" dirty="0">
                <a:latin typeface="Arial" panose="020B0604020202020204" pitchFamily="34" charset="0"/>
                <a:cs typeface="Arial" panose="020B0604020202020204" pitchFamily="34" charset="0"/>
              </a:rPr>
              <a:t>communication module is designed for message exchanges between the parameter server and clients. This communication module is realized by gRPC APIs, which are based on TCP communication protocol. </a:t>
            </a:r>
            <a:endParaRPr lang="en-US" altLang="zh-HK" dirty="0">
              <a:latin typeface="Arial" panose="020B0604020202020204" pitchFamily="34" charset="0"/>
              <a:cs typeface="Arial" panose="020B0604020202020204" pitchFamily="34" charset="0"/>
            </a:endParaRPr>
          </a:p>
          <a:p>
            <a:pPr marL="342900" indent="-342900" algn="just">
              <a:lnSpc>
                <a:spcPct val="150000"/>
              </a:lnSpc>
              <a:buFont typeface="+mj-lt"/>
              <a:buAutoNum type="arabicPeriod"/>
            </a:pPr>
            <a:r>
              <a:rPr lang="zh-HK" altLang="en-US" dirty="0">
                <a:latin typeface="Arial" panose="020B0604020202020204" pitchFamily="34" charset="0"/>
                <a:cs typeface="Arial" panose="020B0604020202020204" pitchFamily="34" charset="0"/>
              </a:rPr>
              <a:t>Each client has a module of GCN construction, responsible for creating a GCN model according to </a:t>
            </a:r>
            <a:r>
              <a:rPr lang="en-US" altLang="zh-HK" dirty="0">
                <a:latin typeface="Arial" panose="020B0604020202020204" pitchFamily="34" charset="0"/>
                <a:cs typeface="Arial" panose="020B0604020202020204" pitchFamily="34" charset="0"/>
              </a:rPr>
              <a:t>the </a:t>
            </a:r>
            <a:r>
              <a:rPr lang="zh-HK" altLang="en-US" dirty="0">
                <a:latin typeface="Arial" panose="020B0604020202020204" pitchFamily="34" charset="0"/>
                <a:cs typeface="Arial" panose="020B0604020202020204" pitchFamily="34" charset="0"/>
              </a:rPr>
              <a:t>sampling policy.</a:t>
            </a:r>
          </a:p>
        </p:txBody>
      </p:sp>
    </p:spTree>
    <p:extLst>
      <p:ext uri="{BB962C8B-B14F-4D97-AF65-F5344CB8AC3E}">
        <p14:creationId xmlns:p14="http://schemas.microsoft.com/office/powerpoint/2010/main" val="3874580144"/>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98</a:t>
            </a:fld>
            <a:endParaRPr lang="zh-HK" altLang="en-US" sz="1600" dirty="0">
              <a:solidFill>
                <a:schemeClr val="bg1"/>
              </a:solidFill>
            </a:endParaRPr>
          </a:p>
        </p:txBody>
      </p:sp>
      <p:pic>
        <p:nvPicPr>
          <p:cNvPr id="3" name="圖片 2"/>
          <p:cNvPicPr>
            <a:picLocks noChangeAspect="1"/>
          </p:cNvPicPr>
          <p:nvPr/>
        </p:nvPicPr>
        <p:blipFill>
          <a:blip r:embed="rId3"/>
          <a:srcRect b="43452"/>
          <a:stretch/>
        </p:blipFill>
        <p:spPr>
          <a:xfrm>
            <a:off x="1085330" y="1436621"/>
            <a:ext cx="4248000" cy="4399959"/>
          </a:xfrm>
          <a:prstGeom prst="rect">
            <a:avLst/>
          </a:prstGeom>
        </p:spPr>
      </p:pic>
      <p:pic>
        <p:nvPicPr>
          <p:cNvPr id="2" name="圖片 1">
            <a:extLst>
              <a:ext uri="{FF2B5EF4-FFF2-40B4-BE49-F238E27FC236}">
                <a16:creationId xmlns:a16="http://schemas.microsoft.com/office/drawing/2014/main" id="{D7500767-C876-12EF-A61B-2107B8CD96EF}"/>
              </a:ext>
            </a:extLst>
          </p:cNvPr>
          <p:cNvPicPr>
            <a:picLocks noChangeAspect="1"/>
          </p:cNvPicPr>
          <p:nvPr/>
        </p:nvPicPr>
        <p:blipFill>
          <a:blip r:embed="rId3"/>
          <a:srcRect t="56220"/>
          <a:stretch/>
        </p:blipFill>
        <p:spPr>
          <a:xfrm>
            <a:off x="6138670" y="1826702"/>
            <a:ext cx="4968000" cy="3983907"/>
          </a:xfrm>
          <a:prstGeom prst="rect">
            <a:avLst/>
          </a:prstGeom>
        </p:spPr>
      </p:pic>
      <p:sp>
        <p:nvSpPr>
          <p:cNvPr id="4" name="文字方塊 3">
            <a:extLst>
              <a:ext uri="{FF2B5EF4-FFF2-40B4-BE49-F238E27FC236}">
                <a16:creationId xmlns:a16="http://schemas.microsoft.com/office/drawing/2014/main" id="{34B3D61D-4D4D-CF51-55F1-F4CD5F19242A}"/>
              </a:ext>
            </a:extLst>
          </p:cNvPr>
          <p:cNvSpPr txBox="1"/>
          <p:nvPr/>
        </p:nvSpPr>
        <p:spPr>
          <a:xfrm>
            <a:off x="-1" y="720001"/>
            <a:ext cx="11441831" cy="456472"/>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Local GCN Training by Clients</a:t>
            </a:r>
          </a:p>
        </p:txBody>
      </p:sp>
      <p:sp>
        <p:nvSpPr>
          <p:cNvPr id="7" name="矩形 6">
            <a:extLst>
              <a:ext uri="{FF2B5EF4-FFF2-40B4-BE49-F238E27FC236}">
                <a16:creationId xmlns:a16="http://schemas.microsoft.com/office/drawing/2014/main" id="{A346AA23-DC18-6B85-A513-D92EB9904F30}"/>
              </a:ext>
            </a:extLst>
          </p:cNvPr>
          <p:cNvSpPr/>
          <p:nvPr/>
        </p:nvSpPr>
        <p:spPr>
          <a:xfrm>
            <a:off x="1560000" y="2853000"/>
            <a:ext cx="1800000" cy="28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149EB-1820-5EE5-1305-007BEDF53CB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9377DE9-46BB-9486-6DA6-7E7C07182C3C}"/>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503050405090304" pitchFamily="18" charset="0"/>
              <a:cs typeface="Times New Roman" panose="02020503050405090304" pitchFamily="18" charset="0"/>
            </a:endParaRPr>
          </a:p>
        </p:txBody>
      </p:sp>
      <p:sp>
        <p:nvSpPr>
          <p:cNvPr id="72" name="文本框 71">
            <a:extLst>
              <a:ext uri="{FF2B5EF4-FFF2-40B4-BE49-F238E27FC236}">
                <a16:creationId xmlns:a16="http://schemas.microsoft.com/office/drawing/2014/main" id="{CD8DE0E1-CE62-BEA4-8579-2DAEB0B91F38}"/>
              </a:ext>
            </a:extLst>
          </p:cNvPr>
          <p:cNvSpPr txBox="1"/>
          <p:nvPr/>
        </p:nvSpPr>
        <p:spPr>
          <a:xfrm>
            <a:off x="120000" y="31704"/>
            <a:ext cx="4914152" cy="584775"/>
          </a:xfrm>
          <a:prstGeom prst="rect">
            <a:avLst/>
          </a:prstGeom>
          <a:noFill/>
        </p:spPr>
        <p:txBody>
          <a:bodyPr wrap="square" rtlCol="0">
            <a:spAutoFit/>
          </a:bodyPr>
          <a:lstStyle/>
          <a:p>
            <a:pPr eaLnBrk="1" hangingPunct="1"/>
            <a:r>
              <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sym typeface="+mn-ea"/>
              </a:rPr>
              <a:t>Method Design</a:t>
            </a:r>
            <a:endParaRPr lang="en-US" altLang="zh-CN" sz="3200" b="1" dirty="0">
              <a:solidFill>
                <a:schemeClr val="bg2"/>
              </a:solidFill>
              <a:latin typeface="Arial" panose="020B0604020202090204" pitchFamily="34" charset="0"/>
              <a:ea typeface="Microsoft YaHei" panose="020B0503020204020204" charset="-122"/>
              <a:cs typeface="Arial" panose="020B0604020202090204" pitchFamily="34" charset="0"/>
            </a:endParaRPr>
          </a:p>
        </p:txBody>
      </p:sp>
      <p:grpSp>
        <p:nvGrpSpPr>
          <p:cNvPr id="12" name="组合 11">
            <a:extLst>
              <a:ext uri="{FF2B5EF4-FFF2-40B4-BE49-F238E27FC236}">
                <a16:creationId xmlns:a16="http://schemas.microsoft.com/office/drawing/2014/main" id="{D1433624-22D7-D987-2582-380A11915C63}"/>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D3EFCB7-B350-AE80-5586-04E7838C070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503050405090304" pitchFamily="18" charset="0"/>
                <a:cs typeface="Times New Roman" panose="02020503050405090304" pitchFamily="18" charset="0"/>
              </a:endParaRPr>
            </a:p>
          </p:txBody>
        </p:sp>
        <p:sp>
          <p:nvSpPr>
            <p:cNvPr id="14" name="矩形 13">
              <a:extLst>
                <a:ext uri="{FF2B5EF4-FFF2-40B4-BE49-F238E27FC236}">
                  <a16:creationId xmlns:a16="http://schemas.microsoft.com/office/drawing/2014/main" id="{0D0F4561-8A4C-4E4B-4D4C-E7A72C2CD85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503050405090304" pitchFamily="18" charset="0"/>
                  <a:ea typeface="华文中宋" panose="02010600040101010101" pitchFamily="2" charset="-122"/>
                  <a:cs typeface="Times New Roman" panose="02020503050405090304" pitchFamily="18" charset="0"/>
                </a:rPr>
                <a:t>　</a:t>
              </a:r>
              <a:r>
                <a:rPr lang="en-US" altLang="zh-CN" sz="1200" b="1" dirty="0">
                  <a:latin typeface="Times New Roman" panose="02020503050405090304" pitchFamily="18" charset="0"/>
                </a:rPr>
                <a:t>CPS Computational Learning Laboratory</a:t>
              </a:r>
              <a:endParaRPr lang="zh-CN" altLang="en-US" sz="1200" b="1" dirty="0">
                <a:solidFill>
                  <a:schemeClr val="bg1"/>
                </a:solidFill>
                <a:latin typeface="Times New Roman" panose="02020503050405090304" pitchFamily="18" charset="0"/>
                <a:ea typeface="华文中宋" panose="02010600040101010101" pitchFamily="2" charset="-122"/>
                <a:cs typeface="Times New Roman" panose="02020503050405090304" pitchFamily="18" charset="0"/>
              </a:endParaRPr>
            </a:p>
          </p:txBody>
        </p:sp>
      </p:grpSp>
      <p:sp>
        <p:nvSpPr>
          <p:cNvPr id="15" name="灯片编号占位符 5">
            <a:extLst>
              <a:ext uri="{FF2B5EF4-FFF2-40B4-BE49-F238E27FC236}">
                <a16:creationId xmlns:a16="http://schemas.microsoft.com/office/drawing/2014/main" id="{0EAE18EC-B40B-0634-8025-ED1F7BDCB76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99</a:t>
            </a:fld>
            <a:endParaRPr lang="zh-HK" altLang="en-US" sz="1600" dirty="0">
              <a:solidFill>
                <a:schemeClr val="bg1"/>
              </a:solidFill>
            </a:endParaRPr>
          </a:p>
        </p:txBody>
      </p:sp>
      <p:pic>
        <p:nvPicPr>
          <p:cNvPr id="5" name="圖片 4">
            <a:extLst>
              <a:ext uri="{FF2B5EF4-FFF2-40B4-BE49-F238E27FC236}">
                <a16:creationId xmlns:a16="http://schemas.microsoft.com/office/drawing/2014/main" id="{17D4B48B-4CD6-6DB2-80CE-FAD629D7F319}"/>
              </a:ext>
            </a:extLst>
          </p:cNvPr>
          <p:cNvPicPr>
            <a:picLocks noChangeAspect="1"/>
          </p:cNvPicPr>
          <p:nvPr/>
        </p:nvPicPr>
        <p:blipFill>
          <a:blip r:embed="rId3"/>
          <a:stretch>
            <a:fillRect/>
          </a:stretch>
        </p:blipFill>
        <p:spPr>
          <a:xfrm>
            <a:off x="480000" y="1697985"/>
            <a:ext cx="4914629" cy="3462029"/>
          </a:xfrm>
          <a:prstGeom prst="rect">
            <a:avLst/>
          </a:prstGeom>
        </p:spPr>
      </p:pic>
      <p:sp>
        <p:nvSpPr>
          <p:cNvPr id="2" name="文字方塊 1">
            <a:extLst>
              <a:ext uri="{FF2B5EF4-FFF2-40B4-BE49-F238E27FC236}">
                <a16:creationId xmlns:a16="http://schemas.microsoft.com/office/drawing/2014/main" id="{479E5A82-AC17-5532-68E7-70893E1E6E71}"/>
              </a:ext>
            </a:extLst>
          </p:cNvPr>
          <p:cNvSpPr txBox="1"/>
          <p:nvPr/>
        </p:nvSpPr>
        <p:spPr>
          <a:xfrm>
            <a:off x="-1" y="720001"/>
            <a:ext cx="11441831" cy="456472"/>
          </a:xfrm>
          <a:prstGeom prst="rect">
            <a:avLst/>
          </a:prstGeom>
          <a:noFill/>
        </p:spPr>
        <p:txBody>
          <a:bodyPr wrap="square">
            <a:spAutoFit/>
          </a:bodyPr>
          <a:lstStyle/>
          <a:p>
            <a:pPr algn="just">
              <a:lnSpc>
                <a:spcPct val="150000"/>
              </a:lnSpc>
            </a:pPr>
            <a:r>
              <a:rPr lang="en-US" altLang="zh-HK" b="1" dirty="0">
                <a:latin typeface="Arial" panose="020B0604020202020204" pitchFamily="34" charset="0"/>
                <a:cs typeface="Arial" panose="020B0604020202020204" pitchFamily="34" charset="0"/>
              </a:rPr>
              <a:t>Local GCN Training by Clients</a:t>
            </a:r>
            <a:r>
              <a:rPr lang="en-US" altLang="zh-CN" b="1" dirty="0">
                <a:latin typeface="Arial" panose="020B0604020202020204" pitchFamily="34" charset="0"/>
                <a:cs typeface="Arial" panose="020B0604020202020204" pitchFamily="34" charset="0"/>
              </a:rPr>
              <a:t>:</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GCN Construction</a:t>
            </a:r>
            <a:endParaRPr lang="en-US" altLang="zh-HK" b="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8044B6DC-98F6-367A-54DC-1257E2B8EBD7}"/>
                  </a:ext>
                </a:extLst>
              </p:cNvPr>
              <p:cNvSpPr txBox="1"/>
              <p:nvPr/>
            </p:nvSpPr>
            <p:spPr>
              <a:xfrm>
                <a:off x="5538629" y="1310386"/>
                <a:ext cx="6379409" cy="1287468"/>
              </a:xfrm>
              <a:prstGeom prst="rect">
                <a:avLst/>
              </a:prstGeom>
              <a:noFill/>
            </p:spPr>
            <p:txBody>
              <a:bodyPr wrap="square">
                <a:spAutoFit/>
              </a:bodyPr>
              <a:lstStyle/>
              <a:p>
                <a:pPr algn="just">
                  <a:lnSpc>
                    <a:spcPct val="150000"/>
                  </a:lnSpc>
                </a:pPr>
                <a:r>
                  <a:rPr lang="zh-HK" altLang="en-US" dirty="0">
                    <a:latin typeface="Arial" panose="020B0604020202020204" pitchFamily="34" charset="0"/>
                    <a:cs typeface="Arial" panose="020B0604020202020204" pitchFamily="34" charset="0"/>
                  </a:rPr>
                  <a:t>The GCN model </a:t>
                </a:r>
                <a14:m>
                  <m:oMath xmlns:m="http://schemas.openxmlformats.org/officeDocument/2006/math">
                    <m:r>
                      <a:rPr lang="zh-HK" altLang="en-US" i="1" dirty="0" smtClean="0">
                        <a:latin typeface="Cambria Math" panose="02040503050406030204" pitchFamily="18" charset="0"/>
                        <a:cs typeface="Arial" panose="020B0604020202020204" pitchFamily="34" charset="0"/>
                      </a:rPr>
                      <m:t> </m:t>
                    </m:r>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𝐺</m:t>
                        </m:r>
                      </m:e>
                      <m:sub>
                        <m:r>
                          <a:rPr lang="zh-HK" altLang="en-US" i="1" dirty="0" smtClean="0">
                            <a:latin typeface="Cambria Math" panose="02040503050406030204" pitchFamily="18" charset="0"/>
                            <a:cs typeface="Arial" panose="020B0604020202020204" pitchFamily="34" charset="0"/>
                          </a:rPr>
                          <m:t>𝑖</m:t>
                        </m:r>
                      </m:sub>
                    </m:sSub>
                    <m:r>
                      <a:rPr lang="zh-HK" altLang="en-US" i="1" dirty="0" smtClean="0">
                        <a:latin typeface="Cambria Math" panose="02040503050406030204" pitchFamily="18" charset="0"/>
                        <a:cs typeface="Arial" panose="020B0604020202020204" pitchFamily="34" charset="0"/>
                      </a:rPr>
                      <m:t> </m:t>
                    </m:r>
                  </m:oMath>
                </a14:m>
                <a:r>
                  <a:rPr lang="zh-HK" altLang="en-US" dirty="0">
                    <a:latin typeface="Arial" panose="020B0604020202020204" pitchFamily="34" charset="0"/>
                    <a:cs typeface="Arial" panose="020B0604020202020204" pitchFamily="34" charset="0"/>
                  </a:rPr>
                  <a:t>of client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𝑖</m:t>
                    </m:r>
                  </m:oMath>
                </a14:m>
                <a:r>
                  <a:rPr lang="zh-HK" altLang="en-US" dirty="0">
                    <a:latin typeface="Arial" panose="020B0604020202020204" pitchFamily="34" charset="0"/>
                    <a:cs typeface="Arial" panose="020B0604020202020204" pitchFamily="34" charset="0"/>
                  </a:rPr>
                  <a:t> is constructed using the </a:t>
                </a:r>
                <a:r>
                  <a:rPr lang="zh-HK" altLang="en-US" b="1" dirty="0">
                    <a:latin typeface="Arial" panose="020B0604020202020204" pitchFamily="34" charset="0"/>
                    <a:cs typeface="Arial" panose="020B0604020202020204" pitchFamily="34" charset="0"/>
                  </a:rPr>
                  <a:t>ModelConstruct() </a:t>
                </a:r>
                <a:r>
                  <a:rPr lang="zh-HK" altLang="en-US" dirty="0">
                    <a:latin typeface="Arial" panose="020B0604020202020204" pitchFamily="34" charset="0"/>
                    <a:cs typeface="Arial" panose="020B0604020202020204" pitchFamily="34" charset="0"/>
                  </a:rPr>
                  <a:t>function, which samples a subset of nodes based on a predefined policy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𝑃</m:t>
                        </m:r>
                      </m:e>
                      <m:sub>
                        <m:r>
                          <a:rPr lang="zh-HK" altLang="en-US" i="1" dirty="0" smtClean="0">
                            <a:latin typeface="Cambria Math" panose="02040503050406030204" pitchFamily="18" charset="0"/>
                            <a:cs typeface="Arial" panose="020B0604020202020204" pitchFamily="34" charset="0"/>
                          </a:rPr>
                          <m:t>𝑖</m:t>
                        </m:r>
                      </m:sub>
                    </m:sSub>
                  </m:oMath>
                </a14:m>
                <a:r>
                  <a:rPr lang="zh-HK" altLang="en-US" dirty="0">
                    <a:latin typeface="Arial" panose="020B0604020202020204" pitchFamily="34" charset="0"/>
                    <a:cs typeface="Arial" panose="020B0604020202020204" pitchFamily="34" charset="0"/>
                  </a:rPr>
                  <a:t> .</a:t>
                </a:r>
              </a:p>
            </p:txBody>
          </p:sp>
        </mc:Choice>
        <mc:Fallback>
          <p:sp>
            <p:nvSpPr>
              <p:cNvPr id="7" name="文字方塊 6">
                <a:extLst>
                  <a:ext uri="{FF2B5EF4-FFF2-40B4-BE49-F238E27FC236}">
                    <a16:creationId xmlns:a16="http://schemas.microsoft.com/office/drawing/2014/main" id="{8044B6DC-98F6-367A-54DC-1257E2B8EBD7}"/>
                  </a:ext>
                </a:extLst>
              </p:cNvPr>
              <p:cNvSpPr txBox="1">
                <a:spLocks noRot="1" noChangeAspect="1" noMove="1" noResize="1" noEditPoints="1" noAdjustHandles="1" noChangeArrowheads="1" noChangeShapeType="1" noTextEdit="1"/>
              </p:cNvSpPr>
              <p:nvPr/>
            </p:nvSpPr>
            <p:spPr>
              <a:xfrm>
                <a:off x="5538629" y="1310386"/>
                <a:ext cx="6379409" cy="1287468"/>
              </a:xfrm>
              <a:prstGeom prst="rect">
                <a:avLst/>
              </a:prstGeom>
              <a:blipFill>
                <a:blip r:embed="rId4"/>
                <a:stretch>
                  <a:fillRect l="-795" r="-1789" b="-6863"/>
                </a:stretch>
              </a:blipFill>
            </p:spPr>
            <p:txBody>
              <a:bodyPr/>
              <a:lstStyle/>
              <a:p>
                <a:r>
                  <a:rPr lang="zh-HK" altLang="en-US">
                    <a:noFill/>
                  </a:rPr>
                  <a:t> </a:t>
                </a:r>
              </a:p>
            </p:txBody>
          </p:sp>
        </mc:Fallback>
      </mc:AlternateContent>
      <p:pic>
        <p:nvPicPr>
          <p:cNvPr id="8" name="圖片 7">
            <a:extLst>
              <a:ext uri="{FF2B5EF4-FFF2-40B4-BE49-F238E27FC236}">
                <a16:creationId xmlns:a16="http://schemas.microsoft.com/office/drawing/2014/main" id="{00EE1687-CE47-FEBD-6F25-A41DB703BD0A}"/>
              </a:ext>
            </a:extLst>
          </p:cNvPr>
          <p:cNvPicPr>
            <a:picLocks noChangeAspect="1"/>
          </p:cNvPicPr>
          <p:nvPr/>
        </p:nvPicPr>
        <p:blipFill>
          <a:blip r:embed="rId5"/>
          <a:srcRect b="22672"/>
          <a:stretch/>
        </p:blipFill>
        <p:spPr>
          <a:xfrm>
            <a:off x="7361840" y="2731767"/>
            <a:ext cx="2984729" cy="308553"/>
          </a:xfrm>
          <a:prstGeom prst="rect">
            <a:avLst/>
          </a:prstGeom>
        </p:spPr>
      </p:pic>
      <mc:AlternateContent xmlns:mc="http://schemas.openxmlformats.org/markup-compatibility/2006">
        <mc:Choice xmlns:a14="http://schemas.microsoft.com/office/drawing/2010/main" Requires="a14">
          <p:sp>
            <p:nvSpPr>
              <p:cNvPr id="18" name="文字方塊 17">
                <a:extLst>
                  <a:ext uri="{FF2B5EF4-FFF2-40B4-BE49-F238E27FC236}">
                    <a16:creationId xmlns:a16="http://schemas.microsoft.com/office/drawing/2014/main" id="{4FEFC918-6D82-47EE-F26C-BD2AF474A329}"/>
                  </a:ext>
                </a:extLst>
              </p:cNvPr>
              <p:cNvSpPr txBox="1"/>
              <p:nvPr/>
            </p:nvSpPr>
            <p:spPr>
              <a:xfrm>
                <a:off x="5610371" y="3312246"/>
                <a:ext cx="6487665" cy="1490023"/>
              </a:xfrm>
              <a:prstGeom prst="rect">
                <a:avLst/>
              </a:prstGeom>
              <a:noFill/>
            </p:spPr>
            <p:txBody>
              <a:bodyPr wrap="square">
                <a:spAutoFit/>
              </a:bodyPr>
              <a:lstStyle/>
              <a:p>
                <a:pPr algn="just">
                  <a:lnSpc>
                    <a:spcPct val="150000"/>
                  </a:lnSpc>
                </a:pPr>
                <a:r>
                  <a:rPr lang="en-US" altLang="zh-CN" dirty="0">
                    <a:latin typeface="Arial" panose="020B0604020202020204" pitchFamily="34" charset="0"/>
                    <a:cs typeface="Arial" panose="020B0604020202020204" pitchFamily="34" charset="0"/>
                  </a:rPr>
                  <a:t>w</a:t>
                </a:r>
                <a:r>
                  <a:rPr lang="zh-HK" altLang="en-US" dirty="0">
                    <a:latin typeface="Arial" panose="020B0604020202020204" pitchFamily="34" charset="0"/>
                    <a:cs typeface="Arial" panose="020B0604020202020204" pitchFamily="34" charset="0"/>
                  </a:rPr>
                  <a:t>here</a:t>
                </a:r>
                <a:r>
                  <a:rPr lang="zh-CN" altLang="en-US" dirty="0">
                    <a:latin typeface="Arial" panose="020B0604020202020204" pitchFamily="34" charset="0"/>
                    <a:cs typeface="Arial" panose="020B0604020202020204" pitchFamily="34" charset="0"/>
                  </a:rPr>
                  <a:t> </a:t>
                </a:r>
                <a14:m>
                  <m:oMath xmlns:m="http://schemas.openxmlformats.org/officeDocument/2006/math">
                    <m:sSub>
                      <m:sSubPr>
                        <m:ctrlPr>
                          <a:rPr lang="zh-HK" altLang="en-US" i="1" dirty="0" smtClean="0">
                            <a:latin typeface="Cambria Math" panose="02040503050406030204" pitchFamily="18" charset="0"/>
                            <a:cs typeface="Arial" panose="020B0604020202020204" pitchFamily="34" charset="0"/>
                          </a:rPr>
                        </m:ctrlPr>
                      </m:sSubPr>
                      <m:e>
                        <m:r>
                          <a:rPr lang="zh-HK" altLang="en-US" i="1" dirty="0" smtClean="0">
                            <a:latin typeface="Cambria Math" panose="02040503050406030204" pitchFamily="18" charset="0"/>
                            <a:cs typeface="Arial" panose="020B0604020202020204" pitchFamily="34" charset="0"/>
                          </a:rPr>
                          <m:t>𝜅</m:t>
                        </m:r>
                      </m:e>
                      <m:sub>
                        <m:r>
                          <a:rPr lang="zh-HK" altLang="en-US" i="1" dirty="0" smtClean="0">
                            <a:latin typeface="Cambria Math" panose="02040503050406030204" pitchFamily="18" charset="0"/>
                            <a:cs typeface="Arial" panose="020B0604020202020204" pitchFamily="34" charset="0"/>
                          </a:rPr>
                          <m:t>𝑖</m:t>
                        </m:r>
                      </m:sub>
                    </m:sSub>
                  </m:oMath>
                </a14:m>
                <a:r>
                  <a:rPr lang="zh-HK" altLang="en-US" dirty="0">
                    <a:latin typeface="Arial" panose="020B0604020202020204" pitchFamily="34" charset="0"/>
                    <a:cs typeface="Arial" panose="020B0604020202020204" pitchFamily="34" charset="0"/>
                  </a:rPr>
                  <a:t>denotes the minibatch size, and </a:t>
                </a:r>
                <a14:m>
                  <m:oMath xmlns:m="http://schemas.openxmlformats.org/officeDocument/2006/math">
                    <m:d>
                      <m:dPr>
                        <m:begChr m:val="{"/>
                        <m:endChr m:val="}"/>
                        <m:ctrlPr>
                          <a:rPr lang="zh-HK" altLang="en-US" i="1" dirty="0" smtClean="0">
                            <a:latin typeface="Cambria Math" panose="02040503050406030204" pitchFamily="18" charset="0"/>
                            <a:cs typeface="Arial" panose="020B0604020202020204" pitchFamily="34" charset="0"/>
                          </a:rPr>
                        </m:ctrlPr>
                      </m:dPr>
                      <m:e>
                        <m:sSubSup>
                          <m:sSubSupPr>
                            <m:ctrlPr>
                              <a:rPr lang="zh-HK" altLang="en-US" i="1" dirty="0" smtClean="0">
                                <a:latin typeface="Cambria Math" panose="02040503050406030204" pitchFamily="18" charset="0"/>
                                <a:cs typeface="Arial" panose="020B0604020202020204" pitchFamily="34" charset="0"/>
                              </a:rPr>
                            </m:ctrlPr>
                          </m:sSubSupPr>
                          <m:e>
                            <m:r>
                              <a:rPr lang="zh-HK" altLang="en-US" i="1" dirty="0" smtClean="0">
                                <a:latin typeface="Cambria Math" panose="02040503050406030204" pitchFamily="18" charset="0"/>
                                <a:cs typeface="Arial" panose="020B0604020202020204" pitchFamily="34" charset="0"/>
                              </a:rPr>
                              <m:t>𝑝</m:t>
                            </m:r>
                          </m:e>
                          <m:sub>
                            <m:r>
                              <a:rPr lang="zh-HK" altLang="en-US" i="1" dirty="0" smtClean="0">
                                <a:latin typeface="Cambria Math" panose="02040503050406030204" pitchFamily="18" charset="0"/>
                                <a:cs typeface="Arial" panose="020B0604020202020204" pitchFamily="34" charset="0"/>
                              </a:rPr>
                              <m:t>𝑖</m:t>
                            </m:r>
                          </m:sub>
                          <m:sup>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1</m:t>
                                </m:r>
                              </m:e>
                            </m:d>
                          </m:sup>
                        </m:sSubSup>
                        <m:r>
                          <a:rPr lang="zh-HK" altLang="en-US" i="1" dirty="0" smtClean="0">
                            <a:latin typeface="Cambria Math" panose="02040503050406030204" pitchFamily="18" charset="0"/>
                            <a:cs typeface="Arial" panose="020B0604020202020204" pitchFamily="34" charset="0"/>
                          </a:rPr>
                          <m:t>,</m:t>
                        </m:r>
                        <m:sSubSup>
                          <m:sSubSupPr>
                            <m:ctrlPr>
                              <a:rPr lang="zh-HK" altLang="en-US" i="1" dirty="0" smtClean="0">
                                <a:latin typeface="Cambria Math" panose="02040503050406030204" pitchFamily="18" charset="0"/>
                                <a:cs typeface="Arial" panose="020B0604020202020204" pitchFamily="34" charset="0"/>
                              </a:rPr>
                            </m:ctrlPr>
                          </m:sSubSupPr>
                          <m:e>
                            <m:r>
                              <a:rPr lang="zh-HK" altLang="en-US" i="1" dirty="0" smtClean="0">
                                <a:latin typeface="Cambria Math" panose="02040503050406030204" pitchFamily="18" charset="0"/>
                                <a:cs typeface="Arial" panose="020B0604020202020204" pitchFamily="34" charset="0"/>
                              </a:rPr>
                              <m:t>𝑝</m:t>
                            </m:r>
                          </m:e>
                          <m:sub>
                            <m:r>
                              <a:rPr lang="zh-HK" altLang="en-US" i="1" dirty="0" smtClean="0">
                                <a:latin typeface="Cambria Math" panose="02040503050406030204" pitchFamily="18" charset="0"/>
                                <a:cs typeface="Arial" panose="020B0604020202020204" pitchFamily="34" charset="0"/>
                              </a:rPr>
                              <m:t>𝑖</m:t>
                            </m:r>
                          </m:sub>
                          <m:sup>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2</m:t>
                                </m:r>
                              </m:e>
                            </m:d>
                          </m:sup>
                        </m:sSubSup>
                        <m:r>
                          <a:rPr lang="zh-HK" altLang="en-US" i="1" dirty="0" smtClean="0">
                            <a:latin typeface="Cambria Math" panose="02040503050406030204" pitchFamily="18" charset="0"/>
                            <a:cs typeface="Arial" panose="020B0604020202020204" pitchFamily="34" charset="0"/>
                          </a:rPr>
                          <m:t>,…,</m:t>
                        </m:r>
                        <m:sSubSup>
                          <m:sSubSupPr>
                            <m:ctrlPr>
                              <a:rPr lang="zh-HK" altLang="en-US" i="1" dirty="0" smtClean="0">
                                <a:latin typeface="Cambria Math" panose="02040503050406030204" pitchFamily="18" charset="0"/>
                                <a:cs typeface="Arial" panose="020B0604020202020204" pitchFamily="34" charset="0"/>
                              </a:rPr>
                            </m:ctrlPr>
                          </m:sSubSupPr>
                          <m:e>
                            <m:r>
                              <a:rPr lang="zh-HK" altLang="en-US" i="1" dirty="0" smtClean="0">
                                <a:latin typeface="Cambria Math" panose="02040503050406030204" pitchFamily="18" charset="0"/>
                                <a:cs typeface="Arial" panose="020B0604020202020204" pitchFamily="34" charset="0"/>
                              </a:rPr>
                              <m:t>𝑝</m:t>
                            </m:r>
                          </m:e>
                          <m:sub>
                            <m:r>
                              <a:rPr lang="zh-HK" altLang="en-US" i="1" dirty="0" smtClean="0">
                                <a:latin typeface="Cambria Math" panose="02040503050406030204" pitchFamily="18" charset="0"/>
                                <a:cs typeface="Arial" panose="020B0604020202020204" pitchFamily="34" charset="0"/>
                              </a:rPr>
                              <m:t>𝑖</m:t>
                            </m:r>
                          </m:sub>
                          <m:sup>
                            <m:d>
                              <m:dPr>
                                <m:ctrlPr>
                                  <a:rPr lang="zh-HK" altLang="en-US" i="1" dirty="0" smtClean="0">
                                    <a:latin typeface="Cambria Math" panose="02040503050406030204" pitchFamily="18" charset="0"/>
                                    <a:cs typeface="Arial" panose="020B0604020202020204" pitchFamily="34" charset="0"/>
                                  </a:rPr>
                                </m:ctrlPr>
                              </m:dPr>
                              <m:e>
                                <m:r>
                                  <a:rPr lang="zh-HK" altLang="en-US" i="1" dirty="0" smtClean="0">
                                    <a:latin typeface="Cambria Math" panose="02040503050406030204" pitchFamily="18" charset="0"/>
                                    <a:cs typeface="Arial" panose="020B0604020202020204" pitchFamily="34" charset="0"/>
                                  </a:rPr>
                                  <m:t>𝐿</m:t>
                                </m:r>
                                <m:r>
                                  <a:rPr lang="zh-HK" altLang="en-US" i="1" dirty="0" smtClean="0">
                                    <a:latin typeface="Cambria Math" panose="02040503050406030204" pitchFamily="18" charset="0"/>
                                    <a:cs typeface="Arial" panose="020B0604020202020204" pitchFamily="34" charset="0"/>
                                  </a:rPr>
                                  <m:t>−1</m:t>
                                </m:r>
                              </m:e>
                            </m:d>
                          </m:sup>
                        </m:sSubSup>
                      </m:e>
                    </m:d>
                  </m:oMath>
                </a14:m>
                <a:r>
                  <a:rPr lang="zh-CN" altLang="en-US" dirty="0">
                    <a:latin typeface="Arial" panose="020B0604020202020204" pitchFamily="34" charset="0"/>
                    <a:cs typeface="Arial" panose="020B0604020202020204" pitchFamily="34" charset="0"/>
                  </a:rPr>
                  <a:t>  </a:t>
                </a:r>
                <a:r>
                  <a:rPr lang="zh-HK" altLang="en-US" dirty="0">
                    <a:latin typeface="Arial" panose="020B0604020202020204" pitchFamily="34" charset="0"/>
                    <a:cs typeface="Arial" panose="020B0604020202020204" pitchFamily="34" charset="0"/>
                  </a:rPr>
                  <a:t>are neighbor sampling probabilities of </a:t>
                </a:r>
                <a14:m>
                  <m:oMath xmlns:m="http://schemas.openxmlformats.org/officeDocument/2006/math">
                    <m:r>
                      <a:rPr lang="zh-HK" altLang="en-US" i="1" dirty="0" smtClean="0">
                        <a:latin typeface="Cambria Math" panose="02040503050406030204" pitchFamily="18" charset="0"/>
                        <a:cs typeface="Arial" panose="020B0604020202020204" pitchFamily="34" charset="0"/>
                      </a:rPr>
                      <m:t>𝐿</m:t>
                    </m:r>
                    <m:r>
                      <a:rPr lang="zh-HK" altLang="en-US" i="1" dirty="0" smtClean="0">
                        <a:latin typeface="Cambria Math" panose="02040503050406030204" pitchFamily="18" charset="0"/>
                        <a:cs typeface="Arial" panose="020B0604020202020204" pitchFamily="34" charset="0"/>
                      </a:rPr>
                      <m:t>−1 </m:t>
                    </m:r>
                  </m:oMath>
                </a14:m>
                <a:r>
                  <a:rPr lang="zh-HK" altLang="en-US" dirty="0">
                    <a:latin typeface="Arial" panose="020B0604020202020204" pitchFamily="34" charset="0"/>
                    <a:cs typeface="Arial" panose="020B0604020202020204" pitchFamily="34" charset="0"/>
                  </a:rPr>
                  <a:t>layers, respectively</a:t>
                </a:r>
                <a:r>
                  <a:rPr lang="en-US" altLang="zh-CN" dirty="0">
                    <a:latin typeface="Arial" panose="020B0604020202020204" pitchFamily="34" charset="0"/>
                    <a:cs typeface="Arial" panose="020B0604020202020204" pitchFamily="34" charset="0"/>
                  </a:rPr>
                  <a:t>.</a:t>
                </a:r>
                <a:endParaRPr lang="zh-HK" altLang="en-US" dirty="0">
                  <a:latin typeface="Arial" panose="020B0604020202020204" pitchFamily="34" charset="0"/>
                  <a:cs typeface="Arial" panose="020B0604020202020204" pitchFamily="34" charset="0"/>
                </a:endParaRPr>
              </a:p>
            </p:txBody>
          </p:sp>
        </mc:Choice>
        <mc:Fallback>
          <p:sp>
            <p:nvSpPr>
              <p:cNvPr id="18" name="文字方塊 17">
                <a:extLst>
                  <a:ext uri="{FF2B5EF4-FFF2-40B4-BE49-F238E27FC236}">
                    <a16:creationId xmlns:a16="http://schemas.microsoft.com/office/drawing/2014/main" id="{4FEFC918-6D82-47EE-F26C-BD2AF474A329}"/>
                  </a:ext>
                </a:extLst>
              </p:cNvPr>
              <p:cNvSpPr txBox="1">
                <a:spLocks noRot="1" noChangeAspect="1" noMove="1" noResize="1" noEditPoints="1" noAdjustHandles="1" noChangeArrowheads="1" noChangeShapeType="1" noTextEdit="1"/>
              </p:cNvSpPr>
              <p:nvPr/>
            </p:nvSpPr>
            <p:spPr>
              <a:xfrm>
                <a:off x="5610371" y="3312246"/>
                <a:ext cx="6487665" cy="1490023"/>
              </a:xfrm>
              <a:prstGeom prst="rect">
                <a:avLst/>
              </a:prstGeom>
              <a:blipFill>
                <a:blip r:embed="rId6"/>
                <a:stretch>
                  <a:fillRect l="-781" r="-781" b="-5042"/>
                </a:stretch>
              </a:blipFill>
            </p:spPr>
            <p:txBody>
              <a:bodyPr/>
              <a:lstStyle/>
              <a:p>
                <a:r>
                  <a:rPr lang="zh-HK" altLang="en-US">
                    <a:noFill/>
                  </a:rPr>
                  <a:t> </a:t>
                </a:r>
              </a:p>
            </p:txBody>
          </p:sp>
        </mc:Fallback>
      </mc:AlternateContent>
      <p:sp>
        <p:nvSpPr>
          <p:cNvPr id="20" name="矩形 19">
            <a:extLst>
              <a:ext uri="{FF2B5EF4-FFF2-40B4-BE49-F238E27FC236}">
                <a16:creationId xmlns:a16="http://schemas.microsoft.com/office/drawing/2014/main" id="{2EDCD780-66B3-6793-FDE7-3C81B925068A}"/>
              </a:ext>
            </a:extLst>
          </p:cNvPr>
          <p:cNvSpPr/>
          <p:nvPr/>
        </p:nvSpPr>
        <p:spPr>
          <a:xfrm>
            <a:off x="624000" y="2092357"/>
            <a:ext cx="4320000" cy="4773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Tree>
    <p:extLst>
      <p:ext uri="{BB962C8B-B14F-4D97-AF65-F5344CB8AC3E}">
        <p14:creationId xmlns:p14="http://schemas.microsoft.com/office/powerpoint/2010/main" val="33694739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1006</TotalTime>
  <Words>8034</Words>
  <Application>Microsoft Macintosh PowerPoint</Application>
  <PresentationFormat>寬螢幕</PresentationFormat>
  <Paragraphs>1184</Paragraphs>
  <Slides>148</Slides>
  <Notes>148</Notes>
  <HiddenSlides>0</HiddenSlides>
  <MMClips>0</MMClips>
  <ScaleCrop>false</ScaleCrop>
  <HeadingPairs>
    <vt:vector size="6" baseType="variant">
      <vt:variant>
        <vt:lpstr>使用字型</vt:lpstr>
      </vt:variant>
      <vt:variant>
        <vt:i4>13</vt:i4>
      </vt:variant>
      <vt:variant>
        <vt:lpstr>佈景主題</vt:lpstr>
      </vt:variant>
      <vt:variant>
        <vt:i4>2</vt:i4>
      </vt:variant>
      <vt:variant>
        <vt:lpstr>投影片標題</vt:lpstr>
      </vt:variant>
      <vt:variant>
        <vt:i4>148</vt:i4>
      </vt:variant>
    </vt:vector>
  </HeadingPairs>
  <TitlesOfParts>
    <vt:vector size="163" baseType="lpstr">
      <vt:lpstr>.SF NS</vt:lpstr>
      <vt:lpstr>AdvP6EC0</vt:lpstr>
      <vt:lpstr>CharterBT</vt:lpstr>
      <vt:lpstr>Microsoft YaHei</vt:lpstr>
      <vt:lpstr>NimbusRomNo9L</vt:lpstr>
      <vt:lpstr>TeXGyreTermes</vt:lpstr>
      <vt:lpstr>Arial</vt:lpstr>
      <vt:lpstr>Calibri</vt:lpstr>
      <vt:lpstr>Calibri Light</vt:lpstr>
      <vt:lpstr>Cambria Math</vt:lpstr>
      <vt:lpstr>Helvetica</vt:lpstr>
      <vt:lpstr>Times New Roman</vt:lpstr>
      <vt:lpstr>Wingdings</vt:lpstr>
      <vt:lpstr>Office 2013 - 2022 主题</vt:lpstr>
      <vt:lpstr>1_Office 2013 - 2022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军诺 林</cp:lastModifiedBy>
  <cp:revision>1993</cp:revision>
  <dcterms:created xsi:type="dcterms:W3CDTF">2024-09-17T14:38:40Z</dcterms:created>
  <dcterms:modified xsi:type="dcterms:W3CDTF">2024-09-18T07:25:39Z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1028-6.10.2.8876</vt:lpwstr>
  </property>
  <property fmtid="{D5CDD505-2E9C-101B-9397-08002B2CF9AE}" pid="3" name="ICV">
    <vt:lpwstr>D87C3B92FDC749DEB59DD32930CFB9ED_13</vt:lpwstr>
  </property>
</Properties>
</file>